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6"/>
  </p:notesMasterIdLst>
  <p:handoutMasterIdLst>
    <p:handoutMasterId r:id="rId107"/>
  </p:handoutMasterIdLst>
  <p:sldIdLst>
    <p:sldId id="258" r:id="rId2"/>
    <p:sldId id="300" r:id="rId3"/>
    <p:sldId id="301" r:id="rId4"/>
    <p:sldId id="302" r:id="rId5"/>
    <p:sldId id="303" r:id="rId6"/>
    <p:sldId id="519" r:id="rId7"/>
    <p:sldId id="305" r:id="rId8"/>
    <p:sldId id="306" r:id="rId9"/>
    <p:sldId id="307" r:id="rId10"/>
    <p:sldId id="308" r:id="rId11"/>
    <p:sldId id="310" r:id="rId12"/>
    <p:sldId id="335" r:id="rId13"/>
    <p:sldId id="337" r:id="rId14"/>
    <p:sldId id="339" r:id="rId15"/>
    <p:sldId id="340" r:id="rId16"/>
    <p:sldId id="341" r:id="rId17"/>
    <p:sldId id="342" r:id="rId18"/>
    <p:sldId id="343" r:id="rId19"/>
    <p:sldId id="344" r:id="rId20"/>
    <p:sldId id="345" r:id="rId21"/>
    <p:sldId id="348" r:id="rId22"/>
    <p:sldId id="349" r:id="rId23"/>
    <p:sldId id="350" r:id="rId24"/>
    <p:sldId id="351" r:id="rId25"/>
    <p:sldId id="353" r:id="rId26"/>
    <p:sldId id="520" r:id="rId27"/>
    <p:sldId id="516" r:id="rId28"/>
    <p:sldId id="356" r:id="rId29"/>
    <p:sldId id="357" r:id="rId30"/>
    <p:sldId id="365" r:id="rId31"/>
    <p:sldId id="367" r:id="rId32"/>
    <p:sldId id="368" r:id="rId33"/>
    <p:sldId id="370" r:id="rId34"/>
    <p:sldId id="376" r:id="rId35"/>
    <p:sldId id="377" r:id="rId36"/>
    <p:sldId id="379" r:id="rId37"/>
    <p:sldId id="380" r:id="rId38"/>
    <p:sldId id="381" r:id="rId39"/>
    <p:sldId id="383" r:id="rId40"/>
    <p:sldId id="388" r:id="rId41"/>
    <p:sldId id="392" r:id="rId42"/>
    <p:sldId id="384" r:id="rId43"/>
    <p:sldId id="393" r:id="rId44"/>
    <p:sldId id="395" r:id="rId45"/>
    <p:sldId id="398" r:id="rId46"/>
    <p:sldId id="399" r:id="rId47"/>
    <p:sldId id="522" r:id="rId48"/>
    <p:sldId id="524" r:id="rId49"/>
    <p:sldId id="403" r:id="rId50"/>
    <p:sldId id="523" r:id="rId51"/>
    <p:sldId id="408" r:id="rId52"/>
    <p:sldId id="413" r:id="rId53"/>
    <p:sldId id="414" r:id="rId54"/>
    <p:sldId id="415" r:id="rId55"/>
    <p:sldId id="416" r:id="rId56"/>
    <p:sldId id="517" r:id="rId57"/>
    <p:sldId id="417" r:id="rId58"/>
    <p:sldId id="420" r:id="rId59"/>
    <p:sldId id="421" r:id="rId60"/>
    <p:sldId id="422" r:id="rId61"/>
    <p:sldId id="424" r:id="rId62"/>
    <p:sldId id="460" r:id="rId63"/>
    <p:sldId id="425" r:id="rId64"/>
    <p:sldId id="461" r:id="rId65"/>
    <p:sldId id="426" r:id="rId66"/>
    <p:sldId id="428" r:id="rId67"/>
    <p:sldId id="429" r:id="rId68"/>
    <p:sldId id="430" r:id="rId69"/>
    <p:sldId id="433" r:id="rId70"/>
    <p:sldId id="436" r:id="rId71"/>
    <p:sldId id="437" r:id="rId72"/>
    <p:sldId id="525" r:id="rId73"/>
    <p:sldId id="526" r:id="rId74"/>
    <p:sldId id="446" r:id="rId75"/>
    <p:sldId id="451" r:id="rId76"/>
    <p:sldId id="453" r:id="rId77"/>
    <p:sldId id="455" r:id="rId78"/>
    <p:sldId id="419" r:id="rId79"/>
    <p:sldId id="459" r:id="rId80"/>
    <p:sldId id="463" r:id="rId81"/>
    <p:sldId id="464" r:id="rId82"/>
    <p:sldId id="465" r:id="rId83"/>
    <p:sldId id="466" r:id="rId84"/>
    <p:sldId id="467" r:id="rId85"/>
    <p:sldId id="468" r:id="rId86"/>
    <p:sldId id="469" r:id="rId87"/>
    <p:sldId id="471" r:id="rId88"/>
    <p:sldId id="472" r:id="rId89"/>
    <p:sldId id="473" r:id="rId90"/>
    <p:sldId id="474" r:id="rId91"/>
    <p:sldId id="462" r:id="rId92"/>
    <p:sldId id="528" r:id="rId93"/>
    <p:sldId id="529" r:id="rId94"/>
    <p:sldId id="530" r:id="rId95"/>
    <p:sldId id="531" r:id="rId96"/>
    <p:sldId id="532" r:id="rId97"/>
    <p:sldId id="533" r:id="rId98"/>
    <p:sldId id="534" r:id="rId99"/>
    <p:sldId id="535" r:id="rId100"/>
    <p:sldId id="536" r:id="rId101"/>
    <p:sldId id="537" r:id="rId102"/>
    <p:sldId id="527" r:id="rId103"/>
    <p:sldId id="521" r:id="rId104"/>
    <p:sldId id="290" r:id="rId105"/>
  </p:sldIdLst>
  <p:sldSz cx="9906000" cy="6858000" type="A4"/>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6B9B8"/>
    <a:srgbClr val="0066FF"/>
    <a:srgbClr val="BE4B48"/>
    <a:srgbClr val="4A7EBB"/>
    <a:srgbClr val="DBD3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69" autoAdjust="0"/>
    <p:restoredTop sz="91150" autoAdjust="0"/>
  </p:normalViewPr>
  <p:slideViewPr>
    <p:cSldViewPr>
      <p:cViewPr varScale="1">
        <p:scale>
          <a:sx n="105" d="100"/>
          <a:sy n="105" d="100"/>
        </p:scale>
        <p:origin x="504" y="54"/>
      </p:cViewPr>
      <p:guideLst>
        <p:guide orient="horz" pos="2160"/>
        <p:guide pos="3120"/>
      </p:guideLst>
    </p:cSldViewPr>
  </p:slideViewPr>
  <p:notesTextViewPr>
    <p:cViewPr>
      <p:scale>
        <a:sx n="125" d="100"/>
        <a:sy n="125" d="100"/>
      </p:scale>
      <p:origin x="0" y="0"/>
    </p:cViewPr>
  </p:notesTextViewPr>
  <p:sorterViewPr>
    <p:cViewPr>
      <p:scale>
        <a:sx n="66" d="100"/>
        <a:sy n="66" d="100"/>
      </p:scale>
      <p:origin x="0" y="361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050045-3C29-4886-A0FE-A7F248B5651D}"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zh-CN" altLang="en-US"/>
        </a:p>
      </dgm:t>
    </dgm:pt>
    <dgm:pt modelId="{D9773D1E-6495-49AD-9DE8-168C1E1288BD}">
      <dgm:prSet phldrT="[文本]"/>
      <dgm:spPr/>
      <dgm:t>
        <a:bodyPr/>
        <a:lstStyle/>
        <a:p>
          <a:r>
            <a:rPr lang="en-US" altLang="zh-CN" dirty="0">
              <a:latin typeface="+mn-lt"/>
              <a:ea typeface="+mn-ea"/>
              <a:cs typeface="+mn-ea"/>
              <a:sym typeface="+mn-lt"/>
            </a:rPr>
            <a:t>byte2Bit</a:t>
          </a:r>
          <a:endParaRPr lang="zh-CN" altLang="en-US" dirty="0">
            <a:latin typeface="+mn-lt"/>
            <a:ea typeface="+mn-ea"/>
            <a:cs typeface="+mn-ea"/>
            <a:sym typeface="+mn-lt"/>
          </a:endParaRPr>
        </a:p>
      </dgm:t>
    </dgm:pt>
    <dgm:pt modelId="{03041441-B958-4060-94B7-4F182B1C83E7}" type="parTrans" cxnId="{9C589293-99E1-4895-893A-A984CC0DFF2D}">
      <dgm:prSet/>
      <dgm:spPr/>
      <dgm:t>
        <a:bodyPr/>
        <a:lstStyle/>
        <a:p>
          <a:endParaRPr lang="zh-CN" altLang="en-US"/>
        </a:p>
      </dgm:t>
    </dgm:pt>
    <dgm:pt modelId="{74626ECF-0B71-44F0-95E3-6D49D5B20981}" type="sibTrans" cxnId="{9C589293-99E1-4895-893A-A984CC0DFF2D}">
      <dgm:prSet/>
      <dgm:spPr/>
      <dgm:t>
        <a:bodyPr/>
        <a:lstStyle/>
        <a:p>
          <a:endParaRPr lang="zh-CN" altLang="en-US"/>
        </a:p>
      </dgm:t>
    </dgm:pt>
    <dgm:pt modelId="{73780805-97C2-4CD1-AA69-64D47FA79043}">
      <dgm:prSet phldrT="[文本]" custT="1"/>
      <dgm:spPr/>
      <dgm:t>
        <a:bodyPr/>
        <a:lstStyle/>
        <a:p>
          <a:r>
            <a:rPr lang="en-US" altLang="zh-CN" sz="1600" b="1" dirty="0">
              <a:latin typeface="+mn-lt"/>
              <a:ea typeface="+mn-ea"/>
              <a:cs typeface="+mn-ea"/>
              <a:sym typeface="+mn-lt"/>
            </a:rPr>
            <a:t> </a:t>
          </a:r>
          <a:r>
            <a:rPr lang="en-US" altLang="zh-CN" sz="1600" b="1" dirty="0">
              <a:solidFill>
                <a:srgbClr val="0000FF"/>
              </a:solidFill>
              <a:latin typeface="+mn-lt"/>
              <a:ea typeface="+mn-ea"/>
              <a:cs typeface="+mn-ea"/>
              <a:sym typeface="+mn-lt"/>
            </a:rPr>
            <a:t>KEY: </a:t>
          </a:r>
          <a:endParaRPr lang="zh-CN" altLang="en-US" sz="1600" b="1" dirty="0">
            <a:solidFill>
              <a:srgbClr val="0000FF"/>
            </a:solidFill>
            <a:latin typeface="+mn-lt"/>
            <a:ea typeface="+mn-ea"/>
            <a:cs typeface="+mn-ea"/>
            <a:sym typeface="+mn-lt"/>
          </a:endParaRPr>
        </a:p>
      </dgm:t>
    </dgm:pt>
    <dgm:pt modelId="{62799C4B-266C-4B44-AB10-7CD24FFC66DE}" type="parTrans" cxnId="{2E93F0CF-6070-4376-B050-2499083E74BF}">
      <dgm:prSet/>
      <dgm:spPr/>
      <dgm:t>
        <a:bodyPr/>
        <a:lstStyle/>
        <a:p>
          <a:endParaRPr lang="zh-CN" altLang="en-US"/>
        </a:p>
      </dgm:t>
    </dgm:pt>
    <dgm:pt modelId="{EAC6403B-3A61-486C-AEAB-68C1AF738E06}" type="sibTrans" cxnId="{2E93F0CF-6070-4376-B050-2499083E74BF}">
      <dgm:prSet/>
      <dgm:spPr/>
      <dgm:t>
        <a:bodyPr/>
        <a:lstStyle/>
        <a:p>
          <a:endParaRPr lang="zh-CN" altLang="en-US"/>
        </a:p>
      </dgm:t>
    </dgm:pt>
    <dgm:pt modelId="{727C1F38-6363-471B-9104-92C171B3B402}">
      <dgm:prSet phldrT="[文本]"/>
      <dgm:spPr/>
      <dgm:t>
        <a:bodyPr/>
        <a:lstStyle/>
        <a:p>
          <a:r>
            <a:rPr lang="en-US" altLang="zh-CN" dirty="0">
              <a:latin typeface="+mn-lt"/>
              <a:ea typeface="+mn-ea"/>
              <a:cs typeface="+mn-ea"/>
              <a:sym typeface="+mn-lt"/>
            </a:rPr>
            <a:t>pc1_repalce</a:t>
          </a:r>
          <a:endParaRPr lang="zh-CN" altLang="en-US" dirty="0">
            <a:latin typeface="+mn-lt"/>
            <a:ea typeface="+mn-ea"/>
            <a:cs typeface="+mn-ea"/>
            <a:sym typeface="+mn-lt"/>
          </a:endParaRPr>
        </a:p>
      </dgm:t>
    </dgm:pt>
    <dgm:pt modelId="{6A0F46B5-43C4-41A1-A364-61B493D3A515}" type="parTrans" cxnId="{9E43B8CF-B538-447D-AD23-5E59D16F5E9F}">
      <dgm:prSet/>
      <dgm:spPr/>
      <dgm:t>
        <a:bodyPr/>
        <a:lstStyle/>
        <a:p>
          <a:endParaRPr lang="zh-CN" altLang="en-US"/>
        </a:p>
      </dgm:t>
    </dgm:pt>
    <dgm:pt modelId="{409D5AA2-5E0B-448D-A0BD-F2189061FE2D}" type="sibTrans" cxnId="{9E43B8CF-B538-447D-AD23-5E59D16F5E9F}">
      <dgm:prSet/>
      <dgm:spPr/>
      <dgm:t>
        <a:bodyPr/>
        <a:lstStyle/>
        <a:p>
          <a:endParaRPr lang="zh-CN" altLang="en-US"/>
        </a:p>
      </dgm:t>
    </dgm:pt>
    <dgm:pt modelId="{0CAD6830-4F2C-4384-99ED-E914BEF83A7E}">
      <dgm:prSet phldrT="[文本]"/>
      <dgm:spPr/>
      <dgm:t>
        <a:bodyPr/>
        <a:lstStyle/>
        <a:p>
          <a:r>
            <a:rPr lang="en-US" altLang="zh-CN" dirty="0" err="1">
              <a:latin typeface="+mn-lt"/>
              <a:ea typeface="+mn-ea"/>
              <a:cs typeface="+mn-ea"/>
              <a:sym typeface="+mn-lt"/>
            </a:rPr>
            <a:t>shift_left</a:t>
          </a:r>
          <a:endParaRPr lang="zh-CN" altLang="en-US" dirty="0">
            <a:latin typeface="+mn-lt"/>
            <a:ea typeface="+mn-ea"/>
            <a:cs typeface="+mn-ea"/>
            <a:sym typeface="+mn-lt"/>
          </a:endParaRPr>
        </a:p>
      </dgm:t>
    </dgm:pt>
    <dgm:pt modelId="{678CCC56-8FA5-4C8C-B726-90DDE086EF0D}" type="parTrans" cxnId="{8C636FE7-CDB1-42C0-91FF-90747BB41AA0}">
      <dgm:prSet/>
      <dgm:spPr/>
      <dgm:t>
        <a:bodyPr/>
        <a:lstStyle/>
        <a:p>
          <a:endParaRPr lang="zh-CN" altLang="en-US"/>
        </a:p>
      </dgm:t>
    </dgm:pt>
    <dgm:pt modelId="{A665DDBD-6838-4957-A67F-6318291BA737}" type="sibTrans" cxnId="{8C636FE7-CDB1-42C0-91FF-90747BB41AA0}">
      <dgm:prSet/>
      <dgm:spPr/>
      <dgm:t>
        <a:bodyPr/>
        <a:lstStyle/>
        <a:p>
          <a:endParaRPr lang="zh-CN" altLang="en-US"/>
        </a:p>
      </dgm:t>
    </dgm:pt>
    <dgm:pt modelId="{00CD0F77-C912-4ED2-B3FD-C7FCAC7C7440}">
      <dgm:prSet phldrT="[文本]"/>
      <dgm:spPr/>
      <dgm:t>
        <a:bodyPr/>
        <a:lstStyle/>
        <a:p>
          <a:r>
            <a:rPr lang="en-US" altLang="zh-CN" dirty="0" err="1">
              <a:latin typeface="+mn-lt"/>
              <a:ea typeface="+mn-ea"/>
              <a:cs typeface="+mn-ea"/>
              <a:sym typeface="+mn-lt"/>
            </a:rPr>
            <a:t>memcpy</a:t>
          </a:r>
          <a:endParaRPr lang="zh-CN" altLang="en-US" dirty="0">
            <a:latin typeface="+mn-lt"/>
            <a:ea typeface="+mn-ea"/>
            <a:cs typeface="+mn-ea"/>
            <a:sym typeface="+mn-lt"/>
          </a:endParaRPr>
        </a:p>
      </dgm:t>
    </dgm:pt>
    <dgm:pt modelId="{3FABFE72-E367-428B-8B57-4F98187BB748}" type="parTrans" cxnId="{50718309-87F0-4309-B9F6-823A2FBC528E}">
      <dgm:prSet/>
      <dgm:spPr/>
      <dgm:t>
        <a:bodyPr/>
        <a:lstStyle/>
        <a:p>
          <a:endParaRPr lang="zh-CN" altLang="en-US"/>
        </a:p>
      </dgm:t>
    </dgm:pt>
    <dgm:pt modelId="{15233D9D-B16A-40CB-B5A9-0DEB6AC4E683}" type="sibTrans" cxnId="{50718309-87F0-4309-B9F6-823A2FBC528E}">
      <dgm:prSet/>
      <dgm:spPr/>
      <dgm:t>
        <a:bodyPr/>
        <a:lstStyle/>
        <a:p>
          <a:endParaRPr lang="zh-CN" altLang="en-US"/>
        </a:p>
      </dgm:t>
    </dgm:pt>
    <dgm:pt modelId="{87419653-AA28-408A-8098-05A7587F69FF}">
      <dgm:prSet phldrT="[文本]"/>
      <dgm:spPr/>
      <dgm:t>
        <a:bodyPr/>
        <a:lstStyle/>
        <a:p>
          <a:r>
            <a:rPr lang="en-US" altLang="zh-CN" dirty="0">
              <a:latin typeface="+mn-lt"/>
              <a:ea typeface="+mn-ea"/>
              <a:cs typeface="+mn-ea"/>
              <a:sym typeface="+mn-lt"/>
            </a:rPr>
            <a:t>pc2_replace</a:t>
          </a:r>
          <a:endParaRPr lang="zh-CN" altLang="en-US" dirty="0">
            <a:latin typeface="+mn-lt"/>
            <a:ea typeface="+mn-ea"/>
            <a:cs typeface="+mn-ea"/>
            <a:sym typeface="+mn-lt"/>
          </a:endParaRPr>
        </a:p>
      </dgm:t>
    </dgm:pt>
    <dgm:pt modelId="{80D9E685-4683-4B72-BBD7-28461CAFD889}" type="parTrans" cxnId="{4731F279-62FD-4C97-8E74-252610122C5E}">
      <dgm:prSet/>
      <dgm:spPr/>
      <dgm:t>
        <a:bodyPr/>
        <a:lstStyle/>
        <a:p>
          <a:endParaRPr lang="zh-CN" altLang="en-US"/>
        </a:p>
      </dgm:t>
    </dgm:pt>
    <dgm:pt modelId="{3AE6D52E-93DA-4BB3-8333-F21C8D0738B2}" type="sibTrans" cxnId="{4731F279-62FD-4C97-8E74-252610122C5E}">
      <dgm:prSet/>
      <dgm:spPr/>
      <dgm:t>
        <a:bodyPr/>
        <a:lstStyle/>
        <a:p>
          <a:endParaRPr lang="zh-CN" altLang="en-US"/>
        </a:p>
      </dgm:t>
    </dgm:pt>
    <dgm:pt modelId="{E177E142-232B-49B2-987E-4A249E4A42BE}">
      <dgm:prSet phldrT="[文本]" custT="1"/>
      <dgm:spPr/>
      <dgm:t>
        <a:bodyPr/>
        <a:lstStyle/>
        <a:p>
          <a:r>
            <a:rPr lang="en-US" altLang="zh-CN" sz="1400" b="1" dirty="0">
              <a:latin typeface="+mn-lt"/>
              <a:ea typeface="+mn-ea"/>
              <a:cs typeface="+mn-ea"/>
              <a:sym typeface="+mn-lt"/>
            </a:rPr>
            <a:t> </a:t>
          </a:r>
          <a:r>
            <a:rPr lang="en-US" altLang="zh-CN" sz="1400" b="1" dirty="0" err="1">
              <a:solidFill>
                <a:srgbClr val="0000FF"/>
              </a:solidFill>
              <a:latin typeface="+mn-lt"/>
              <a:ea typeface="+mn-ea"/>
              <a:cs typeface="+mn-ea"/>
              <a:sym typeface="+mn-lt"/>
            </a:rPr>
            <a:t>LOOP_Table</a:t>
          </a:r>
          <a:endParaRPr lang="zh-CN" altLang="en-US" sz="1400" b="1" dirty="0">
            <a:solidFill>
              <a:srgbClr val="0000FF"/>
            </a:solidFill>
            <a:latin typeface="+mn-lt"/>
            <a:ea typeface="+mn-ea"/>
            <a:cs typeface="+mn-ea"/>
            <a:sym typeface="+mn-lt"/>
          </a:endParaRPr>
        </a:p>
      </dgm:t>
    </dgm:pt>
    <dgm:pt modelId="{1D258944-28D7-4E40-AA6F-AAB78586E0D3}" type="parTrans" cxnId="{9333BE43-B54D-41B6-A6D7-987F0DAF1214}">
      <dgm:prSet/>
      <dgm:spPr/>
      <dgm:t>
        <a:bodyPr/>
        <a:lstStyle/>
        <a:p>
          <a:endParaRPr lang="zh-CN" altLang="en-US"/>
        </a:p>
      </dgm:t>
    </dgm:pt>
    <dgm:pt modelId="{67FCB89D-7C45-4B21-A554-A7D2572DEE7F}" type="sibTrans" cxnId="{9333BE43-B54D-41B6-A6D7-987F0DAF1214}">
      <dgm:prSet/>
      <dgm:spPr/>
      <dgm:t>
        <a:bodyPr/>
        <a:lstStyle/>
        <a:p>
          <a:endParaRPr lang="zh-CN" altLang="en-US"/>
        </a:p>
      </dgm:t>
    </dgm:pt>
    <dgm:pt modelId="{59A3D52A-D0A2-4EB4-8321-A3D4E3B7A47C}">
      <dgm:prSet phldrT="[文本]"/>
      <dgm:spPr/>
      <dgm:t>
        <a:bodyPr/>
        <a:lstStyle/>
        <a:p>
          <a:r>
            <a:rPr lang="en-US" altLang="zh-CN" b="1" dirty="0">
              <a:latin typeface="+mn-lt"/>
              <a:ea typeface="+mn-ea"/>
              <a:cs typeface="+mn-ea"/>
              <a:sym typeface="+mn-lt"/>
            </a:rPr>
            <a:t> </a:t>
          </a:r>
          <a:r>
            <a:rPr lang="en-US" altLang="zh-CN" b="1" dirty="0">
              <a:solidFill>
                <a:srgbClr val="0000FF"/>
              </a:solidFill>
              <a:highlight>
                <a:srgbClr val="FFFF00"/>
              </a:highlight>
              <a:latin typeface="+mn-lt"/>
              <a:ea typeface="+mn-ea"/>
              <a:cs typeface="+mn-ea"/>
              <a:sym typeface="+mn-lt"/>
            </a:rPr>
            <a:t>subkey</a:t>
          </a:r>
          <a:endParaRPr lang="zh-CN" altLang="en-US" b="1" dirty="0">
            <a:solidFill>
              <a:srgbClr val="0000FF"/>
            </a:solidFill>
            <a:highlight>
              <a:srgbClr val="FFFF00"/>
            </a:highlight>
            <a:latin typeface="+mn-lt"/>
            <a:ea typeface="+mn-ea"/>
            <a:cs typeface="+mn-ea"/>
            <a:sym typeface="+mn-lt"/>
          </a:endParaRPr>
        </a:p>
      </dgm:t>
    </dgm:pt>
    <dgm:pt modelId="{A73B449D-896B-48B0-A14F-6A1A0D101CFA}" type="parTrans" cxnId="{0EF5A7F5-556D-4E23-AD63-91B9B276D98E}">
      <dgm:prSet/>
      <dgm:spPr/>
      <dgm:t>
        <a:bodyPr/>
        <a:lstStyle/>
        <a:p>
          <a:endParaRPr lang="zh-CN" altLang="en-US"/>
        </a:p>
      </dgm:t>
    </dgm:pt>
    <dgm:pt modelId="{E2047B50-12EB-47B7-9332-DE2112A4B122}" type="sibTrans" cxnId="{0EF5A7F5-556D-4E23-AD63-91B9B276D98E}">
      <dgm:prSet/>
      <dgm:spPr/>
      <dgm:t>
        <a:bodyPr/>
        <a:lstStyle/>
        <a:p>
          <a:endParaRPr lang="zh-CN" altLang="en-US"/>
        </a:p>
      </dgm:t>
    </dgm:pt>
    <dgm:pt modelId="{29CB4F4D-4167-4ED6-98B6-9F085A1A6562}" type="pres">
      <dgm:prSet presAssocID="{35050045-3C29-4886-A0FE-A7F248B5651D}" presName="rootnode" presStyleCnt="0">
        <dgm:presLayoutVars>
          <dgm:chMax/>
          <dgm:chPref/>
          <dgm:dir/>
          <dgm:animLvl val="lvl"/>
        </dgm:presLayoutVars>
      </dgm:prSet>
      <dgm:spPr/>
    </dgm:pt>
    <dgm:pt modelId="{62C7053C-95A6-4FC3-BC5B-C1FD5D5028A2}" type="pres">
      <dgm:prSet presAssocID="{D9773D1E-6495-49AD-9DE8-168C1E1288BD}" presName="composite" presStyleCnt="0"/>
      <dgm:spPr/>
    </dgm:pt>
    <dgm:pt modelId="{7497019E-8473-4ACE-A746-83E2C35E8A9D}" type="pres">
      <dgm:prSet presAssocID="{D9773D1E-6495-49AD-9DE8-168C1E1288BD}" presName="bentUpArrow1" presStyleLbl="alignImgPlace1" presStyleIdx="0" presStyleCnt="4"/>
      <dgm:spPr/>
    </dgm:pt>
    <dgm:pt modelId="{89BACDC7-581A-4A22-BC16-B099A4083BD6}" type="pres">
      <dgm:prSet presAssocID="{D9773D1E-6495-49AD-9DE8-168C1E1288BD}" presName="ParentText" presStyleLbl="node1" presStyleIdx="0" presStyleCnt="5">
        <dgm:presLayoutVars>
          <dgm:chMax val="1"/>
          <dgm:chPref val="1"/>
          <dgm:bulletEnabled val="1"/>
        </dgm:presLayoutVars>
      </dgm:prSet>
      <dgm:spPr/>
    </dgm:pt>
    <dgm:pt modelId="{6D96944F-623A-4817-8A44-817E99BA152A}" type="pres">
      <dgm:prSet presAssocID="{D9773D1E-6495-49AD-9DE8-168C1E1288BD}" presName="ChildText" presStyleLbl="revTx" presStyleIdx="0" presStyleCnt="5" custScaleX="150828" custLinFactNeighborX="4255" custLinFactNeighborY="-2274">
        <dgm:presLayoutVars>
          <dgm:chMax val="0"/>
          <dgm:chPref val="0"/>
          <dgm:bulletEnabled val="1"/>
        </dgm:presLayoutVars>
      </dgm:prSet>
      <dgm:spPr/>
    </dgm:pt>
    <dgm:pt modelId="{5B4F73BE-4C8F-4843-8644-E82892CE025C}" type="pres">
      <dgm:prSet presAssocID="{74626ECF-0B71-44F0-95E3-6D49D5B20981}" presName="sibTrans" presStyleCnt="0"/>
      <dgm:spPr/>
    </dgm:pt>
    <dgm:pt modelId="{DE774C7E-69F9-40BD-9708-8D741C75DB81}" type="pres">
      <dgm:prSet presAssocID="{727C1F38-6363-471B-9104-92C171B3B402}" presName="composite" presStyleCnt="0"/>
      <dgm:spPr/>
    </dgm:pt>
    <dgm:pt modelId="{65BCEC52-CF72-4811-8BD8-EDF2AE7DEFE4}" type="pres">
      <dgm:prSet presAssocID="{727C1F38-6363-471B-9104-92C171B3B402}" presName="bentUpArrow1" presStyleLbl="alignImgPlace1" presStyleIdx="1" presStyleCnt="4"/>
      <dgm:spPr/>
    </dgm:pt>
    <dgm:pt modelId="{62CAD8D7-5220-4F5C-9B5C-400BD8DA2399}" type="pres">
      <dgm:prSet presAssocID="{727C1F38-6363-471B-9104-92C171B3B402}" presName="ParentText" presStyleLbl="node1" presStyleIdx="1" presStyleCnt="5">
        <dgm:presLayoutVars>
          <dgm:chMax val="1"/>
          <dgm:chPref val="1"/>
          <dgm:bulletEnabled val="1"/>
        </dgm:presLayoutVars>
      </dgm:prSet>
      <dgm:spPr/>
    </dgm:pt>
    <dgm:pt modelId="{866BCA5A-79D0-497E-B570-DCAD74FFB2B3}" type="pres">
      <dgm:prSet presAssocID="{727C1F38-6363-471B-9104-92C171B3B402}" presName="ChildText" presStyleLbl="revTx" presStyleIdx="1" presStyleCnt="5" custLinFactX="-100000" custLinFactNeighborX="-139977" custLinFactNeighborY="-37644">
        <dgm:presLayoutVars>
          <dgm:chMax val="0"/>
          <dgm:chPref val="0"/>
          <dgm:bulletEnabled val="1"/>
        </dgm:presLayoutVars>
      </dgm:prSet>
      <dgm:spPr/>
    </dgm:pt>
    <dgm:pt modelId="{F81FDA0D-131C-471C-9468-A49D3CA8CCF6}" type="pres">
      <dgm:prSet presAssocID="{409D5AA2-5E0B-448D-A0BD-F2189061FE2D}" presName="sibTrans" presStyleCnt="0"/>
      <dgm:spPr/>
    </dgm:pt>
    <dgm:pt modelId="{E4250243-3ADC-491B-AFA5-622FA9995592}" type="pres">
      <dgm:prSet presAssocID="{0CAD6830-4F2C-4384-99ED-E914BEF83A7E}" presName="composite" presStyleCnt="0"/>
      <dgm:spPr/>
    </dgm:pt>
    <dgm:pt modelId="{F5088EB0-1DF8-42CA-A62C-3B9A4BA9B84E}" type="pres">
      <dgm:prSet presAssocID="{0CAD6830-4F2C-4384-99ED-E914BEF83A7E}" presName="bentUpArrow1" presStyleLbl="alignImgPlace1" presStyleIdx="2" presStyleCnt="4"/>
      <dgm:spPr/>
    </dgm:pt>
    <dgm:pt modelId="{CE3EAE7B-E7FF-492A-97B8-E2028C72C6A5}" type="pres">
      <dgm:prSet presAssocID="{0CAD6830-4F2C-4384-99ED-E914BEF83A7E}" presName="ParentText" presStyleLbl="node1" presStyleIdx="2" presStyleCnt="5">
        <dgm:presLayoutVars>
          <dgm:chMax val="1"/>
          <dgm:chPref val="1"/>
          <dgm:bulletEnabled val="1"/>
        </dgm:presLayoutVars>
      </dgm:prSet>
      <dgm:spPr/>
    </dgm:pt>
    <dgm:pt modelId="{5D87552C-D14E-4D1E-BBC7-8B2F45802C8C}" type="pres">
      <dgm:prSet presAssocID="{0CAD6830-4F2C-4384-99ED-E914BEF83A7E}" presName="ChildText" presStyleLbl="revTx" presStyleIdx="2" presStyleCnt="5" custScaleX="215396" custLinFactNeighborX="38657" custLinFactNeighborY="3485">
        <dgm:presLayoutVars>
          <dgm:chMax val="0"/>
          <dgm:chPref val="0"/>
          <dgm:bulletEnabled val="1"/>
        </dgm:presLayoutVars>
      </dgm:prSet>
      <dgm:spPr/>
    </dgm:pt>
    <dgm:pt modelId="{C75E43AF-935C-4B83-A457-72685BF91AB6}" type="pres">
      <dgm:prSet presAssocID="{A665DDBD-6838-4957-A67F-6318291BA737}" presName="sibTrans" presStyleCnt="0"/>
      <dgm:spPr/>
    </dgm:pt>
    <dgm:pt modelId="{814E9199-78FE-42E3-AF69-7D8A053F326F}" type="pres">
      <dgm:prSet presAssocID="{87419653-AA28-408A-8098-05A7587F69FF}" presName="composite" presStyleCnt="0"/>
      <dgm:spPr/>
    </dgm:pt>
    <dgm:pt modelId="{CD93E780-0DB2-45C6-A532-1D31C43014EE}" type="pres">
      <dgm:prSet presAssocID="{87419653-AA28-408A-8098-05A7587F69FF}" presName="bentUpArrow1" presStyleLbl="alignImgPlace1" presStyleIdx="3" presStyleCnt="4"/>
      <dgm:spPr/>
    </dgm:pt>
    <dgm:pt modelId="{30901D31-C0D1-4527-AF1D-BEED18AE4857}" type="pres">
      <dgm:prSet presAssocID="{87419653-AA28-408A-8098-05A7587F69FF}" presName="ParentText" presStyleLbl="node1" presStyleIdx="3" presStyleCnt="5">
        <dgm:presLayoutVars>
          <dgm:chMax val="1"/>
          <dgm:chPref val="1"/>
          <dgm:bulletEnabled val="1"/>
        </dgm:presLayoutVars>
      </dgm:prSet>
      <dgm:spPr/>
    </dgm:pt>
    <dgm:pt modelId="{A8A160B8-0427-4980-9543-834AD07D41A0}" type="pres">
      <dgm:prSet presAssocID="{87419653-AA28-408A-8098-05A7587F69FF}" presName="ChildText" presStyleLbl="revTx" presStyleIdx="3" presStyleCnt="5">
        <dgm:presLayoutVars>
          <dgm:chMax val="0"/>
          <dgm:chPref val="0"/>
          <dgm:bulletEnabled val="1"/>
        </dgm:presLayoutVars>
      </dgm:prSet>
      <dgm:spPr/>
    </dgm:pt>
    <dgm:pt modelId="{A4F43DDF-76EE-4042-8D6B-8384BCBBA06D}" type="pres">
      <dgm:prSet presAssocID="{3AE6D52E-93DA-4BB3-8333-F21C8D0738B2}" presName="sibTrans" presStyleCnt="0"/>
      <dgm:spPr/>
    </dgm:pt>
    <dgm:pt modelId="{3FF5C470-504B-4FF0-8E9D-A81071E9F5F4}" type="pres">
      <dgm:prSet presAssocID="{00CD0F77-C912-4ED2-B3FD-C7FCAC7C7440}" presName="composite" presStyleCnt="0"/>
      <dgm:spPr/>
    </dgm:pt>
    <dgm:pt modelId="{CF04CB77-E8F2-42C6-A664-9EF1F685699B}" type="pres">
      <dgm:prSet presAssocID="{00CD0F77-C912-4ED2-B3FD-C7FCAC7C7440}" presName="ParentText" presStyleLbl="node1" presStyleIdx="4" presStyleCnt="5">
        <dgm:presLayoutVars>
          <dgm:chMax val="1"/>
          <dgm:chPref val="1"/>
          <dgm:bulletEnabled val="1"/>
        </dgm:presLayoutVars>
      </dgm:prSet>
      <dgm:spPr/>
    </dgm:pt>
    <dgm:pt modelId="{02084E36-3FFB-45B2-91C6-9CC95A8127CF}" type="pres">
      <dgm:prSet presAssocID="{00CD0F77-C912-4ED2-B3FD-C7FCAC7C7440}" presName="FinalChildText" presStyleLbl="revTx" presStyleIdx="4" presStyleCnt="5" custScaleX="181074" custLinFactNeighborX="45301" custLinFactNeighborY="-1418">
        <dgm:presLayoutVars>
          <dgm:chMax val="0"/>
          <dgm:chPref val="0"/>
          <dgm:bulletEnabled val="1"/>
        </dgm:presLayoutVars>
      </dgm:prSet>
      <dgm:spPr/>
    </dgm:pt>
  </dgm:ptLst>
  <dgm:cxnLst>
    <dgm:cxn modelId="{50718309-87F0-4309-B9F6-823A2FBC528E}" srcId="{35050045-3C29-4886-A0FE-A7F248B5651D}" destId="{00CD0F77-C912-4ED2-B3FD-C7FCAC7C7440}" srcOrd="4" destOrd="0" parTransId="{3FABFE72-E367-428B-8B57-4F98187BB748}" sibTransId="{15233D9D-B16A-40CB-B5A9-0DEB6AC4E683}"/>
    <dgm:cxn modelId="{C96E9F23-32B2-4C8D-AABF-D4B68304479C}" type="presOf" srcId="{E177E142-232B-49B2-987E-4A249E4A42BE}" destId="{5D87552C-D14E-4D1E-BBC7-8B2F45802C8C}" srcOrd="0" destOrd="0" presId="urn:microsoft.com/office/officeart/2005/8/layout/StepDownProcess"/>
    <dgm:cxn modelId="{9333BE43-B54D-41B6-A6D7-987F0DAF1214}" srcId="{0CAD6830-4F2C-4384-99ED-E914BEF83A7E}" destId="{E177E142-232B-49B2-987E-4A249E4A42BE}" srcOrd="0" destOrd="0" parTransId="{1D258944-28D7-4E40-AA6F-AAB78586E0D3}" sibTransId="{67FCB89D-7C45-4B21-A554-A7D2572DEE7F}"/>
    <dgm:cxn modelId="{3275604B-5006-435C-9E9C-BDFEDAACFB3D}" type="presOf" srcId="{59A3D52A-D0A2-4EB4-8321-A3D4E3B7A47C}" destId="{02084E36-3FFB-45B2-91C6-9CC95A8127CF}" srcOrd="0" destOrd="0" presId="urn:microsoft.com/office/officeart/2005/8/layout/StepDownProcess"/>
    <dgm:cxn modelId="{0A131372-4D87-47B4-8499-94081DB090AF}" type="presOf" srcId="{0CAD6830-4F2C-4384-99ED-E914BEF83A7E}" destId="{CE3EAE7B-E7FF-492A-97B8-E2028C72C6A5}" srcOrd="0" destOrd="0" presId="urn:microsoft.com/office/officeart/2005/8/layout/StepDownProcess"/>
    <dgm:cxn modelId="{4731F279-62FD-4C97-8E74-252610122C5E}" srcId="{35050045-3C29-4886-A0FE-A7F248B5651D}" destId="{87419653-AA28-408A-8098-05A7587F69FF}" srcOrd="3" destOrd="0" parTransId="{80D9E685-4683-4B72-BBD7-28461CAFD889}" sibTransId="{3AE6D52E-93DA-4BB3-8333-F21C8D0738B2}"/>
    <dgm:cxn modelId="{AC0F7F8A-C75F-4BD7-A605-AD356B5EA8F3}" type="presOf" srcId="{35050045-3C29-4886-A0FE-A7F248B5651D}" destId="{29CB4F4D-4167-4ED6-98B6-9F085A1A6562}" srcOrd="0" destOrd="0" presId="urn:microsoft.com/office/officeart/2005/8/layout/StepDownProcess"/>
    <dgm:cxn modelId="{08C0678B-6AFC-4586-AF98-5548974D42D5}" type="presOf" srcId="{73780805-97C2-4CD1-AA69-64D47FA79043}" destId="{6D96944F-623A-4817-8A44-817E99BA152A}" srcOrd="0" destOrd="0" presId="urn:microsoft.com/office/officeart/2005/8/layout/StepDownProcess"/>
    <dgm:cxn modelId="{9C589293-99E1-4895-893A-A984CC0DFF2D}" srcId="{35050045-3C29-4886-A0FE-A7F248B5651D}" destId="{D9773D1E-6495-49AD-9DE8-168C1E1288BD}" srcOrd="0" destOrd="0" parTransId="{03041441-B958-4060-94B7-4F182B1C83E7}" sibTransId="{74626ECF-0B71-44F0-95E3-6D49D5B20981}"/>
    <dgm:cxn modelId="{EE1E839C-DDDE-43DF-86E6-F391D3CC7079}" type="presOf" srcId="{D9773D1E-6495-49AD-9DE8-168C1E1288BD}" destId="{89BACDC7-581A-4A22-BC16-B099A4083BD6}" srcOrd="0" destOrd="0" presId="urn:microsoft.com/office/officeart/2005/8/layout/StepDownProcess"/>
    <dgm:cxn modelId="{2E7C8DAA-AF64-4D9D-8141-681C0E8007DE}" type="presOf" srcId="{727C1F38-6363-471B-9104-92C171B3B402}" destId="{62CAD8D7-5220-4F5C-9B5C-400BD8DA2399}" srcOrd="0" destOrd="0" presId="urn:microsoft.com/office/officeart/2005/8/layout/StepDownProcess"/>
    <dgm:cxn modelId="{C1E462B7-B3DA-409B-86D2-C6AE9CCD9BBA}" type="presOf" srcId="{87419653-AA28-408A-8098-05A7587F69FF}" destId="{30901D31-C0D1-4527-AF1D-BEED18AE4857}" srcOrd="0" destOrd="0" presId="urn:microsoft.com/office/officeart/2005/8/layout/StepDownProcess"/>
    <dgm:cxn modelId="{9E43B8CF-B538-447D-AD23-5E59D16F5E9F}" srcId="{35050045-3C29-4886-A0FE-A7F248B5651D}" destId="{727C1F38-6363-471B-9104-92C171B3B402}" srcOrd="1" destOrd="0" parTransId="{6A0F46B5-43C4-41A1-A364-61B493D3A515}" sibTransId="{409D5AA2-5E0B-448D-A0BD-F2189061FE2D}"/>
    <dgm:cxn modelId="{2E93F0CF-6070-4376-B050-2499083E74BF}" srcId="{D9773D1E-6495-49AD-9DE8-168C1E1288BD}" destId="{73780805-97C2-4CD1-AA69-64D47FA79043}" srcOrd="0" destOrd="0" parTransId="{62799C4B-266C-4B44-AB10-7CD24FFC66DE}" sibTransId="{EAC6403B-3A61-486C-AEAB-68C1AF738E06}"/>
    <dgm:cxn modelId="{8C636FE7-CDB1-42C0-91FF-90747BB41AA0}" srcId="{35050045-3C29-4886-A0FE-A7F248B5651D}" destId="{0CAD6830-4F2C-4384-99ED-E914BEF83A7E}" srcOrd="2" destOrd="0" parTransId="{678CCC56-8FA5-4C8C-B726-90DDE086EF0D}" sibTransId="{A665DDBD-6838-4957-A67F-6318291BA737}"/>
    <dgm:cxn modelId="{0EF5A7F5-556D-4E23-AD63-91B9B276D98E}" srcId="{00CD0F77-C912-4ED2-B3FD-C7FCAC7C7440}" destId="{59A3D52A-D0A2-4EB4-8321-A3D4E3B7A47C}" srcOrd="0" destOrd="0" parTransId="{A73B449D-896B-48B0-A14F-6A1A0D101CFA}" sibTransId="{E2047B50-12EB-47B7-9332-DE2112A4B122}"/>
    <dgm:cxn modelId="{8B4A96FA-C761-44CE-A2B5-2F749B34F91E}" type="presOf" srcId="{00CD0F77-C912-4ED2-B3FD-C7FCAC7C7440}" destId="{CF04CB77-E8F2-42C6-A664-9EF1F685699B}" srcOrd="0" destOrd="0" presId="urn:microsoft.com/office/officeart/2005/8/layout/StepDownProcess"/>
    <dgm:cxn modelId="{7033706C-F156-4C15-BFA6-C83CE1FFC21B}" type="presParOf" srcId="{29CB4F4D-4167-4ED6-98B6-9F085A1A6562}" destId="{62C7053C-95A6-4FC3-BC5B-C1FD5D5028A2}" srcOrd="0" destOrd="0" presId="urn:microsoft.com/office/officeart/2005/8/layout/StepDownProcess"/>
    <dgm:cxn modelId="{925CFB91-3192-4CE2-8CD1-AA11DEC008D0}" type="presParOf" srcId="{62C7053C-95A6-4FC3-BC5B-C1FD5D5028A2}" destId="{7497019E-8473-4ACE-A746-83E2C35E8A9D}" srcOrd="0" destOrd="0" presId="urn:microsoft.com/office/officeart/2005/8/layout/StepDownProcess"/>
    <dgm:cxn modelId="{B3E38699-F3D5-4CB9-A39F-D4F83083204D}" type="presParOf" srcId="{62C7053C-95A6-4FC3-BC5B-C1FD5D5028A2}" destId="{89BACDC7-581A-4A22-BC16-B099A4083BD6}" srcOrd="1" destOrd="0" presId="urn:microsoft.com/office/officeart/2005/8/layout/StepDownProcess"/>
    <dgm:cxn modelId="{C2035A18-9F9A-49A8-90D8-5DCA16101C00}" type="presParOf" srcId="{62C7053C-95A6-4FC3-BC5B-C1FD5D5028A2}" destId="{6D96944F-623A-4817-8A44-817E99BA152A}" srcOrd="2" destOrd="0" presId="urn:microsoft.com/office/officeart/2005/8/layout/StepDownProcess"/>
    <dgm:cxn modelId="{DF8FDD0F-6F1E-434D-BE26-C567891DFAFA}" type="presParOf" srcId="{29CB4F4D-4167-4ED6-98B6-9F085A1A6562}" destId="{5B4F73BE-4C8F-4843-8644-E82892CE025C}" srcOrd="1" destOrd="0" presId="urn:microsoft.com/office/officeart/2005/8/layout/StepDownProcess"/>
    <dgm:cxn modelId="{883D98E9-1DED-4201-A18D-266DABA2A26F}" type="presParOf" srcId="{29CB4F4D-4167-4ED6-98B6-9F085A1A6562}" destId="{DE774C7E-69F9-40BD-9708-8D741C75DB81}" srcOrd="2" destOrd="0" presId="urn:microsoft.com/office/officeart/2005/8/layout/StepDownProcess"/>
    <dgm:cxn modelId="{72A54EDF-E6C4-4D9A-BB26-64410748A094}" type="presParOf" srcId="{DE774C7E-69F9-40BD-9708-8D741C75DB81}" destId="{65BCEC52-CF72-4811-8BD8-EDF2AE7DEFE4}" srcOrd="0" destOrd="0" presId="urn:microsoft.com/office/officeart/2005/8/layout/StepDownProcess"/>
    <dgm:cxn modelId="{6FF84E45-1E4E-426E-88E2-7D1E0B28F199}" type="presParOf" srcId="{DE774C7E-69F9-40BD-9708-8D741C75DB81}" destId="{62CAD8D7-5220-4F5C-9B5C-400BD8DA2399}" srcOrd="1" destOrd="0" presId="urn:microsoft.com/office/officeart/2005/8/layout/StepDownProcess"/>
    <dgm:cxn modelId="{63874531-4A46-4B9A-AC12-13FEE12E88E5}" type="presParOf" srcId="{DE774C7E-69F9-40BD-9708-8D741C75DB81}" destId="{866BCA5A-79D0-497E-B570-DCAD74FFB2B3}" srcOrd="2" destOrd="0" presId="urn:microsoft.com/office/officeart/2005/8/layout/StepDownProcess"/>
    <dgm:cxn modelId="{D7E24CB7-4C80-42FE-9199-FC828A30D28D}" type="presParOf" srcId="{29CB4F4D-4167-4ED6-98B6-9F085A1A6562}" destId="{F81FDA0D-131C-471C-9468-A49D3CA8CCF6}" srcOrd="3" destOrd="0" presId="urn:microsoft.com/office/officeart/2005/8/layout/StepDownProcess"/>
    <dgm:cxn modelId="{2BDD06A0-2076-484D-94A0-379AC662C713}" type="presParOf" srcId="{29CB4F4D-4167-4ED6-98B6-9F085A1A6562}" destId="{E4250243-3ADC-491B-AFA5-622FA9995592}" srcOrd="4" destOrd="0" presId="urn:microsoft.com/office/officeart/2005/8/layout/StepDownProcess"/>
    <dgm:cxn modelId="{5254C7A2-5F26-483A-90C6-0B50E5547799}" type="presParOf" srcId="{E4250243-3ADC-491B-AFA5-622FA9995592}" destId="{F5088EB0-1DF8-42CA-A62C-3B9A4BA9B84E}" srcOrd="0" destOrd="0" presId="urn:microsoft.com/office/officeart/2005/8/layout/StepDownProcess"/>
    <dgm:cxn modelId="{3D1DD879-39D8-4C59-ADAD-6EEF521CE04F}" type="presParOf" srcId="{E4250243-3ADC-491B-AFA5-622FA9995592}" destId="{CE3EAE7B-E7FF-492A-97B8-E2028C72C6A5}" srcOrd="1" destOrd="0" presId="urn:microsoft.com/office/officeart/2005/8/layout/StepDownProcess"/>
    <dgm:cxn modelId="{3CB62167-FCED-4EF8-929A-FC7A7727A164}" type="presParOf" srcId="{E4250243-3ADC-491B-AFA5-622FA9995592}" destId="{5D87552C-D14E-4D1E-BBC7-8B2F45802C8C}" srcOrd="2" destOrd="0" presId="urn:microsoft.com/office/officeart/2005/8/layout/StepDownProcess"/>
    <dgm:cxn modelId="{7F802835-7BAB-4681-ABD3-81A45E015994}" type="presParOf" srcId="{29CB4F4D-4167-4ED6-98B6-9F085A1A6562}" destId="{C75E43AF-935C-4B83-A457-72685BF91AB6}" srcOrd="5" destOrd="0" presId="urn:microsoft.com/office/officeart/2005/8/layout/StepDownProcess"/>
    <dgm:cxn modelId="{DC212BFB-86F0-4078-9D1D-D5CC873815FF}" type="presParOf" srcId="{29CB4F4D-4167-4ED6-98B6-9F085A1A6562}" destId="{814E9199-78FE-42E3-AF69-7D8A053F326F}" srcOrd="6" destOrd="0" presId="urn:microsoft.com/office/officeart/2005/8/layout/StepDownProcess"/>
    <dgm:cxn modelId="{6A3DACF4-1563-4D78-B914-528968F046E5}" type="presParOf" srcId="{814E9199-78FE-42E3-AF69-7D8A053F326F}" destId="{CD93E780-0DB2-45C6-A532-1D31C43014EE}" srcOrd="0" destOrd="0" presId="urn:microsoft.com/office/officeart/2005/8/layout/StepDownProcess"/>
    <dgm:cxn modelId="{4A09B50C-81D2-4C5E-899A-2442EDE424B6}" type="presParOf" srcId="{814E9199-78FE-42E3-AF69-7D8A053F326F}" destId="{30901D31-C0D1-4527-AF1D-BEED18AE4857}" srcOrd="1" destOrd="0" presId="urn:microsoft.com/office/officeart/2005/8/layout/StepDownProcess"/>
    <dgm:cxn modelId="{C3821AB0-B529-49AA-BE89-77E863591766}" type="presParOf" srcId="{814E9199-78FE-42E3-AF69-7D8A053F326F}" destId="{A8A160B8-0427-4980-9543-834AD07D41A0}" srcOrd="2" destOrd="0" presId="urn:microsoft.com/office/officeart/2005/8/layout/StepDownProcess"/>
    <dgm:cxn modelId="{872AEE03-2A43-4A36-8E04-A813690FD15E}" type="presParOf" srcId="{29CB4F4D-4167-4ED6-98B6-9F085A1A6562}" destId="{A4F43DDF-76EE-4042-8D6B-8384BCBBA06D}" srcOrd="7" destOrd="0" presId="urn:microsoft.com/office/officeart/2005/8/layout/StepDownProcess"/>
    <dgm:cxn modelId="{663BF34F-3975-4A76-A29A-B601772EBA4C}" type="presParOf" srcId="{29CB4F4D-4167-4ED6-98B6-9F085A1A6562}" destId="{3FF5C470-504B-4FF0-8E9D-A81071E9F5F4}" srcOrd="8" destOrd="0" presId="urn:microsoft.com/office/officeart/2005/8/layout/StepDownProcess"/>
    <dgm:cxn modelId="{1D61B17A-E0E2-49C9-8DC0-8B25EF6C28CD}" type="presParOf" srcId="{3FF5C470-504B-4FF0-8E9D-A81071E9F5F4}" destId="{CF04CB77-E8F2-42C6-A664-9EF1F685699B}" srcOrd="0" destOrd="0" presId="urn:microsoft.com/office/officeart/2005/8/layout/StepDownProcess"/>
    <dgm:cxn modelId="{2E6A3D96-2106-453E-BE7D-C3C895D9FB8A}" type="presParOf" srcId="{3FF5C470-504B-4FF0-8E9D-A81071E9F5F4}" destId="{02084E36-3FFB-45B2-91C6-9CC95A8127CF}"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97019E-8473-4ACE-A746-83E2C35E8A9D}">
      <dsp:nvSpPr>
        <dsp:cNvPr id="0" name=""/>
        <dsp:cNvSpPr/>
      </dsp:nvSpPr>
      <dsp:spPr>
        <a:xfrm rot="5400000">
          <a:off x="164573" y="670963"/>
          <a:ext cx="583929" cy="664783"/>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BACDC7-581A-4A22-BC16-B099A4083BD6}">
      <dsp:nvSpPr>
        <dsp:cNvPr id="0" name=""/>
        <dsp:cNvSpPr/>
      </dsp:nvSpPr>
      <dsp:spPr>
        <a:xfrm>
          <a:off x="9867" y="23665"/>
          <a:ext cx="982993" cy="68806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byte2Bit</a:t>
          </a:r>
          <a:endParaRPr lang="zh-CN" altLang="en-US" sz="1100" kern="1200" dirty="0">
            <a:latin typeface="+mn-lt"/>
            <a:ea typeface="+mn-ea"/>
            <a:cs typeface="+mn-ea"/>
            <a:sym typeface="+mn-lt"/>
          </a:endParaRPr>
        </a:p>
      </dsp:txBody>
      <dsp:txXfrm>
        <a:off x="43462" y="57260"/>
        <a:ext cx="915803" cy="620873"/>
      </dsp:txXfrm>
    </dsp:sp>
    <dsp:sp modelId="{6D96944F-623A-4817-8A44-817E99BA152A}">
      <dsp:nvSpPr>
        <dsp:cNvPr id="0" name=""/>
        <dsp:cNvSpPr/>
      </dsp:nvSpPr>
      <dsp:spPr>
        <a:xfrm>
          <a:off x="841587" y="76642"/>
          <a:ext cx="1078323" cy="5561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altLang="zh-CN" sz="1600" b="1" kern="1200" dirty="0">
              <a:latin typeface="+mn-lt"/>
              <a:ea typeface="+mn-ea"/>
              <a:cs typeface="+mn-ea"/>
              <a:sym typeface="+mn-lt"/>
            </a:rPr>
            <a:t> </a:t>
          </a:r>
          <a:r>
            <a:rPr lang="en-US" altLang="zh-CN" sz="1600" b="1" kern="1200" dirty="0">
              <a:solidFill>
                <a:srgbClr val="0000FF"/>
              </a:solidFill>
              <a:latin typeface="+mn-lt"/>
              <a:ea typeface="+mn-ea"/>
              <a:cs typeface="+mn-ea"/>
              <a:sym typeface="+mn-lt"/>
            </a:rPr>
            <a:t>KEY: </a:t>
          </a:r>
          <a:endParaRPr lang="zh-CN" altLang="en-US" sz="1600" b="1" kern="1200" dirty="0">
            <a:solidFill>
              <a:srgbClr val="0000FF"/>
            </a:solidFill>
            <a:latin typeface="+mn-lt"/>
            <a:ea typeface="+mn-ea"/>
            <a:cs typeface="+mn-ea"/>
            <a:sym typeface="+mn-lt"/>
          </a:endParaRPr>
        </a:p>
      </dsp:txBody>
      <dsp:txXfrm>
        <a:off x="841587" y="76642"/>
        <a:ext cx="1078323" cy="556123"/>
      </dsp:txXfrm>
    </dsp:sp>
    <dsp:sp modelId="{65BCEC52-CF72-4811-8BD8-EDF2AE7DEFE4}">
      <dsp:nvSpPr>
        <dsp:cNvPr id="0" name=""/>
        <dsp:cNvSpPr/>
      </dsp:nvSpPr>
      <dsp:spPr>
        <a:xfrm rot="5400000">
          <a:off x="1066792" y="1443886"/>
          <a:ext cx="583929" cy="664783"/>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CAD8D7-5220-4F5C-9B5C-400BD8DA2399}">
      <dsp:nvSpPr>
        <dsp:cNvPr id="0" name=""/>
        <dsp:cNvSpPr/>
      </dsp:nvSpPr>
      <dsp:spPr>
        <a:xfrm>
          <a:off x="912086" y="796588"/>
          <a:ext cx="982993" cy="68806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pc1_repalce</a:t>
          </a:r>
          <a:endParaRPr lang="zh-CN" altLang="en-US" sz="1100" kern="1200" dirty="0">
            <a:latin typeface="+mn-lt"/>
            <a:ea typeface="+mn-ea"/>
            <a:cs typeface="+mn-ea"/>
            <a:sym typeface="+mn-lt"/>
          </a:endParaRPr>
        </a:p>
      </dsp:txBody>
      <dsp:txXfrm>
        <a:off x="945681" y="830183"/>
        <a:ext cx="915803" cy="620873"/>
      </dsp:txXfrm>
    </dsp:sp>
    <dsp:sp modelId="{866BCA5A-79D0-497E-B570-DCAD74FFB2B3}">
      <dsp:nvSpPr>
        <dsp:cNvPr id="0" name=""/>
        <dsp:cNvSpPr/>
      </dsp:nvSpPr>
      <dsp:spPr>
        <a:xfrm>
          <a:off x="179398" y="652864"/>
          <a:ext cx="714935" cy="556123"/>
        </a:xfrm>
        <a:prstGeom prst="rect">
          <a:avLst/>
        </a:prstGeom>
        <a:noFill/>
        <a:ln>
          <a:noFill/>
        </a:ln>
        <a:effectLst/>
      </dsp:spPr>
      <dsp:style>
        <a:lnRef idx="0">
          <a:scrgbClr r="0" g="0" b="0"/>
        </a:lnRef>
        <a:fillRef idx="0">
          <a:scrgbClr r="0" g="0" b="0"/>
        </a:fillRef>
        <a:effectRef idx="0">
          <a:scrgbClr r="0" g="0" b="0"/>
        </a:effectRef>
        <a:fontRef idx="minor"/>
      </dsp:style>
    </dsp:sp>
    <dsp:sp modelId="{F5088EB0-1DF8-42CA-A62C-3B9A4BA9B84E}">
      <dsp:nvSpPr>
        <dsp:cNvPr id="0" name=""/>
        <dsp:cNvSpPr/>
      </dsp:nvSpPr>
      <dsp:spPr>
        <a:xfrm rot="5400000">
          <a:off x="1969011" y="2216808"/>
          <a:ext cx="583929" cy="664783"/>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3EAE7B-E7FF-492A-97B8-E2028C72C6A5}">
      <dsp:nvSpPr>
        <dsp:cNvPr id="0" name=""/>
        <dsp:cNvSpPr/>
      </dsp:nvSpPr>
      <dsp:spPr>
        <a:xfrm>
          <a:off x="1814305" y="1569511"/>
          <a:ext cx="982993" cy="68806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err="1">
              <a:latin typeface="+mn-lt"/>
              <a:ea typeface="+mn-ea"/>
              <a:cs typeface="+mn-ea"/>
              <a:sym typeface="+mn-lt"/>
            </a:rPr>
            <a:t>shift_left</a:t>
          </a:r>
          <a:endParaRPr lang="zh-CN" altLang="en-US" sz="1100" kern="1200" dirty="0">
            <a:latin typeface="+mn-lt"/>
            <a:ea typeface="+mn-ea"/>
            <a:cs typeface="+mn-ea"/>
            <a:sym typeface="+mn-lt"/>
          </a:endParaRPr>
        </a:p>
      </dsp:txBody>
      <dsp:txXfrm>
        <a:off x="1847900" y="1603106"/>
        <a:ext cx="915803" cy="620873"/>
      </dsp:txXfrm>
    </dsp:sp>
    <dsp:sp modelId="{5D87552C-D14E-4D1E-BBC7-8B2F45802C8C}">
      <dsp:nvSpPr>
        <dsp:cNvPr id="0" name=""/>
        <dsp:cNvSpPr/>
      </dsp:nvSpPr>
      <dsp:spPr>
        <a:xfrm>
          <a:off x="2661168" y="1654514"/>
          <a:ext cx="1539943" cy="5561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altLang="zh-CN" sz="1400" b="1" kern="1200" dirty="0">
              <a:latin typeface="+mn-lt"/>
              <a:ea typeface="+mn-ea"/>
              <a:cs typeface="+mn-ea"/>
              <a:sym typeface="+mn-lt"/>
            </a:rPr>
            <a:t> </a:t>
          </a:r>
          <a:r>
            <a:rPr lang="en-US" altLang="zh-CN" sz="1400" b="1" kern="1200" dirty="0" err="1">
              <a:solidFill>
                <a:srgbClr val="0000FF"/>
              </a:solidFill>
              <a:latin typeface="+mn-lt"/>
              <a:ea typeface="+mn-ea"/>
              <a:cs typeface="+mn-ea"/>
              <a:sym typeface="+mn-lt"/>
            </a:rPr>
            <a:t>LOOP_Table</a:t>
          </a:r>
          <a:endParaRPr lang="zh-CN" altLang="en-US" sz="1400" b="1" kern="1200" dirty="0">
            <a:solidFill>
              <a:srgbClr val="0000FF"/>
            </a:solidFill>
            <a:latin typeface="+mn-lt"/>
            <a:ea typeface="+mn-ea"/>
            <a:cs typeface="+mn-ea"/>
            <a:sym typeface="+mn-lt"/>
          </a:endParaRPr>
        </a:p>
      </dsp:txBody>
      <dsp:txXfrm>
        <a:off x="2661168" y="1654514"/>
        <a:ext cx="1539943" cy="556123"/>
      </dsp:txXfrm>
    </dsp:sp>
    <dsp:sp modelId="{CD93E780-0DB2-45C6-A532-1D31C43014EE}">
      <dsp:nvSpPr>
        <dsp:cNvPr id="0" name=""/>
        <dsp:cNvSpPr/>
      </dsp:nvSpPr>
      <dsp:spPr>
        <a:xfrm rot="5400000">
          <a:off x="2871231" y="2989731"/>
          <a:ext cx="583929" cy="664783"/>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901D31-C0D1-4527-AF1D-BEED18AE4857}">
      <dsp:nvSpPr>
        <dsp:cNvPr id="0" name=""/>
        <dsp:cNvSpPr/>
      </dsp:nvSpPr>
      <dsp:spPr>
        <a:xfrm>
          <a:off x="2716525" y="2342433"/>
          <a:ext cx="982993" cy="68806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pc2_replace</a:t>
          </a:r>
          <a:endParaRPr lang="zh-CN" altLang="en-US" sz="1100" kern="1200" dirty="0">
            <a:latin typeface="+mn-lt"/>
            <a:ea typeface="+mn-ea"/>
            <a:cs typeface="+mn-ea"/>
            <a:sym typeface="+mn-lt"/>
          </a:endParaRPr>
        </a:p>
      </dsp:txBody>
      <dsp:txXfrm>
        <a:off x="2750120" y="2376028"/>
        <a:ext cx="915803" cy="620873"/>
      </dsp:txXfrm>
    </dsp:sp>
    <dsp:sp modelId="{A8A160B8-0427-4980-9543-834AD07D41A0}">
      <dsp:nvSpPr>
        <dsp:cNvPr id="0" name=""/>
        <dsp:cNvSpPr/>
      </dsp:nvSpPr>
      <dsp:spPr>
        <a:xfrm>
          <a:off x="3699518" y="2408056"/>
          <a:ext cx="714935" cy="556123"/>
        </a:xfrm>
        <a:prstGeom prst="rect">
          <a:avLst/>
        </a:prstGeom>
        <a:noFill/>
        <a:ln>
          <a:noFill/>
        </a:ln>
        <a:effectLst/>
      </dsp:spPr>
      <dsp:style>
        <a:lnRef idx="0">
          <a:scrgbClr r="0" g="0" b="0"/>
        </a:lnRef>
        <a:fillRef idx="0">
          <a:scrgbClr r="0" g="0" b="0"/>
        </a:fillRef>
        <a:effectRef idx="0">
          <a:scrgbClr r="0" g="0" b="0"/>
        </a:effectRef>
        <a:fontRef idx="minor"/>
      </dsp:style>
    </dsp:sp>
    <dsp:sp modelId="{CF04CB77-E8F2-42C6-A664-9EF1F685699B}">
      <dsp:nvSpPr>
        <dsp:cNvPr id="0" name=""/>
        <dsp:cNvSpPr/>
      </dsp:nvSpPr>
      <dsp:spPr>
        <a:xfrm>
          <a:off x="3618744" y="3115356"/>
          <a:ext cx="982993" cy="68806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err="1">
              <a:latin typeface="+mn-lt"/>
              <a:ea typeface="+mn-ea"/>
              <a:cs typeface="+mn-ea"/>
              <a:sym typeface="+mn-lt"/>
            </a:rPr>
            <a:t>memcpy</a:t>
          </a:r>
          <a:endParaRPr lang="zh-CN" altLang="en-US" sz="1100" kern="1200" dirty="0">
            <a:latin typeface="+mn-lt"/>
            <a:ea typeface="+mn-ea"/>
            <a:cs typeface="+mn-ea"/>
            <a:sym typeface="+mn-lt"/>
          </a:endParaRPr>
        </a:p>
      </dsp:txBody>
      <dsp:txXfrm>
        <a:off x="3652339" y="3148951"/>
        <a:ext cx="915803" cy="620873"/>
      </dsp:txXfrm>
    </dsp:sp>
    <dsp:sp modelId="{02084E36-3FFB-45B2-91C6-9CC95A8127CF}">
      <dsp:nvSpPr>
        <dsp:cNvPr id="0" name=""/>
        <dsp:cNvSpPr/>
      </dsp:nvSpPr>
      <dsp:spPr>
        <a:xfrm>
          <a:off x="4321791" y="3173093"/>
          <a:ext cx="1294563" cy="5561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171450" lvl="1" indent="-171450" algn="l" defTabSz="711200">
            <a:lnSpc>
              <a:spcPct val="90000"/>
            </a:lnSpc>
            <a:spcBef>
              <a:spcPct val="0"/>
            </a:spcBef>
            <a:spcAft>
              <a:spcPct val="15000"/>
            </a:spcAft>
            <a:buChar char="•"/>
          </a:pPr>
          <a:r>
            <a:rPr lang="en-US" altLang="zh-CN" sz="1600" b="1" kern="1200" dirty="0">
              <a:latin typeface="+mn-lt"/>
              <a:ea typeface="+mn-ea"/>
              <a:cs typeface="+mn-ea"/>
              <a:sym typeface="+mn-lt"/>
            </a:rPr>
            <a:t> </a:t>
          </a:r>
          <a:r>
            <a:rPr lang="en-US" altLang="zh-CN" sz="1600" b="1" kern="1200" dirty="0">
              <a:solidFill>
                <a:srgbClr val="0000FF"/>
              </a:solidFill>
              <a:highlight>
                <a:srgbClr val="FFFF00"/>
              </a:highlight>
              <a:latin typeface="+mn-lt"/>
              <a:ea typeface="+mn-ea"/>
              <a:cs typeface="+mn-ea"/>
              <a:sym typeface="+mn-lt"/>
            </a:rPr>
            <a:t>subkey</a:t>
          </a:r>
          <a:endParaRPr lang="zh-CN" altLang="en-US" sz="1600" b="1" kern="1200" dirty="0">
            <a:solidFill>
              <a:srgbClr val="0000FF"/>
            </a:solidFill>
            <a:highlight>
              <a:srgbClr val="FFFF00"/>
            </a:highlight>
            <a:latin typeface="+mn-lt"/>
            <a:ea typeface="+mn-ea"/>
            <a:cs typeface="+mn-ea"/>
            <a:sym typeface="+mn-lt"/>
          </a:endParaRPr>
        </a:p>
      </dsp:txBody>
      <dsp:txXfrm>
        <a:off x="4321791" y="3173093"/>
        <a:ext cx="1294563" cy="556123"/>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35A2A3-A17D-4C16-925C-DB1B74100948}" type="datetimeFigureOut">
              <a:rPr lang="zh-CN" altLang="en-US" smtClean="0"/>
              <a:t>2023-04-07, Friday</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D66CF4-8A7D-45C3-B773-8B5C53B3F11E}" type="slidenum">
              <a:rPr lang="zh-CN" altLang="en-US" smtClean="0"/>
              <a:t>‹#›</a:t>
            </a:fld>
            <a:endParaRPr lang="zh-CN" altLang="en-US"/>
          </a:p>
        </p:txBody>
      </p:sp>
    </p:spTree>
    <p:extLst>
      <p:ext uri="{BB962C8B-B14F-4D97-AF65-F5344CB8AC3E}">
        <p14:creationId xmlns:p14="http://schemas.microsoft.com/office/powerpoint/2010/main" val="2510914509"/>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2T07:37:50.454"/>
    </inkml:context>
    <inkml:brush xml:id="br0">
      <inkml:brushProperty name="width" value="0.05" units="cm"/>
      <inkml:brushProperty name="height" value="0.05" units="cm"/>
      <inkml:brushProperty name="color" value="#FF0066"/>
      <inkml:brushProperty name="ignorePressure" value="1"/>
    </inkml:brush>
  </inkml:definitions>
  <inkml:trace contextRef="#ctx0" brushRef="#br0">0 106,'4'2,"0"0,0 0,-1 0,1 0,-1 1,0-1,0 1,0 0,0 0,0 0,-1 0,1 1,-1-1,0 1,2 3,2 2,27 39,-17-23,1-1,1-1,28 27,-39-43,0-1,0 0,1-1,0 1,0-2,1 1,-1-1,1 0,0-1,0 0,0-1,1 0,-1 0,14 0,-1 0,0-2,0 0,32-6,-43 4,-1-1,0 0,0 0,0-1,0 0,-1-1,1 0,-1-1,10-8,8-11,-1 0,-2-1,0-2,-2-1,31-50,-17 23,-35 54,0 0,1 0,-1 1,1-1,-1 0,1 0,-1 1,1-1,0 1,0-1,0 1,0 0,0 0,0 0,0 0,0 0,1 0,-1 0,0 1,0-1,1 1,-1 0,0 0,1 0,-1 0,0 0,1 0,-1 0,0 1,1-1,1 2,7 3,0 0,-1 1,0 0,0 1,12 10,-14-10,1 0,0-1,0 0,0-1,17 8,-7-9,-1-1,1 0,0-1,-1-1,1-1,32-4,118-25,-111 17,238-47,-288 57,0 1,0 0,0 0,0 1,0 0,0 0,-1 1,1 0,0 0,0 1,0 0,8 4,2 2,-2 1,1 1,28 22,161 132,147 101,-348-261,0-1,1 1,0-1,-1 0,1 0,1-1,-1 1,0-1,0-1,1 1,-1-1,1-1,0 1,-1-1,1 0,-1 0,1-1,-1 0,1 0,-1 0,1-1,-1 0,0 0,0-1,0 0,0 0,0 0,-1-1,7-4,229-169,-234 173,-1 1,0-1,1 1,0 1,0-1,0 1,0 0,0 1,0-1,0 1,1 1,-1-1,0 1,1 1,-1-1,11 3,8 4,0 0,0 2,28 14,8 2,-33-14,0-2,0 0,61 7,-81-15,0 0,0-1,1-1,-1 1,0-1,0-1,0 0,0 0,0-1,0 0,-1-1,1 1,-1-2,0 1,0-1,-1 0,11-10,92-94,107-137,-207 233,8-11,-17 24,-1-1,1 0,0 1,0-1,-1 1,1-1,0 1,0 0,0-1,0 1,-1 0,1 0,0 0,0-1,0 1,0 0,0 0,0 0,0 0,0 1,0-1,-1 0,1 0,0 0,0 1,0-1,1 1,24 15,-2 2,1 0,35 37,13 9,281 187,-347-246,0-1,0 0,0 0,1 0,-1-1,1 0,0 0,0-1,0 0,0-1,0 0,12 1,-13-3,0 0,1-1,-1 1,0-1,0-1,0 1,0-1,-1-1,1 1,-1-1,0 0,0 0,11-11,117-120,-56 53,-75 79,0 0,0 0,1 0,-1 0,1 1,0-1,-1 1,1 0,0 0,1 0,-1 1,0 0,0 0,1 0,-1 0,0 0,9 1,-4 1,0 0,0 1,0 0,0 1,0 0,-1 1,13 6,108 61,-91-48,2-1,0-1,1-3,76 23,-111-39,1-1,0-1,-1 1,1-1,0-1,0 1,-1-1,1 0,-1-1,1 1,-1-1,1 0,-1-1,0 0,0 0,0 0,0-1,-1 0,10-8,7-8,-2-1,0-1,23-33,-3 3,114-119,-154 171,1-1,0 0,0 0,0 0,0 0,0 1,0-1,0 0,0 1,0-1,0 1,0-1,1 1,-1 0,0-1,0 1,0 0,0 0,1 0,-1 0,0 0,0 0,1 0,-1 0,0 0,0 1,0-1,0 1,1-1,-1 0,0 1,0 0,0-1,1 2,36 34,-25-23,53 54,-4-3,2-2,3-3,85 58,-141-111,0 1,0-1,1-1,0 0,19 6,-26-10,-1 0,1 0,0-1,-1 0,1 1,0-2,-1 1,1 0,-1-1,1 0,0 0,-1 0,1-1,-1 1,0-1,0 0,1-1,4-3,120-95,-62 46,93-57,-149 105,6-4,1 1,0 0,1 2,22-8,-35 14,1 1,0-1,-1 2,1-1,0 1,0 0,-1 0,1 1,0 0,0 0,-1 0,1 1,-1 0,1 1,-1-1,7 5,16 10,-2 1,48 41,-54-40,0-2,1-1,1 0,0-2,28 13,-46-25,1-1,-1 0,1 1,-1-2,1 1,-1-1,1 0,-1 0,1 0,-1-1,1 0,-1 0,1 0,-1-1,10-4,5-3,0-1,29-21,-27 16,35-21,153-87,-206 121,1 0,1 1,-1-1,0 1,0 0,0 0,1 1,-1 0,0 0,1 0,-1 0,0 1,0 0,1 0,-1 0,0 1,0 0,0 0,0 0,7 5,8 6,-1 0,-1 1,26 25,-18-15,129 107,-152-128,0-1,0 0,1 0,-1 0,0 0,1-1,0 0,-1 1,1-1,0-1,0 1,0 0,-1-1,1 0,0 0,0 0,0 0,0-1,-1 0,1 1,0-1,0 0,-1-1,1 1,-1-1,5-2,7-5,0-1,-1-1,0 0,18-20,-5 5,10-7,-13 9,1 2,1 2,56-36,-76 54,-1 0,1 0,0 1,-1 0,1 0,0 0,0 1,0 0,-1 0,1 0,0 1,0 0,0 0,-1 0,10 4,11 5,51 25,-43-18,85 33,-94-42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2T07:37:51.555"/>
    </inkml:context>
    <inkml:brush xml:id="br0">
      <inkml:brushProperty name="width" value="0.05" units="cm"/>
      <inkml:brushProperty name="height" value="0.05" units="cm"/>
      <inkml:brushProperty name="color" value="#FF0066"/>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10F3D9-12B7-4EF9-98AC-E1F16EC84EE4}" type="datetimeFigureOut">
              <a:rPr lang="zh-CN" altLang="en-US" smtClean="0"/>
              <a:pPr/>
              <a:t>2023-04-07, Friday</a:t>
            </a:fld>
            <a:endParaRPr lang="zh-CN" altLang="en-US"/>
          </a:p>
        </p:txBody>
      </p:sp>
      <p:sp>
        <p:nvSpPr>
          <p:cNvPr id="4" name="幻灯片图像占位符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D957B3-88B3-4B2D-A1C6-23F773643F57}" type="slidenum">
              <a:rPr lang="zh-CN" altLang="en-US" smtClean="0"/>
              <a:pPr/>
              <a:t>‹#›</a:t>
            </a:fld>
            <a:endParaRPr lang="zh-CN" altLang="en-US"/>
          </a:p>
        </p:txBody>
      </p:sp>
    </p:spTree>
    <p:extLst>
      <p:ext uri="{BB962C8B-B14F-4D97-AF65-F5344CB8AC3E}">
        <p14:creationId xmlns:p14="http://schemas.microsoft.com/office/powerpoint/2010/main" val="106725682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952500" y="685800"/>
            <a:ext cx="4953000" cy="34290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k1=3, k2=7  </a:t>
            </a:r>
            <a:r>
              <a:rPr lang="en-US" altLang="zh-CN" dirty="0">
                <a:sym typeface="Wingdings" panose="05000000000000000000" pitchFamily="2" charset="2"/>
              </a:rPr>
              <a:t> new K1=9, new K2 = (-7 * 9) mod 26 = 15, new P = </a:t>
            </a:r>
            <a:r>
              <a:rPr lang="en-US" altLang="zh-CN" dirty="0" err="1">
                <a:solidFill>
                  <a:srgbClr val="0066FF"/>
                </a:solidFill>
              </a:rPr>
              <a:t>qxbxpluxvwhuzjct</a:t>
            </a:r>
            <a:endParaRPr lang="en-US" altLang="zh-CN" dirty="0">
              <a:solidFill>
                <a:srgbClr val="0066FF"/>
              </a:solidFill>
            </a:endParaRPr>
          </a:p>
          <a:p>
            <a:r>
              <a:rPr lang="en-US" altLang="zh-CN" dirty="0">
                <a:solidFill>
                  <a:srgbClr val="0066FF"/>
                </a:solidFill>
              </a:rPr>
              <a:t>IDA Pro </a:t>
            </a:r>
            <a:r>
              <a:rPr lang="zh-CN" altLang="en-US" dirty="0">
                <a:solidFill>
                  <a:srgbClr val="0066FF"/>
                </a:solidFill>
              </a:rPr>
              <a:t>定位出加密结果比较的地方 </a:t>
            </a:r>
            <a:r>
              <a:rPr lang="en-US" altLang="zh-CN" dirty="0">
                <a:solidFill>
                  <a:srgbClr val="0066FF"/>
                </a:solidFill>
              </a:rPr>
              <a:t>(0x0040170A)</a:t>
            </a:r>
            <a:r>
              <a:rPr lang="zh-CN" altLang="en-US" dirty="0">
                <a:solidFill>
                  <a:srgbClr val="0066FF"/>
                </a:solidFill>
              </a:rPr>
              <a:t>，</a:t>
            </a:r>
            <a:r>
              <a:rPr lang="en-US" altLang="zh-CN" dirty="0">
                <a:solidFill>
                  <a:srgbClr val="0066FF"/>
                </a:solidFill>
              </a:rPr>
              <a:t>x32dbg </a:t>
            </a:r>
            <a:r>
              <a:rPr lang="zh-CN" altLang="en-US" dirty="0">
                <a:solidFill>
                  <a:srgbClr val="0066FF"/>
                </a:solidFill>
              </a:rPr>
              <a:t>进行查看 </a:t>
            </a:r>
            <a:r>
              <a:rPr lang="en-US" altLang="zh-CN" dirty="0">
                <a:solidFill>
                  <a:srgbClr val="0066FF"/>
                </a:solidFill>
              </a:rPr>
              <a:t>[</a:t>
            </a:r>
            <a:r>
              <a:rPr lang="en-US" altLang="zh-CN" dirty="0" err="1">
                <a:solidFill>
                  <a:srgbClr val="0066FF"/>
                </a:solidFill>
              </a:rPr>
              <a:t>eax</a:t>
            </a:r>
            <a:r>
              <a:rPr lang="en-US" altLang="zh-CN" dirty="0">
                <a:solidFill>
                  <a:srgbClr val="0066FF"/>
                </a:solidFill>
              </a:rPr>
              <a:t>] </a:t>
            </a:r>
            <a:r>
              <a:rPr lang="zh-CN" altLang="en-US" dirty="0">
                <a:solidFill>
                  <a:srgbClr val="0066FF"/>
                </a:solidFill>
              </a:rPr>
              <a:t>所指向的字符型数组</a:t>
            </a:r>
            <a:endParaRPr lang="en-US" altLang="zh-CN" dirty="0">
              <a:solidFill>
                <a:srgbClr val="0066FF"/>
              </a:solidFill>
            </a:endParaRPr>
          </a:p>
        </p:txBody>
      </p:sp>
    </p:spTree>
    <p:extLst>
      <p:ext uri="{BB962C8B-B14F-4D97-AF65-F5344CB8AC3E}">
        <p14:creationId xmlns:p14="http://schemas.microsoft.com/office/powerpoint/2010/main" val="45449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952500" y="685800"/>
            <a:ext cx="4953000" cy="34290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815168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生成伪随机序列的过程</a:t>
            </a:r>
            <a:r>
              <a:rPr lang="en-US" altLang="zh-CN" dirty="0"/>
              <a:t>: 1 </a:t>
            </a:r>
            <a:r>
              <a:rPr lang="zh-CN" altLang="en-US" dirty="0"/>
              <a:t>由密钥初始化</a:t>
            </a:r>
            <a:r>
              <a:rPr lang="en-US" altLang="zh-CN" dirty="0"/>
              <a:t>S</a:t>
            </a:r>
            <a:r>
              <a:rPr lang="zh-CN" altLang="en-US" dirty="0"/>
              <a:t>盒</a:t>
            </a:r>
            <a:r>
              <a:rPr lang="en-US" altLang="zh-CN" dirty="0"/>
              <a:t>, 2 </a:t>
            </a:r>
            <a:r>
              <a:rPr lang="zh-CN" altLang="en-US" dirty="0"/>
              <a:t>生成密钥流</a:t>
            </a:r>
          </a:p>
        </p:txBody>
      </p:sp>
    </p:spTree>
    <p:extLst>
      <p:ext uri="{BB962C8B-B14F-4D97-AF65-F5344CB8AC3E}">
        <p14:creationId xmlns:p14="http://schemas.microsoft.com/office/powerpoint/2010/main" val="2798784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50173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85464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DES: </a:t>
            </a:r>
            <a:r>
              <a:rPr lang="en-US" altLang="zh-CN" b="0" i="0" dirty="0">
                <a:solidFill>
                  <a:srgbClr val="4D5156"/>
                </a:solidFill>
                <a:effectLst/>
                <a:latin typeface="arial" panose="020B0604020202020204" pitchFamily="34" charset="0"/>
              </a:rPr>
              <a:t>Data </a:t>
            </a:r>
            <a:r>
              <a:rPr lang="en-US" altLang="zh-CN" b="0" i="0" dirty="0">
                <a:solidFill>
                  <a:srgbClr val="EA4335"/>
                </a:solidFill>
                <a:effectLst/>
                <a:latin typeface="arial" panose="020B0604020202020204" pitchFamily="34" charset="0"/>
              </a:rPr>
              <a:t>Encryption</a:t>
            </a:r>
            <a:r>
              <a:rPr lang="en-US" altLang="zh-CN" b="0" i="0" dirty="0">
                <a:solidFill>
                  <a:srgbClr val="4D5156"/>
                </a:solidFill>
                <a:effectLst/>
                <a:latin typeface="arial" panose="020B0604020202020204" pitchFamily="34" charset="0"/>
              </a:rPr>
              <a:t> Standard</a:t>
            </a:r>
            <a:endParaRPr lang="zh-CN" altLang="en-US" dirty="0"/>
          </a:p>
        </p:txBody>
      </p:sp>
    </p:spTree>
    <p:extLst>
      <p:ext uri="{BB962C8B-B14F-4D97-AF65-F5344CB8AC3E}">
        <p14:creationId xmlns:p14="http://schemas.microsoft.com/office/powerpoint/2010/main" val="3987608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6446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91973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pt-BR" altLang="zh-CN" dirty="0"/>
              <a:t>6d2d8224a2b70847 </a:t>
            </a:r>
            <a:endParaRPr lang="zh-CN" altLang="en-US" dirty="0"/>
          </a:p>
        </p:txBody>
      </p:sp>
    </p:spTree>
    <p:extLst>
      <p:ext uri="{BB962C8B-B14F-4D97-AF65-F5344CB8AC3E}">
        <p14:creationId xmlns:p14="http://schemas.microsoft.com/office/powerpoint/2010/main" val="1583643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952500" y="685800"/>
            <a:ext cx="4953000" cy="34290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746318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952500" y="685800"/>
            <a:ext cx="4953000" cy="34290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AES </a:t>
            </a:r>
            <a:r>
              <a:rPr lang="zh-CN" altLang="en-US" dirty="0"/>
              <a:t>比较广泛</a:t>
            </a:r>
            <a:endParaRPr lang="en-US" altLang="zh-CN" dirty="0"/>
          </a:p>
          <a:p>
            <a:r>
              <a:rPr lang="en-US" altLang="zh-CN" dirty="0"/>
              <a:t>DES  </a:t>
            </a:r>
            <a:r>
              <a:rPr lang="zh-CN" altLang="en-US" dirty="0"/>
              <a:t>密码长度 </a:t>
            </a:r>
            <a:r>
              <a:rPr lang="en-US" altLang="zh-CN" dirty="0"/>
              <a:t>56</a:t>
            </a:r>
            <a:r>
              <a:rPr lang="zh-CN" altLang="en-US" dirty="0"/>
              <a:t>， 理论上能够被暴力破解</a:t>
            </a:r>
            <a:endParaRPr lang="en-US" altLang="zh-CN" dirty="0"/>
          </a:p>
          <a:p>
            <a:r>
              <a:rPr lang="zh-CN" altLang="en-US" dirty="0"/>
              <a:t>非对称加密 </a:t>
            </a:r>
            <a:r>
              <a:rPr lang="en-US" altLang="zh-CN" dirty="0"/>
              <a:t>RSA</a:t>
            </a:r>
            <a:endParaRPr lang="zh-CN" altLang="en-US" dirty="0"/>
          </a:p>
        </p:txBody>
      </p:sp>
    </p:spTree>
    <p:extLst>
      <p:ext uri="{BB962C8B-B14F-4D97-AF65-F5344CB8AC3E}">
        <p14:creationId xmlns:p14="http://schemas.microsoft.com/office/powerpoint/2010/main" val="4024998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4D5156"/>
                </a:solidFill>
                <a:effectLst/>
                <a:latin typeface="arial" panose="020B0604020202020204" pitchFamily="34" charset="0"/>
              </a:rPr>
              <a:t>MD</a:t>
            </a:r>
            <a:r>
              <a:rPr lang="zh-CN" altLang="en-US" b="0" i="0" dirty="0">
                <a:solidFill>
                  <a:srgbClr val="4D5156"/>
                </a:solidFill>
                <a:effectLst/>
                <a:latin typeface="arial" panose="020B0604020202020204" pitchFamily="34" charset="0"/>
              </a:rPr>
              <a:t>：</a:t>
            </a:r>
            <a:r>
              <a:rPr lang="en-US" altLang="zh-CN" b="0" i="0" dirty="0">
                <a:solidFill>
                  <a:srgbClr val="4D5156"/>
                </a:solidFill>
                <a:effectLst/>
                <a:latin typeface="arial" panose="020B0604020202020204" pitchFamily="34" charset="0"/>
              </a:rPr>
              <a:t>Message-Digest</a:t>
            </a:r>
          </a:p>
        </p:txBody>
      </p:sp>
    </p:spTree>
    <p:extLst>
      <p:ext uri="{BB962C8B-B14F-4D97-AF65-F5344CB8AC3E}">
        <p14:creationId xmlns:p14="http://schemas.microsoft.com/office/powerpoint/2010/main" val="2901033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D4D4D"/>
                </a:solidFill>
                <a:effectLst/>
                <a:latin typeface="-apple-system"/>
              </a:rPr>
              <a:t>当执行到</a:t>
            </a:r>
            <a:r>
              <a:rPr lang="en-US" altLang="zh-CN" b="0" i="0" dirty="0">
                <a:solidFill>
                  <a:srgbClr val="4D4D4D"/>
                </a:solidFill>
                <a:effectLst/>
                <a:latin typeface="-apple-system"/>
              </a:rPr>
              <a:t>JBE</a:t>
            </a:r>
            <a:r>
              <a:rPr lang="zh-CN" altLang="en-US" b="0" i="0" dirty="0">
                <a:solidFill>
                  <a:srgbClr val="4D4D4D"/>
                </a:solidFill>
                <a:effectLst/>
                <a:latin typeface="-apple-system"/>
              </a:rPr>
              <a:t>命令时，如果此时的</a:t>
            </a:r>
            <a:r>
              <a:rPr lang="en-US" altLang="zh-CN" b="0" i="0" dirty="0">
                <a:solidFill>
                  <a:srgbClr val="4D4D4D"/>
                </a:solidFill>
                <a:effectLst/>
                <a:latin typeface="-apple-system"/>
              </a:rPr>
              <a:t>CF</a:t>
            </a:r>
            <a:r>
              <a:rPr lang="zh-CN" altLang="en-US" b="0" i="0" dirty="0">
                <a:solidFill>
                  <a:srgbClr val="4D4D4D"/>
                </a:solidFill>
                <a:effectLst/>
                <a:latin typeface="-apple-system"/>
              </a:rPr>
              <a:t>标志位或者</a:t>
            </a:r>
            <a:r>
              <a:rPr lang="en-US" altLang="zh-CN" b="0" i="0" dirty="0">
                <a:solidFill>
                  <a:srgbClr val="4D4D4D"/>
                </a:solidFill>
                <a:effectLst/>
                <a:latin typeface="-apple-system"/>
              </a:rPr>
              <a:t>ZF</a:t>
            </a:r>
            <a:r>
              <a:rPr lang="zh-CN" altLang="en-US" b="0" i="0" dirty="0">
                <a:solidFill>
                  <a:srgbClr val="4D4D4D"/>
                </a:solidFill>
                <a:effectLst/>
                <a:latin typeface="-apple-system"/>
              </a:rPr>
              <a:t>标志位为</a:t>
            </a:r>
            <a:r>
              <a:rPr lang="en-US" altLang="zh-CN" b="0" i="0" dirty="0">
                <a:solidFill>
                  <a:srgbClr val="4D4D4D"/>
                </a:solidFill>
                <a:effectLst/>
                <a:latin typeface="-apple-system"/>
              </a:rPr>
              <a:t>1</a:t>
            </a:r>
            <a:r>
              <a:rPr lang="zh-CN" altLang="en-US" b="0" i="0" dirty="0">
                <a:solidFill>
                  <a:srgbClr val="4D4D4D"/>
                </a:solidFill>
                <a:effectLst/>
                <a:latin typeface="-apple-system"/>
              </a:rPr>
              <a:t>，跳转，其他不跳转</a:t>
            </a:r>
            <a:br>
              <a:rPr lang="zh-CN" altLang="en-US" dirty="0"/>
            </a:br>
            <a:r>
              <a:rPr lang="zh-CN" altLang="en-US" b="0" i="0" dirty="0">
                <a:solidFill>
                  <a:srgbClr val="4D4D4D"/>
                </a:solidFill>
                <a:effectLst/>
                <a:latin typeface="-apple-system"/>
              </a:rPr>
              <a:t>相当于小于等于命令</a:t>
            </a:r>
            <a:endParaRPr lang="zh-CN" altLang="en-US" dirty="0"/>
          </a:p>
          <a:p>
            <a:endParaRPr lang="zh-CN" altLang="en-US" dirty="0"/>
          </a:p>
        </p:txBody>
      </p:sp>
    </p:spTree>
    <p:extLst>
      <p:ext uri="{BB962C8B-B14F-4D97-AF65-F5344CB8AC3E}">
        <p14:creationId xmlns:p14="http://schemas.microsoft.com/office/powerpoint/2010/main" val="2567360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B22222"/>
                </a:solidFill>
                <a:effectLst/>
                <a:latin typeface="微软雅黑" panose="020B0503020204020204" pitchFamily="34" charset="-122"/>
                <a:ea typeface="微软雅黑" panose="020B0503020204020204" pitchFamily="34" charset="-122"/>
              </a:rPr>
              <a:t>sprintf</a:t>
            </a:r>
            <a:r>
              <a:rPr lang="zh-CN" altLang="en-US" b="0" i="0" dirty="0">
                <a:solidFill>
                  <a:srgbClr val="B22222"/>
                </a:solidFill>
                <a:effectLst/>
                <a:latin typeface="微软雅黑" panose="020B0503020204020204" pitchFamily="34" charset="-122"/>
                <a:ea typeface="微软雅黑" panose="020B0503020204020204" pitchFamily="34" charset="-122"/>
              </a:rPr>
              <a:t> 是将一个格式化的字符串 输出 到一个目的字符串中</a:t>
            </a:r>
            <a:endParaRPr lang="en-US" altLang="zh-CN" b="0" i="0" dirty="0">
              <a:solidFill>
                <a:srgbClr val="B22222"/>
              </a:solidFill>
              <a:effectLst/>
              <a:latin typeface="微软雅黑" panose="020B0503020204020204" pitchFamily="34" charset="-122"/>
              <a:ea typeface="微软雅黑" panose="020B0503020204020204" pitchFamily="34" charset="-122"/>
            </a:endParaRPr>
          </a:p>
          <a:p>
            <a:r>
              <a:rPr lang="en-US" altLang="zh-CN" b="0" i="0" dirty="0" err="1">
                <a:solidFill>
                  <a:srgbClr val="B22222"/>
                </a:solidFill>
                <a:effectLst/>
                <a:latin typeface="微软雅黑" panose="020B0503020204020204" pitchFamily="34" charset="-122"/>
                <a:ea typeface="微软雅黑" panose="020B0503020204020204" pitchFamily="34" charset="-122"/>
              </a:rPr>
              <a:t>printf</a:t>
            </a:r>
            <a:r>
              <a:rPr lang="en-US" altLang="zh-CN" b="0" i="0" dirty="0">
                <a:solidFill>
                  <a:srgbClr val="B22222"/>
                </a:solidFill>
                <a:effectLst/>
                <a:latin typeface="微软雅黑" panose="020B0503020204020204" pitchFamily="34" charset="-122"/>
                <a:ea typeface="微软雅黑" panose="020B0503020204020204" pitchFamily="34" charset="-122"/>
              </a:rPr>
              <a:t>  </a:t>
            </a:r>
            <a:r>
              <a:rPr lang="zh-CN" altLang="en-US" b="0" i="0" dirty="0">
                <a:solidFill>
                  <a:srgbClr val="B22222"/>
                </a:solidFill>
                <a:effectLst/>
                <a:latin typeface="微软雅黑" panose="020B0503020204020204" pitchFamily="34" charset="-122"/>
                <a:ea typeface="微软雅黑" panose="020B0503020204020204" pitchFamily="34" charset="-122"/>
              </a:rPr>
              <a:t>是将一个格式化的字符串 输出 到屏幕</a:t>
            </a:r>
            <a:endParaRPr lang="zh-CN" altLang="en-US" dirty="0"/>
          </a:p>
        </p:txBody>
      </p:sp>
    </p:spTree>
    <p:extLst>
      <p:ext uri="{BB962C8B-B14F-4D97-AF65-F5344CB8AC3E}">
        <p14:creationId xmlns:p14="http://schemas.microsoft.com/office/powerpoint/2010/main" val="27348741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4D5156"/>
                </a:solidFill>
                <a:effectLst/>
                <a:latin typeface="arial" panose="020B0604020202020204" pitchFamily="34" charset="0"/>
              </a:rPr>
              <a:t>SHA: Secure Hash Algorithm</a:t>
            </a:r>
            <a:endParaRPr lang="zh-CN" altLang="en-US" dirty="0"/>
          </a:p>
        </p:txBody>
      </p:sp>
    </p:spTree>
    <p:extLst>
      <p:ext uri="{BB962C8B-B14F-4D97-AF65-F5344CB8AC3E}">
        <p14:creationId xmlns:p14="http://schemas.microsoft.com/office/powerpoint/2010/main" val="2774004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D4D4D"/>
                </a:solidFill>
                <a:effectLst/>
                <a:latin typeface="-apple-system"/>
              </a:rPr>
              <a:t>当执行到</a:t>
            </a:r>
            <a:r>
              <a:rPr lang="en-US" altLang="zh-CN" b="0" i="0" dirty="0">
                <a:solidFill>
                  <a:srgbClr val="4D4D4D"/>
                </a:solidFill>
                <a:effectLst/>
                <a:latin typeface="-apple-system"/>
              </a:rPr>
              <a:t>JBE</a:t>
            </a:r>
            <a:r>
              <a:rPr lang="zh-CN" altLang="en-US" b="0" i="0" dirty="0">
                <a:solidFill>
                  <a:srgbClr val="4D4D4D"/>
                </a:solidFill>
                <a:effectLst/>
                <a:latin typeface="-apple-system"/>
              </a:rPr>
              <a:t>命令时，如果此时的</a:t>
            </a:r>
            <a:r>
              <a:rPr lang="en-US" altLang="zh-CN" b="0" i="0" dirty="0">
                <a:solidFill>
                  <a:srgbClr val="4D4D4D"/>
                </a:solidFill>
                <a:effectLst/>
                <a:latin typeface="-apple-system"/>
              </a:rPr>
              <a:t>CF</a:t>
            </a:r>
            <a:r>
              <a:rPr lang="zh-CN" altLang="en-US" b="0" i="0" dirty="0">
                <a:solidFill>
                  <a:srgbClr val="4D4D4D"/>
                </a:solidFill>
                <a:effectLst/>
                <a:latin typeface="-apple-system"/>
              </a:rPr>
              <a:t>标志位或者</a:t>
            </a:r>
            <a:r>
              <a:rPr lang="en-US" altLang="zh-CN" b="0" i="0" dirty="0">
                <a:solidFill>
                  <a:srgbClr val="4D4D4D"/>
                </a:solidFill>
                <a:effectLst/>
                <a:latin typeface="-apple-system"/>
              </a:rPr>
              <a:t>ZF</a:t>
            </a:r>
            <a:r>
              <a:rPr lang="zh-CN" altLang="en-US" b="0" i="0" dirty="0">
                <a:solidFill>
                  <a:srgbClr val="4D4D4D"/>
                </a:solidFill>
                <a:effectLst/>
                <a:latin typeface="-apple-system"/>
              </a:rPr>
              <a:t>标志位为</a:t>
            </a:r>
            <a:r>
              <a:rPr lang="en-US" altLang="zh-CN" b="0" i="0" dirty="0">
                <a:solidFill>
                  <a:srgbClr val="4D4D4D"/>
                </a:solidFill>
                <a:effectLst/>
                <a:latin typeface="-apple-system"/>
              </a:rPr>
              <a:t>1</a:t>
            </a:r>
            <a:r>
              <a:rPr lang="zh-CN" altLang="en-US" b="0" i="0" dirty="0">
                <a:solidFill>
                  <a:srgbClr val="4D4D4D"/>
                </a:solidFill>
                <a:effectLst/>
                <a:latin typeface="-apple-system"/>
              </a:rPr>
              <a:t>，跳转，其他不跳转</a:t>
            </a:r>
            <a:br>
              <a:rPr lang="zh-CN" altLang="en-US" dirty="0"/>
            </a:br>
            <a:r>
              <a:rPr lang="zh-CN" altLang="en-US" b="0" i="0" dirty="0">
                <a:solidFill>
                  <a:srgbClr val="4D4D4D"/>
                </a:solidFill>
                <a:effectLst/>
                <a:latin typeface="-apple-system"/>
              </a:rPr>
              <a:t>相当于小于等于命令</a:t>
            </a:r>
            <a:endParaRPr lang="zh-CN" altLang="en-US" dirty="0"/>
          </a:p>
          <a:p>
            <a:endParaRPr lang="zh-CN" altLang="en-US" dirty="0"/>
          </a:p>
        </p:txBody>
      </p:sp>
    </p:spTree>
    <p:extLst>
      <p:ext uri="{BB962C8B-B14F-4D97-AF65-F5344CB8AC3E}">
        <p14:creationId xmlns:p14="http://schemas.microsoft.com/office/powerpoint/2010/main" val="2791101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03477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952500" y="685800"/>
            <a:ext cx="4953000" cy="34290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密文 </a:t>
            </a:r>
            <a:r>
              <a:rPr lang="en-US" altLang="zh-CN" dirty="0"/>
              <a:t>or </a:t>
            </a:r>
            <a:r>
              <a:rPr lang="zh-CN" altLang="en-US" dirty="0"/>
              <a:t>明文？为什么此时密钥就有可能被泄漏？</a:t>
            </a:r>
          </a:p>
        </p:txBody>
      </p:sp>
    </p:spTree>
    <p:extLst>
      <p:ext uri="{BB962C8B-B14F-4D97-AF65-F5344CB8AC3E}">
        <p14:creationId xmlns:p14="http://schemas.microsoft.com/office/powerpoint/2010/main" val="602957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 = A XOR B </a:t>
            </a:r>
            <a:r>
              <a:rPr lang="zh-CN" altLang="en-US" dirty="0"/>
              <a:t>？</a:t>
            </a:r>
            <a:br>
              <a:rPr lang="en-US" altLang="zh-CN" dirty="0"/>
            </a:br>
            <a:r>
              <a:rPr lang="zh-CN" altLang="en-US" dirty="0"/>
              <a:t>容易遭受“密文攻击”</a:t>
            </a:r>
          </a:p>
        </p:txBody>
      </p:sp>
    </p:spTree>
    <p:extLst>
      <p:ext uri="{BB962C8B-B14F-4D97-AF65-F5344CB8AC3E}">
        <p14:creationId xmlns:p14="http://schemas.microsoft.com/office/powerpoint/2010/main" val="197663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还有没有其他方法？动态调试 </a:t>
            </a:r>
            <a:r>
              <a:rPr lang="en-US" altLang="zh-CN" dirty="0"/>
              <a:t>+ </a:t>
            </a:r>
            <a:r>
              <a:rPr lang="zh-CN" altLang="en-US" dirty="0"/>
              <a:t>数学推导</a:t>
            </a:r>
            <a:endParaRPr lang="en-US" altLang="zh-CN" dirty="0"/>
          </a:p>
          <a:p>
            <a:r>
              <a:rPr lang="zh-CN" altLang="en-US" dirty="0"/>
              <a:t>输入的字符数组指针 </a:t>
            </a:r>
            <a:r>
              <a:rPr lang="en-US" altLang="zh-CN" dirty="0">
                <a:sym typeface="Wingdings" panose="05000000000000000000" pitchFamily="2" charset="2"/>
              </a:rPr>
              <a:t></a:t>
            </a:r>
            <a:r>
              <a:rPr lang="zh-CN" altLang="en-US" dirty="0"/>
              <a:t> </a:t>
            </a:r>
            <a:r>
              <a:rPr lang="en-US" altLang="zh-CN" dirty="0"/>
              <a:t>0x0061FEC1</a:t>
            </a:r>
            <a:endParaRPr lang="zh-CN" altLang="en-US" dirty="0"/>
          </a:p>
        </p:txBody>
      </p:sp>
    </p:spTree>
    <p:extLst>
      <p:ext uri="{BB962C8B-B14F-4D97-AF65-F5344CB8AC3E}">
        <p14:creationId xmlns:p14="http://schemas.microsoft.com/office/powerpoint/2010/main" val="1189478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a=19, b=2</a:t>
            </a:r>
            <a:r>
              <a:rPr lang="zh-CN" altLang="en-US" dirty="0"/>
              <a:t>；</a:t>
            </a:r>
            <a:r>
              <a:rPr lang="en-US" altLang="zh-CN" dirty="0"/>
              <a:t>a</a:t>
            </a:r>
            <a:r>
              <a:rPr lang="en-US" altLang="zh-CN" baseline="30000" dirty="0"/>
              <a:t>-1</a:t>
            </a:r>
            <a:r>
              <a:rPr lang="en-US" altLang="zh-CN" baseline="0" dirty="0"/>
              <a:t>=11</a:t>
            </a:r>
            <a:br>
              <a:rPr lang="en-US" altLang="zh-CN" dirty="0"/>
            </a:br>
            <a:r>
              <a:rPr lang="zh-CN" altLang="en-US" dirty="0"/>
              <a:t>明文 </a:t>
            </a:r>
            <a:r>
              <a:rPr lang="en-US" altLang="zh-CN" dirty="0"/>
              <a:t>debt  </a:t>
            </a:r>
            <a:r>
              <a:rPr lang="en-US" altLang="zh-CN" dirty="0">
                <a:sym typeface="Wingdings" panose="05000000000000000000" pitchFamily="2" charset="2"/>
              </a:rPr>
              <a:t> </a:t>
            </a:r>
            <a:r>
              <a:rPr lang="zh-CN" altLang="en-US" dirty="0">
                <a:sym typeface="Wingdings" panose="05000000000000000000" pitchFamily="2" charset="2"/>
              </a:rPr>
              <a:t>密文 </a:t>
            </a:r>
            <a:r>
              <a:rPr lang="en-US" altLang="zh-CN" dirty="0" err="1">
                <a:sym typeface="Wingdings" panose="05000000000000000000" pitchFamily="2" charset="2"/>
              </a:rPr>
              <a:t>bupt</a:t>
            </a:r>
            <a:endParaRPr lang="zh-CN" altLang="en-US" dirty="0"/>
          </a:p>
        </p:txBody>
      </p:sp>
    </p:spTree>
    <p:extLst>
      <p:ext uri="{BB962C8B-B14F-4D97-AF65-F5344CB8AC3E}">
        <p14:creationId xmlns:p14="http://schemas.microsoft.com/office/powerpoint/2010/main" val="190786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 = [X*k1</a:t>
            </a:r>
            <a:r>
              <a:rPr lang="en-US" altLang="zh-CN" baseline="30000" dirty="0"/>
              <a:t>-1</a:t>
            </a:r>
            <a:r>
              <a:rPr lang="en-US" altLang="zh-CN" baseline="0" dirty="0"/>
              <a:t> + (-k2 * k1</a:t>
            </a:r>
            <a:r>
              <a:rPr lang="en-US" altLang="zh-CN" baseline="30000" dirty="0"/>
              <a:t>-1</a:t>
            </a:r>
            <a:r>
              <a:rPr lang="en-US" altLang="zh-CN" baseline="0" dirty="0"/>
              <a:t>)] mod 26</a:t>
            </a:r>
          </a:p>
          <a:p>
            <a:r>
              <a:rPr lang="en-US" altLang="zh-CN" baseline="0" dirty="0"/>
              <a:t>new_k1 = k1</a:t>
            </a:r>
            <a:r>
              <a:rPr lang="en-US" altLang="zh-CN" baseline="30000" dirty="0"/>
              <a:t>-1</a:t>
            </a:r>
            <a:r>
              <a:rPr lang="en-US" altLang="zh-CN" baseline="0" dirty="0"/>
              <a:t>, new_k2 = (-k2*k1</a:t>
            </a:r>
            <a:r>
              <a:rPr lang="en-US" altLang="zh-CN" baseline="30000" dirty="0"/>
              <a:t>-1</a:t>
            </a:r>
            <a:r>
              <a:rPr lang="en-US" altLang="zh-CN" baseline="0" dirty="0"/>
              <a:t>) mod 26</a:t>
            </a:r>
            <a:endParaRPr lang="zh-CN" altLang="en-US" baseline="0" dirty="0"/>
          </a:p>
        </p:txBody>
      </p:sp>
    </p:spTree>
    <p:extLst>
      <p:ext uri="{BB962C8B-B14F-4D97-AF65-F5344CB8AC3E}">
        <p14:creationId xmlns:p14="http://schemas.microsoft.com/office/powerpoint/2010/main" val="1659045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2365, </a:t>
            </a:r>
            <a:endParaRPr lang="zh-CN" altLang="en-US" dirty="0"/>
          </a:p>
        </p:txBody>
      </p:sp>
    </p:spTree>
    <p:extLst>
      <p:ext uri="{BB962C8B-B14F-4D97-AF65-F5344CB8AC3E}">
        <p14:creationId xmlns:p14="http://schemas.microsoft.com/office/powerpoint/2010/main" val="3820798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new_k1 = k1</a:t>
            </a:r>
            <a:r>
              <a:rPr lang="en-US" altLang="zh-CN" baseline="30000" dirty="0"/>
              <a:t>-1</a:t>
            </a:r>
            <a:r>
              <a:rPr lang="en-US" altLang="zh-CN" baseline="0" dirty="0"/>
              <a:t>=9, new_k2 = -k2*k1</a:t>
            </a:r>
            <a:r>
              <a:rPr lang="en-US" altLang="zh-CN" baseline="30000" dirty="0"/>
              <a:t>-1</a:t>
            </a:r>
            <a:r>
              <a:rPr lang="en-US" altLang="zh-CN" baseline="0" dirty="0"/>
              <a:t>=-7*9=-63</a:t>
            </a:r>
            <a:endParaRPr lang="zh-CN" altLang="en-US" baseline="0" dirty="0"/>
          </a:p>
          <a:p>
            <a:endParaRPr lang="zh-CN" altLang="en-US" dirty="0"/>
          </a:p>
        </p:txBody>
      </p:sp>
    </p:spTree>
    <p:extLst>
      <p:ext uri="{BB962C8B-B14F-4D97-AF65-F5344CB8AC3E}">
        <p14:creationId xmlns:p14="http://schemas.microsoft.com/office/powerpoint/2010/main" val="3767123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950" y="2130426"/>
            <a:ext cx="8420100" cy="1470025"/>
          </a:xfrm>
        </p:spPr>
        <p:txBody>
          <a:bodyPr/>
          <a:lstStyle/>
          <a:p>
            <a:r>
              <a:rPr lang="zh-CN" altLang="en-US"/>
              <a:t>单击此处编辑母版标题样式</a:t>
            </a:r>
          </a:p>
        </p:txBody>
      </p:sp>
      <p:sp>
        <p:nvSpPr>
          <p:cNvPr id="3" name="副标题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95300" y="6356351"/>
            <a:ext cx="2311400" cy="365125"/>
          </a:xfrm>
          <a:prstGeom prst="rect">
            <a:avLst/>
          </a:prstGeom>
        </p:spPr>
        <p:txBody>
          <a:bodyPr/>
          <a:lstStyle>
            <a:lvl1pPr>
              <a:defRPr>
                <a:latin typeface="黑体" panose="02010609060101010101" pitchFamily="49" charset="-122"/>
                <a:ea typeface="黑体" panose="02010609060101010101" pitchFamily="49" charset="-122"/>
              </a:defRPr>
            </a:lvl1pPr>
          </a:lstStyle>
          <a:p>
            <a:endParaRPr lang="zh-CN" altLang="en-US" dirty="0"/>
          </a:p>
        </p:txBody>
      </p:sp>
      <p:sp>
        <p:nvSpPr>
          <p:cNvPr id="5" name="页脚占位符 4"/>
          <p:cNvSpPr>
            <a:spLocks noGrp="1"/>
          </p:cNvSpPr>
          <p:nvPr>
            <p:ph type="ftr" sz="quarter" idx="11"/>
          </p:nvPr>
        </p:nvSpPr>
        <p:spPr>
          <a:xfrm>
            <a:off x="3384550" y="6356351"/>
            <a:ext cx="3136900" cy="365125"/>
          </a:xfrm>
          <a:prstGeom prst="rect">
            <a:avLst/>
          </a:prstGeom>
        </p:spPr>
        <p:txBody>
          <a:bodyPr/>
          <a:lstStyle/>
          <a:p>
            <a:endParaRPr lang="zh-CN" altLang="en-US" dirty="0"/>
          </a:p>
        </p:txBody>
      </p:sp>
      <p:sp>
        <p:nvSpPr>
          <p:cNvPr id="6" name="灯片编号占位符 5"/>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95300" y="6356351"/>
            <a:ext cx="2311400" cy="365125"/>
          </a:xfrm>
          <a:prstGeom prst="rect">
            <a:avLst/>
          </a:prstGeom>
        </p:spPr>
        <p:txBody>
          <a:bodyPr/>
          <a:lstStyle/>
          <a:p>
            <a:fld id="{A8C9F06C-AF63-45A9-BACC-7BE4793C0292}" type="datetimeFigureOut">
              <a:rPr lang="zh-CN" altLang="en-US" smtClean="0"/>
              <a:pPr/>
              <a:t>2023-04-07, Friday</a:t>
            </a:fld>
            <a:endParaRPr lang="zh-CN" altLang="en-US"/>
          </a:p>
        </p:txBody>
      </p:sp>
      <p:sp>
        <p:nvSpPr>
          <p:cNvPr id="5" name="页脚占位符 4"/>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274639"/>
            <a:ext cx="222885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95300" y="274639"/>
            <a:ext cx="652145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95300" y="6356351"/>
            <a:ext cx="2311400" cy="365125"/>
          </a:xfrm>
          <a:prstGeom prst="rect">
            <a:avLst/>
          </a:prstGeom>
        </p:spPr>
        <p:txBody>
          <a:bodyPr/>
          <a:lstStyle/>
          <a:p>
            <a:fld id="{A8C9F06C-AF63-45A9-BACC-7BE4793C0292}" type="datetimeFigureOut">
              <a:rPr lang="zh-CN" altLang="en-US" smtClean="0"/>
              <a:pPr/>
              <a:t>2023-04-07, Friday</a:t>
            </a:fld>
            <a:endParaRPr lang="zh-CN" altLang="en-US"/>
          </a:p>
        </p:txBody>
      </p:sp>
      <p:sp>
        <p:nvSpPr>
          <p:cNvPr id="5" name="页脚占位符 4"/>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3" name="标题占位符 1"/>
          <p:cNvSpPr>
            <a:spLocks noGrp="1"/>
          </p:cNvSpPr>
          <p:nvPr>
            <p:ph type="title"/>
          </p:nvPr>
        </p:nvSpPr>
        <p:spPr>
          <a:xfrm>
            <a:off x="495300" y="116632"/>
            <a:ext cx="8915400" cy="648072"/>
          </a:xfrm>
          <a:prstGeom prst="rect">
            <a:avLst/>
          </a:prstGeom>
        </p:spPr>
        <p:txBody>
          <a:bodyPr vert="horz" lIns="91440" tIns="45720" rIns="91440" bIns="45720" rtlCol="0" anchor="ctr">
            <a:normAutofit/>
          </a:bodyPr>
          <a:lstStyle/>
          <a:p>
            <a:r>
              <a:rPr lang="zh-CN" altLang="en-US" dirty="0"/>
              <a:t>单击此处编辑母版标题样式</a:t>
            </a:r>
          </a:p>
        </p:txBody>
      </p:sp>
    </p:spTree>
    <p:extLst>
      <p:ext uri="{BB962C8B-B14F-4D97-AF65-F5344CB8AC3E}">
        <p14:creationId xmlns:p14="http://schemas.microsoft.com/office/powerpoint/2010/main" val="231127930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a:buClr>
                <a:schemeClr val="accent6">
                  <a:lumMod val="75000"/>
                </a:schemeClr>
              </a:buClr>
              <a:defRPr b="1"/>
            </a:lvl1pPr>
            <a:lvl2pPr>
              <a:defRPr b="1"/>
            </a:lvl2pPr>
            <a:lvl3pPr>
              <a:defRPr b="1"/>
            </a:lvl3pPr>
            <a:lvl4pPr>
              <a:defRPr b="1"/>
            </a:lvl4pPr>
            <a:lvl5pPr>
              <a:defRPr b="1"/>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495300" y="6356351"/>
            <a:ext cx="2311400" cy="365125"/>
          </a:xfrm>
          <a:prstGeom prst="rect">
            <a:avLst/>
          </a:prstGeom>
        </p:spPr>
        <p:txBody>
          <a:bodyPr/>
          <a:lstStyle/>
          <a:p>
            <a:fld id="{A8C9F06C-AF63-45A9-BACC-7BE4793C0292}" type="datetimeFigureOut">
              <a:rPr lang="zh-CN" altLang="en-US" smtClean="0"/>
              <a:pPr/>
              <a:t>2023-04-07, Friday</a:t>
            </a:fld>
            <a:endParaRPr lang="zh-CN" altLang="en-US"/>
          </a:p>
        </p:txBody>
      </p:sp>
      <p:sp>
        <p:nvSpPr>
          <p:cNvPr id="5" name="页脚占位符 4"/>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506" y="4406901"/>
            <a:ext cx="84201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95300" y="6356351"/>
            <a:ext cx="2311400" cy="365125"/>
          </a:xfrm>
          <a:prstGeom prst="rect">
            <a:avLst/>
          </a:prstGeom>
        </p:spPr>
        <p:txBody>
          <a:bodyPr/>
          <a:lstStyle/>
          <a:p>
            <a:fld id="{A8C9F06C-AF63-45A9-BACC-7BE4793C0292}" type="datetimeFigureOut">
              <a:rPr lang="zh-CN" altLang="en-US" smtClean="0"/>
              <a:pPr/>
              <a:t>2023-04-07, Friday</a:t>
            </a:fld>
            <a:endParaRPr lang="zh-CN" altLang="en-US"/>
          </a:p>
        </p:txBody>
      </p:sp>
      <p:sp>
        <p:nvSpPr>
          <p:cNvPr id="5" name="页脚占位符 4"/>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95300" y="6356351"/>
            <a:ext cx="2311400" cy="365125"/>
          </a:xfrm>
          <a:prstGeom prst="rect">
            <a:avLst/>
          </a:prstGeom>
        </p:spPr>
        <p:txBody>
          <a:bodyPr/>
          <a:lstStyle/>
          <a:p>
            <a:fld id="{A8C9F06C-AF63-45A9-BACC-7BE4793C0292}" type="datetimeFigureOut">
              <a:rPr lang="zh-CN" altLang="en-US" smtClean="0"/>
              <a:pPr/>
              <a:t>2023-04-07, Friday</a:t>
            </a:fld>
            <a:endParaRPr lang="zh-CN" altLang="en-US"/>
          </a:p>
        </p:txBody>
      </p:sp>
      <p:sp>
        <p:nvSpPr>
          <p:cNvPr id="6" name="页脚占位符 5"/>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95300" y="6356351"/>
            <a:ext cx="2311400" cy="365125"/>
          </a:xfrm>
          <a:prstGeom prst="rect">
            <a:avLst/>
          </a:prstGeom>
        </p:spPr>
        <p:txBody>
          <a:bodyPr/>
          <a:lstStyle/>
          <a:p>
            <a:fld id="{A8C9F06C-AF63-45A9-BACC-7BE4793C0292}" type="datetimeFigureOut">
              <a:rPr lang="zh-CN" altLang="en-US" smtClean="0"/>
              <a:pPr/>
              <a:t>2023-04-07, Friday</a:t>
            </a:fld>
            <a:endParaRPr lang="zh-CN" altLang="en-US"/>
          </a:p>
        </p:txBody>
      </p:sp>
      <p:sp>
        <p:nvSpPr>
          <p:cNvPr id="8" name="页脚占位符 7"/>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495300" y="6356351"/>
            <a:ext cx="2311400" cy="365125"/>
          </a:xfrm>
          <a:prstGeom prst="rect">
            <a:avLst/>
          </a:prstGeom>
        </p:spPr>
        <p:txBody>
          <a:bodyPr/>
          <a:lstStyle/>
          <a:p>
            <a:fld id="{A8C9F06C-AF63-45A9-BACC-7BE4793C0292}" type="datetimeFigureOut">
              <a:rPr lang="zh-CN" altLang="en-US" smtClean="0"/>
              <a:pPr/>
              <a:t>2023-04-07, Friday</a:t>
            </a:fld>
            <a:endParaRPr lang="zh-CN" altLang="en-US"/>
          </a:p>
        </p:txBody>
      </p:sp>
      <p:sp>
        <p:nvSpPr>
          <p:cNvPr id="4" name="页脚占位符 3"/>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95300" y="6356351"/>
            <a:ext cx="2311400" cy="365125"/>
          </a:xfrm>
          <a:prstGeom prst="rect">
            <a:avLst/>
          </a:prstGeom>
        </p:spPr>
        <p:txBody>
          <a:bodyPr/>
          <a:lstStyle/>
          <a:p>
            <a:fld id="{A8C9F06C-AF63-45A9-BACC-7BE4793C0292}" type="datetimeFigureOut">
              <a:rPr lang="zh-CN" altLang="en-US" smtClean="0"/>
              <a:pPr/>
              <a:t>2023-04-07, Friday</a:t>
            </a:fld>
            <a:endParaRPr lang="zh-CN" altLang="en-US"/>
          </a:p>
        </p:txBody>
      </p:sp>
      <p:sp>
        <p:nvSpPr>
          <p:cNvPr id="3" name="页脚占位符 2"/>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006"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95300" y="6356351"/>
            <a:ext cx="2311400" cy="365125"/>
          </a:xfrm>
          <a:prstGeom prst="rect">
            <a:avLst/>
          </a:prstGeom>
        </p:spPr>
        <p:txBody>
          <a:bodyPr/>
          <a:lstStyle/>
          <a:p>
            <a:fld id="{A8C9F06C-AF63-45A9-BACC-7BE4793C0292}" type="datetimeFigureOut">
              <a:rPr lang="zh-CN" altLang="en-US" smtClean="0"/>
              <a:pPr/>
              <a:t>2023-04-07, Friday</a:t>
            </a:fld>
            <a:endParaRPr lang="zh-CN" altLang="en-US"/>
          </a:p>
        </p:txBody>
      </p:sp>
      <p:sp>
        <p:nvSpPr>
          <p:cNvPr id="6" name="页脚占位符 5"/>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645" y="4800600"/>
            <a:ext cx="59436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95300" y="6356351"/>
            <a:ext cx="2311400" cy="365125"/>
          </a:xfrm>
          <a:prstGeom prst="rect">
            <a:avLst/>
          </a:prstGeom>
        </p:spPr>
        <p:txBody>
          <a:bodyPr/>
          <a:lstStyle/>
          <a:p>
            <a:fld id="{A8C9F06C-AF63-45A9-BACC-7BE4793C0292}" type="datetimeFigureOut">
              <a:rPr lang="zh-CN" altLang="en-US" smtClean="0"/>
              <a:pPr/>
              <a:t>2023-04-07, Friday</a:t>
            </a:fld>
            <a:endParaRPr lang="zh-CN" altLang="en-US"/>
          </a:p>
        </p:txBody>
      </p:sp>
      <p:sp>
        <p:nvSpPr>
          <p:cNvPr id="6" name="页脚占位符 5"/>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7099300" y="6356351"/>
            <a:ext cx="2311400" cy="365125"/>
          </a:xfrm>
          <a:prstGeom prst="rect">
            <a:avLst/>
          </a:prstGeom>
        </p:spPr>
        <p:txBody>
          <a:bodyPr/>
          <a:lstStyle/>
          <a:p>
            <a:fld id="{16F781C4-B8D4-4498-9C49-C9A9BB9F3E73}" type="slidenum">
              <a:rPr lang="zh-CN" altLang="en-US" smtClean="0"/>
              <a:pPr/>
              <a:t>‹#›</a:t>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95300" y="116632"/>
            <a:ext cx="8915400" cy="648072"/>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95300" y="1340768"/>
            <a:ext cx="8915400" cy="4968551"/>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lvl1pPr algn="ctr" defTabSz="914400" rtl="0" eaLnBrk="1" fontAlgn="auto" latinLnBrk="0" hangingPunct="1">
        <a:spcBef>
          <a:spcPct val="0"/>
        </a:spcBef>
        <a:spcAft>
          <a:spcPts val="0"/>
        </a:spcAft>
        <a:buNone/>
        <a:defRPr lang="zh-CN" altLang="en-US" sz="3600" b="1" kern="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Wingdings" panose="05000000000000000000" pitchFamily="2" charset="2"/>
        <a:buChar char="p"/>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Wingdings" panose="05000000000000000000" pitchFamily="2" charset="2"/>
        <a:buChar char="Ø"/>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customXml" Target="../ink/ink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3.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jpeg"/><Relationship Id="rId11" Type="http://schemas.openxmlformats.org/officeDocument/2006/relationships/image" Target="../media/image52.png"/><Relationship Id="rId5" Type="http://schemas.openxmlformats.org/officeDocument/2006/relationships/image" Target="../media/image47.png"/><Relationship Id="rId10" Type="http://schemas.openxmlformats.org/officeDocument/2006/relationships/image" Target="../media/image51.png"/><Relationship Id="rId4" Type="http://schemas.openxmlformats.org/officeDocument/2006/relationships/image" Target="../media/image46.png"/><Relationship Id="rId9" Type="http://schemas.openxmlformats.org/officeDocument/2006/relationships/image" Target="../media/image5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8.wmf"/></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08.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9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8" name="Rectangle 2"/>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35850" name="Rectangle 13"/>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79" name="Rectangle 2"/>
          <p:cNvSpPr>
            <a:spLocks noChangeArrowheads="1"/>
          </p:cNvSpPr>
          <p:nvPr/>
        </p:nvSpPr>
        <p:spPr bwMode="auto">
          <a:xfrm>
            <a:off x="0" y="1898744"/>
            <a:ext cx="9906000" cy="3106057"/>
          </a:xfrm>
          <a:prstGeom prst="rect">
            <a:avLst/>
          </a:prstGeom>
          <a:solidFill>
            <a:srgbClr val="1895D3">
              <a:alpha val="89018"/>
            </a:srgbClr>
          </a:solidFill>
          <a:ln w="9525">
            <a:noFill/>
            <a:miter lim="800000"/>
            <a:headEnd/>
            <a:tailEnd/>
          </a:ln>
          <a:effectLst/>
        </p:spPr>
        <p:txBody>
          <a:bodyPr anchor="ctr"/>
          <a:lstStyle/>
          <a:p>
            <a:endParaRPr lang="zh-CN" altLang="en-US">
              <a:cs typeface="+mn-ea"/>
              <a:sym typeface="+mn-lt"/>
            </a:endParaRPr>
          </a:p>
        </p:txBody>
      </p:sp>
      <p:sp>
        <p:nvSpPr>
          <p:cNvPr id="80" name="Oval 8"/>
          <p:cNvSpPr>
            <a:spLocks noChangeArrowheads="1"/>
          </p:cNvSpPr>
          <p:nvPr/>
        </p:nvSpPr>
        <p:spPr bwMode="auto">
          <a:xfrm>
            <a:off x="6300192" y="1556792"/>
            <a:ext cx="540001" cy="540000"/>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1" name="Oval 10"/>
          <p:cNvSpPr>
            <a:spLocks noChangeArrowheads="1"/>
          </p:cNvSpPr>
          <p:nvPr/>
        </p:nvSpPr>
        <p:spPr bwMode="auto">
          <a:xfrm>
            <a:off x="107951" y="3497993"/>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2" name="Oval 11"/>
          <p:cNvSpPr>
            <a:spLocks noChangeArrowheads="1"/>
          </p:cNvSpPr>
          <p:nvPr/>
        </p:nvSpPr>
        <p:spPr bwMode="auto">
          <a:xfrm>
            <a:off x="8361116" y="4510511"/>
            <a:ext cx="719137" cy="720725"/>
          </a:xfrm>
          <a:prstGeom prst="ellipse">
            <a:avLst/>
          </a:prstGeom>
          <a:gradFill rotWithShape="0">
            <a:gsLst>
              <a:gs pos="0">
                <a:schemeClr val="bg1">
                  <a:alpha val="60999"/>
                </a:schemeClr>
              </a:gs>
              <a:gs pos="100000">
                <a:srgbClr val="79C2E6">
                  <a:alpha val="29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3" name="Oval 12"/>
          <p:cNvSpPr>
            <a:spLocks noChangeArrowheads="1"/>
          </p:cNvSpPr>
          <p:nvPr/>
        </p:nvSpPr>
        <p:spPr bwMode="auto">
          <a:xfrm>
            <a:off x="1079762" y="4582519"/>
            <a:ext cx="576262" cy="574675"/>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4" name="Oval 23"/>
          <p:cNvSpPr>
            <a:spLocks noChangeArrowheads="1"/>
          </p:cNvSpPr>
          <p:nvPr/>
        </p:nvSpPr>
        <p:spPr bwMode="auto">
          <a:xfrm>
            <a:off x="4139953" y="4088358"/>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5" name="Oval 24"/>
          <p:cNvSpPr>
            <a:spLocks noChangeArrowheads="1"/>
          </p:cNvSpPr>
          <p:nvPr/>
        </p:nvSpPr>
        <p:spPr bwMode="auto">
          <a:xfrm>
            <a:off x="827584" y="4375820"/>
            <a:ext cx="576262" cy="576262"/>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6" name="Oval 27"/>
          <p:cNvSpPr>
            <a:spLocks noChangeArrowheads="1"/>
          </p:cNvSpPr>
          <p:nvPr/>
        </p:nvSpPr>
        <p:spPr bwMode="auto">
          <a:xfrm>
            <a:off x="671284" y="1593354"/>
            <a:ext cx="971550" cy="971550"/>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7" name="Oval 29"/>
          <p:cNvSpPr>
            <a:spLocks noChangeArrowheads="1"/>
          </p:cNvSpPr>
          <p:nvPr/>
        </p:nvSpPr>
        <p:spPr bwMode="auto">
          <a:xfrm>
            <a:off x="1031646" y="2096592"/>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8" name="Oval 34"/>
          <p:cNvSpPr>
            <a:spLocks noChangeArrowheads="1"/>
          </p:cNvSpPr>
          <p:nvPr/>
        </p:nvSpPr>
        <p:spPr bwMode="auto">
          <a:xfrm>
            <a:off x="8553451" y="2564904"/>
            <a:ext cx="576263" cy="576262"/>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9" name="Oval 35"/>
          <p:cNvSpPr>
            <a:spLocks noChangeArrowheads="1"/>
          </p:cNvSpPr>
          <p:nvPr/>
        </p:nvSpPr>
        <p:spPr bwMode="auto">
          <a:xfrm>
            <a:off x="6902982" y="2237029"/>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0" name="Oval 36"/>
          <p:cNvSpPr>
            <a:spLocks noChangeArrowheads="1"/>
          </p:cNvSpPr>
          <p:nvPr/>
        </p:nvSpPr>
        <p:spPr bwMode="auto">
          <a:xfrm>
            <a:off x="2627784" y="3933058"/>
            <a:ext cx="576262" cy="574675"/>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1" name="Oval 37"/>
          <p:cNvSpPr>
            <a:spLocks noChangeArrowheads="1"/>
          </p:cNvSpPr>
          <p:nvPr/>
        </p:nvSpPr>
        <p:spPr bwMode="auto">
          <a:xfrm>
            <a:off x="3448358" y="1943357"/>
            <a:ext cx="719137" cy="719137"/>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2" name="Oval 38"/>
          <p:cNvSpPr>
            <a:spLocks noChangeArrowheads="1"/>
          </p:cNvSpPr>
          <p:nvPr/>
        </p:nvSpPr>
        <p:spPr bwMode="auto">
          <a:xfrm>
            <a:off x="6819087" y="4293146"/>
            <a:ext cx="971550" cy="971550"/>
          </a:xfrm>
          <a:prstGeom prst="ellipse">
            <a:avLst/>
          </a:prstGeom>
          <a:gradFill rotWithShape="0">
            <a:gsLst>
              <a:gs pos="0">
                <a:schemeClr val="bg1">
                  <a:alpha val="26999"/>
                </a:schemeClr>
              </a:gs>
              <a:gs pos="100000">
                <a:srgbClr val="79C2E6">
                  <a:alpha val="9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3" name="Oval 28"/>
          <p:cNvSpPr>
            <a:spLocks noChangeArrowheads="1"/>
          </p:cNvSpPr>
          <p:nvPr/>
        </p:nvSpPr>
        <p:spPr bwMode="auto">
          <a:xfrm>
            <a:off x="6599329" y="4148162"/>
            <a:ext cx="719138" cy="719138"/>
          </a:xfrm>
          <a:prstGeom prst="ellipse">
            <a:avLst/>
          </a:prstGeom>
          <a:gradFill rotWithShape="0">
            <a:gsLst>
              <a:gs pos="0">
                <a:schemeClr val="bg1">
                  <a:alpha val="42000"/>
                </a:schemeClr>
              </a:gs>
              <a:gs pos="100000">
                <a:srgbClr val="79C2E6">
                  <a:alpha val="45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pic>
        <p:nvPicPr>
          <p:cNvPr id="9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92100"/>
            <a:ext cx="8265368" cy="104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 name="标题 2"/>
          <p:cNvSpPr txBox="1">
            <a:spLocks/>
          </p:cNvSpPr>
          <p:nvPr/>
        </p:nvSpPr>
        <p:spPr>
          <a:xfrm>
            <a:off x="539751" y="2913645"/>
            <a:ext cx="8986050" cy="796281"/>
          </a:xfrm>
          <a:prstGeom prst="rect">
            <a:avLst/>
          </a:prstGeom>
        </p:spPr>
        <p:txBody>
          <a:bodyPr anchor="t">
            <a:noAutofit/>
          </a:bodyPr>
          <a:lstStyle/>
          <a:p>
            <a:pPr algn="ctr" defTabSz="957263" eaLnBrk="0" hangingPunct="0"/>
            <a:r>
              <a:rPr lang="zh-CN" altLang="en-US" sz="6000" b="1" dirty="0">
                <a:solidFill>
                  <a:srgbClr val="FFFF00"/>
                </a:solidFill>
                <a:cs typeface="+mn-ea"/>
                <a:sym typeface="+mn-lt"/>
              </a:rPr>
              <a:t>汇编语言与逆向工程</a:t>
            </a:r>
            <a:endParaRPr kumimoji="0" lang="zh-CN" altLang="en-US" sz="6000" b="1" i="0" u="none" strike="noStrike" kern="0" cap="none" spc="0" normalizeH="0" baseline="0" noProof="0" dirty="0">
              <a:ln>
                <a:noFill/>
              </a:ln>
              <a:solidFill>
                <a:srgbClr val="FFFF00"/>
              </a:solidFill>
              <a:effectLst/>
              <a:uLnTx/>
              <a:uFillTx/>
              <a:cs typeface="+mn-ea"/>
              <a:sym typeface="+mn-lt"/>
            </a:endParaRPr>
          </a:p>
        </p:txBody>
      </p:sp>
      <p:sp>
        <p:nvSpPr>
          <p:cNvPr id="23" name="TextBox 22"/>
          <p:cNvSpPr txBox="1"/>
          <p:nvPr/>
        </p:nvSpPr>
        <p:spPr>
          <a:xfrm>
            <a:off x="2318132" y="5301208"/>
            <a:ext cx="5429288" cy="646331"/>
          </a:xfrm>
          <a:prstGeom prst="rect">
            <a:avLst/>
          </a:prstGeom>
          <a:noFill/>
        </p:spPr>
        <p:txBody>
          <a:bodyPr wrap="square" rtlCol="0">
            <a:spAutoFit/>
          </a:bodyPr>
          <a:lstStyle/>
          <a:p>
            <a:pPr algn="ctr"/>
            <a:r>
              <a:rPr lang="zh-CN" altLang="en-US" sz="3600" b="1" kern="100" dirty="0">
                <a:solidFill>
                  <a:srgbClr val="0000FF"/>
                </a:solidFill>
                <a:cs typeface="+mn-ea"/>
                <a:sym typeface="+mn-lt"/>
              </a:rPr>
              <a:t>潘胜利</a:t>
            </a:r>
            <a:endParaRPr lang="en-US" altLang="zh-CN" sz="3600" b="1" kern="100" dirty="0">
              <a:solidFill>
                <a:srgbClr val="0000FF"/>
              </a:solidFill>
              <a:cs typeface="+mn-ea"/>
              <a:sym typeface="+mn-lt"/>
            </a:endParaRPr>
          </a:p>
        </p:txBody>
      </p:sp>
      <p:pic>
        <p:nvPicPr>
          <p:cNvPr id="30" name="Picture 2">
            <a:extLst>
              <a:ext uri="{FF2B5EF4-FFF2-40B4-BE49-F238E27FC236}">
                <a16:creationId xmlns:a16="http://schemas.microsoft.com/office/drawing/2014/main" id="{54095004-5F6A-4D56-91F9-44AF0AE603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0" y="6144608"/>
            <a:ext cx="9144000" cy="7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矩形 30">
            <a:extLst>
              <a:ext uri="{FF2B5EF4-FFF2-40B4-BE49-F238E27FC236}">
                <a16:creationId xmlns:a16="http://schemas.microsoft.com/office/drawing/2014/main" id="{25916067-A50F-4002-B308-A2AFB0C88F63}"/>
              </a:ext>
            </a:extLst>
          </p:cNvPr>
          <p:cNvSpPr/>
          <p:nvPr/>
        </p:nvSpPr>
        <p:spPr>
          <a:xfrm>
            <a:off x="8424232" y="6351453"/>
            <a:ext cx="1410963"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3A670B9-370D-4587-BFE6-78BC4A6C8EF4}" type="datetime6">
              <a:rPr lang="zh-CN" altLang="en-US" sz="2000" b="1" kern="100" smtClean="0">
                <a:solidFill>
                  <a:schemeClr val="bg2">
                    <a:lumMod val="75000"/>
                  </a:schemeClr>
                </a:solidFill>
                <a:cs typeface="+mn-ea"/>
                <a:sym typeface="+mn-lt"/>
              </a:rPr>
              <a:pPr algn="ctr"/>
              <a:t>2023年4月</a:t>
            </a:fld>
            <a:endParaRPr lang="en-US" altLang="zh-CN" sz="2000" dirty="0">
              <a:solidFill>
                <a:schemeClr val="bg2">
                  <a:lumMod val="75000"/>
                </a:schemeClr>
              </a:solidFill>
              <a:cs typeface="+mn-ea"/>
              <a:sym typeface="+mn-lt"/>
            </a:endParaRPr>
          </a:p>
        </p:txBody>
      </p:sp>
      <p:sp>
        <p:nvSpPr>
          <p:cNvPr id="26" name="文本框 25">
            <a:extLst>
              <a:ext uri="{FF2B5EF4-FFF2-40B4-BE49-F238E27FC236}">
                <a16:creationId xmlns:a16="http://schemas.microsoft.com/office/drawing/2014/main" id="{6DDD6724-FF84-4A8B-8576-FA53FBEF3082}"/>
              </a:ext>
            </a:extLst>
          </p:cNvPr>
          <p:cNvSpPr txBox="1"/>
          <p:nvPr/>
        </p:nvSpPr>
        <p:spPr>
          <a:xfrm>
            <a:off x="2936776" y="6344472"/>
            <a:ext cx="4965650" cy="369332"/>
          </a:xfrm>
          <a:prstGeom prst="rect">
            <a:avLst/>
          </a:prstGeom>
          <a:noFill/>
        </p:spPr>
        <p:txBody>
          <a:bodyPr wrap="square">
            <a:spAutoFit/>
          </a:bodyPr>
          <a:lstStyle/>
          <a:p>
            <a:r>
              <a:rPr lang="zh-CN" altLang="en-US" dirty="0">
                <a:solidFill>
                  <a:schemeClr val="bg1">
                    <a:lumMod val="65000"/>
                  </a:schemeClr>
                </a:solidFill>
                <a:cs typeface="+mn-ea"/>
                <a:sym typeface="+mn-lt"/>
              </a:rPr>
              <a:t>网络空间安全学院 </a:t>
            </a:r>
            <a:r>
              <a:rPr lang="en-US" altLang="zh-CN" dirty="0">
                <a:solidFill>
                  <a:schemeClr val="bg1">
                    <a:lumMod val="65000"/>
                  </a:schemeClr>
                </a:solidFill>
                <a:latin typeface="黑体" panose="02010609060101010101" pitchFamily="49" charset="-122"/>
                <a:ea typeface="黑体" panose="02010609060101010101" pitchFamily="49" charset="-122"/>
                <a:sym typeface="Wingdings" panose="05000000000000000000" pitchFamily="2" charset="2"/>
              </a:rPr>
              <a:t></a:t>
            </a:r>
            <a:r>
              <a:rPr lang="en-US" altLang="zh-CN" dirty="0">
                <a:solidFill>
                  <a:schemeClr val="bg1">
                    <a:lumMod val="65000"/>
                  </a:schemeClr>
                </a:solidFill>
                <a:latin typeface="黑体" panose="02010609060101010101" pitchFamily="49" charset="-122"/>
                <a:ea typeface="黑体" panose="02010609060101010101" pitchFamily="49" charset="-122"/>
                <a:cs typeface="+mn-ea"/>
                <a:sym typeface="+mn-lt"/>
              </a:rPr>
              <a:t> </a:t>
            </a:r>
            <a:r>
              <a:rPr lang="zh-CN" altLang="en-US" dirty="0">
                <a:solidFill>
                  <a:schemeClr val="bg1">
                    <a:lumMod val="65000"/>
                  </a:schemeClr>
                </a:solidFill>
                <a:cs typeface="+mn-ea"/>
                <a:sym typeface="+mn-lt"/>
              </a:rPr>
              <a:t>网络安全与治理中心</a:t>
            </a:r>
          </a:p>
        </p:txBody>
      </p:sp>
      <p:pic>
        <p:nvPicPr>
          <p:cNvPr id="10242" name="Picture 2" descr="北邮文化-北京邮电大学">
            <a:extLst>
              <a:ext uri="{FF2B5EF4-FFF2-40B4-BE49-F238E27FC236}">
                <a16:creationId xmlns:a16="http://schemas.microsoft.com/office/drawing/2014/main" id="{3B295C18-7E81-43D3-93D6-45ECA9BFB0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66" y="97021"/>
            <a:ext cx="2900833" cy="781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33863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127356" y="1628800"/>
            <a:ext cx="4608512" cy="4752528"/>
          </a:xfrm>
        </p:spPr>
        <p:txBody>
          <a:bodyPr>
            <a:normAutofit lnSpcReduction="10000"/>
          </a:bodyPr>
          <a:lstStyle/>
          <a:p>
            <a:pPr lvl="1"/>
            <a:r>
              <a:rPr lang="zh-CN" altLang="en-US" dirty="0">
                <a:cs typeface="+mn-ea"/>
                <a:sym typeface="+mn-lt"/>
              </a:rPr>
              <a:t>跟进到 </a:t>
            </a:r>
            <a:r>
              <a:rPr lang="en-US" altLang="zh-CN" b="1" dirty="0">
                <a:solidFill>
                  <a:prstClr val="black"/>
                </a:solidFill>
                <a:highlight>
                  <a:srgbClr val="FFFF00"/>
                </a:highlight>
                <a:cs typeface="+mn-ea"/>
                <a:sym typeface="+mn-lt"/>
              </a:rPr>
              <a:t>0x401632 </a:t>
            </a:r>
            <a:r>
              <a:rPr lang="en-US" altLang="zh-CN" b="1" dirty="0">
                <a:solidFill>
                  <a:prstClr val="black"/>
                </a:solidFill>
                <a:highlight>
                  <a:srgbClr val="FFFF00"/>
                </a:highlight>
                <a:cs typeface="+mn-ea"/>
                <a:sym typeface="Wingdings" panose="05000000000000000000" pitchFamily="2" charset="2"/>
              </a:rPr>
              <a:t></a:t>
            </a:r>
            <a:r>
              <a:rPr lang="en-US" altLang="zh-CN" b="1" dirty="0">
                <a:solidFill>
                  <a:prstClr val="black"/>
                </a:solidFill>
                <a:highlight>
                  <a:srgbClr val="FFFF00"/>
                </a:highlight>
                <a:cs typeface="+mn-ea"/>
                <a:sym typeface="+mn-lt"/>
              </a:rPr>
              <a:t> 0x401669 </a:t>
            </a:r>
            <a:r>
              <a:rPr lang="en-US" altLang="zh-CN" b="1" dirty="0">
                <a:solidFill>
                  <a:prstClr val="black"/>
                </a:solidFill>
                <a:highlight>
                  <a:srgbClr val="FFFF00"/>
                </a:highlight>
                <a:cs typeface="+mn-ea"/>
                <a:sym typeface="Wingdings" panose="05000000000000000000" pitchFamily="2" charset="2"/>
              </a:rPr>
              <a:t></a:t>
            </a:r>
            <a:r>
              <a:rPr lang="en-US" altLang="zh-CN" b="1" dirty="0">
                <a:solidFill>
                  <a:prstClr val="black"/>
                </a:solidFill>
                <a:highlight>
                  <a:srgbClr val="FFFF00"/>
                </a:highlight>
                <a:cs typeface="+mn-ea"/>
                <a:sym typeface="+mn-lt"/>
              </a:rPr>
              <a:t> 0x40163C</a:t>
            </a:r>
            <a:r>
              <a:rPr lang="zh-CN" altLang="en-US" dirty="0">
                <a:cs typeface="+mn-ea"/>
                <a:sym typeface="+mn-lt"/>
              </a:rPr>
              <a:t> 代码段处</a:t>
            </a:r>
            <a:endParaRPr lang="en-US" altLang="zh-CN" dirty="0">
              <a:cs typeface="+mn-ea"/>
              <a:sym typeface="+mn-lt"/>
            </a:endParaRPr>
          </a:p>
          <a:p>
            <a:pPr lvl="1"/>
            <a:endParaRPr lang="en-US" altLang="zh-CN" sz="1600" dirty="0">
              <a:cs typeface="+mn-ea"/>
              <a:sym typeface="+mn-lt"/>
            </a:endParaRPr>
          </a:p>
          <a:p>
            <a:pPr lvl="1"/>
            <a:r>
              <a:rPr lang="zh-CN" altLang="en-US" dirty="0">
                <a:cs typeface="+mn-ea"/>
                <a:sym typeface="+mn-lt"/>
              </a:rPr>
              <a:t>程序逐字节地将用户输入的内容，与</a:t>
            </a:r>
            <a:r>
              <a:rPr lang="en-US" altLang="zh-CN" dirty="0">
                <a:highlight>
                  <a:srgbClr val="FFFF00"/>
                </a:highlight>
                <a:cs typeface="+mn-ea"/>
                <a:sym typeface="+mn-lt"/>
              </a:rPr>
              <a:t>0x403008 </a:t>
            </a:r>
            <a:r>
              <a:rPr lang="zh-CN" altLang="en-US" dirty="0">
                <a:cs typeface="+mn-ea"/>
                <a:sym typeface="+mn-lt"/>
              </a:rPr>
              <a:t>处数组（存储着</a:t>
            </a:r>
            <a:r>
              <a:rPr lang="zh-CN" altLang="en-US" dirty="0">
                <a:solidFill>
                  <a:srgbClr val="FF0000"/>
                </a:solidFill>
                <a:cs typeface="+mn-ea"/>
                <a:sym typeface="+mn-lt"/>
              </a:rPr>
              <a:t>密钥</a:t>
            </a:r>
            <a:r>
              <a:rPr lang="zh-CN" altLang="en-US" dirty="0">
                <a:cs typeface="+mn-ea"/>
                <a:sym typeface="+mn-lt"/>
              </a:rPr>
              <a:t>）的各个元素进行</a:t>
            </a:r>
            <a:r>
              <a:rPr lang="zh-CN" altLang="en-US" dirty="0">
                <a:solidFill>
                  <a:srgbClr val="FF0000"/>
                </a:solidFill>
                <a:cs typeface="+mn-ea"/>
                <a:sym typeface="+mn-lt"/>
              </a:rPr>
              <a:t>异或</a:t>
            </a:r>
            <a:endParaRPr lang="en-US" altLang="zh-CN" dirty="0">
              <a:solidFill>
                <a:srgbClr val="FF0000"/>
              </a:solidFill>
              <a:cs typeface="+mn-ea"/>
              <a:sym typeface="+mn-lt"/>
            </a:endParaRPr>
          </a:p>
          <a:p>
            <a:pPr lvl="1"/>
            <a:r>
              <a:rPr lang="zh-CN" altLang="en-US" dirty="0">
                <a:solidFill>
                  <a:srgbClr val="0000FF"/>
                </a:solidFill>
                <a:cs typeface="+mn-ea"/>
                <a:sym typeface="+mn-lt"/>
              </a:rPr>
              <a:t>并将用户输入内容，替换为上述异或运算结果</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）简单加密算法逆向分析 </a:t>
            </a:r>
            <a:r>
              <a:rPr lang="en-US" altLang="zh-CN" sz="2800" b="1" dirty="0">
                <a:solidFill>
                  <a:srgbClr val="C00000"/>
                </a:solidFill>
                <a:cs typeface="+mn-ea"/>
                <a:sym typeface="+mn-lt"/>
              </a:rPr>
              <a:t>— </a:t>
            </a:r>
            <a:r>
              <a:rPr lang="zh-CN" altLang="en-US" sz="2800" b="1" dirty="0">
                <a:solidFill>
                  <a:srgbClr val="C00000"/>
                </a:solidFill>
                <a:cs typeface="+mn-ea"/>
                <a:sym typeface="+mn-lt"/>
              </a:rPr>
              <a:t>异或加密</a:t>
            </a:r>
          </a:p>
        </p:txBody>
      </p:sp>
      <p:pic>
        <p:nvPicPr>
          <p:cNvPr id="6" name="图片 5">
            <a:extLst>
              <a:ext uri="{FF2B5EF4-FFF2-40B4-BE49-F238E27FC236}">
                <a16:creationId xmlns:a16="http://schemas.microsoft.com/office/drawing/2014/main" id="{232C0423-DC16-4A2A-A2AE-C9C27CBE986E}"/>
              </a:ext>
            </a:extLst>
          </p:cNvPr>
          <p:cNvPicPr>
            <a:picLocks noChangeAspect="1"/>
          </p:cNvPicPr>
          <p:nvPr/>
        </p:nvPicPr>
        <p:blipFill>
          <a:blip r:embed="rId2"/>
          <a:stretch>
            <a:fillRect/>
          </a:stretch>
        </p:blipFill>
        <p:spPr>
          <a:xfrm>
            <a:off x="4877206" y="1628800"/>
            <a:ext cx="4886361" cy="4262469"/>
          </a:xfrm>
          <a:prstGeom prst="rect">
            <a:avLst/>
          </a:prstGeom>
        </p:spPr>
      </p:pic>
      <p:pic>
        <p:nvPicPr>
          <p:cNvPr id="8" name="图片 7">
            <a:extLst>
              <a:ext uri="{FF2B5EF4-FFF2-40B4-BE49-F238E27FC236}">
                <a16:creationId xmlns:a16="http://schemas.microsoft.com/office/drawing/2014/main" id="{A3E17945-F220-42CE-A41C-4C7ADB9D1860}"/>
              </a:ext>
            </a:extLst>
          </p:cNvPr>
          <p:cNvPicPr>
            <a:picLocks noChangeAspect="1"/>
          </p:cNvPicPr>
          <p:nvPr/>
        </p:nvPicPr>
        <p:blipFill>
          <a:blip r:embed="rId3"/>
          <a:stretch>
            <a:fillRect/>
          </a:stretch>
        </p:blipFill>
        <p:spPr>
          <a:xfrm>
            <a:off x="2204317" y="6457941"/>
            <a:ext cx="6505478" cy="205359"/>
          </a:xfrm>
          <a:prstGeom prst="rect">
            <a:avLst/>
          </a:prstGeom>
        </p:spPr>
      </p:pic>
      <p:cxnSp>
        <p:nvCxnSpPr>
          <p:cNvPr id="11" name="直接箭头连接符 10">
            <a:extLst>
              <a:ext uri="{FF2B5EF4-FFF2-40B4-BE49-F238E27FC236}">
                <a16:creationId xmlns:a16="http://schemas.microsoft.com/office/drawing/2014/main" id="{B494DAE9-06C4-42C6-8144-9D817DC4C0A6}"/>
              </a:ext>
            </a:extLst>
          </p:cNvPr>
          <p:cNvCxnSpPr>
            <a:cxnSpLocks/>
          </p:cNvCxnSpPr>
          <p:nvPr/>
        </p:nvCxnSpPr>
        <p:spPr>
          <a:xfrm flipH="1">
            <a:off x="4016896" y="3356992"/>
            <a:ext cx="2952328" cy="3100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1418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556792"/>
            <a:ext cx="8915400" cy="4752528"/>
          </a:xfrm>
        </p:spPr>
        <p:txBody>
          <a:bodyPr/>
          <a:lstStyle/>
          <a:p>
            <a:pPr lvl="1"/>
            <a:r>
              <a:rPr lang="zh-CN" altLang="en-US" dirty="0">
                <a:cs typeface="+mn-ea"/>
                <a:sym typeface="+mn-lt"/>
              </a:rPr>
              <a:t>为了进一步验证</a:t>
            </a:r>
            <a:r>
              <a:rPr lang="en-US" altLang="zh-CN" dirty="0">
                <a:cs typeface="+mn-ea"/>
                <a:sym typeface="+mn-lt"/>
              </a:rPr>
              <a:t>_sha256</a:t>
            </a:r>
            <a:r>
              <a:rPr lang="en-US" altLang="zh-CN" sz="2800" b="1" dirty="0">
                <a:cs typeface="+mn-ea"/>
                <a:sym typeface="+mn-lt"/>
              </a:rPr>
              <a:t>()</a:t>
            </a:r>
            <a:r>
              <a:rPr lang="zh-CN" altLang="en-US" sz="2800" b="1" dirty="0">
                <a:cs typeface="+mn-ea"/>
                <a:sym typeface="+mn-lt"/>
              </a:rPr>
              <a:t>的功能是进行</a:t>
            </a:r>
            <a:r>
              <a:rPr lang="en-US" altLang="zh-CN" dirty="0">
                <a:cs typeface="+mn-ea"/>
                <a:sym typeface="+mn-lt"/>
              </a:rPr>
              <a:t>MD5</a:t>
            </a:r>
            <a:r>
              <a:rPr lang="zh-CN" altLang="en-US" dirty="0">
                <a:cs typeface="+mn-ea"/>
                <a:sym typeface="+mn-lt"/>
              </a:rPr>
              <a:t>加密：</a:t>
            </a:r>
            <a:endParaRPr lang="en-US" altLang="zh-CN" dirty="0">
              <a:cs typeface="+mn-ea"/>
              <a:sym typeface="+mn-lt"/>
            </a:endParaRPr>
          </a:p>
          <a:p>
            <a:pPr lvl="2"/>
            <a:r>
              <a:rPr lang="zh-CN" altLang="en-US" dirty="0">
                <a:cs typeface="+mn-ea"/>
                <a:sym typeface="+mn-lt"/>
              </a:rPr>
              <a:t>根据指定长度截取输入字符串，并执行</a:t>
            </a:r>
            <a:r>
              <a:rPr lang="en-US" altLang="zh-CN" dirty="0">
                <a:cs typeface="+mn-ea"/>
                <a:sym typeface="+mn-lt"/>
              </a:rPr>
              <a:t>sha256</a:t>
            </a:r>
            <a:r>
              <a:rPr lang="zh-CN" altLang="en-US" dirty="0">
                <a:cs typeface="+mn-ea"/>
                <a:sym typeface="+mn-lt"/>
              </a:rPr>
              <a:t>加密，输出</a:t>
            </a:r>
            <a:r>
              <a:rPr lang="en-US" altLang="zh-CN" dirty="0">
                <a:cs typeface="+mn-ea"/>
                <a:sym typeface="+mn-lt"/>
              </a:rPr>
              <a:t>64</a:t>
            </a:r>
            <a:r>
              <a:rPr lang="zh-CN" altLang="en-US" dirty="0">
                <a:cs typeface="+mn-ea"/>
                <a:sym typeface="+mn-lt"/>
              </a:rPr>
              <a:t>个字符散列</a:t>
            </a:r>
            <a:endParaRPr lang="en-US" altLang="zh-CN" dirty="0">
              <a:cs typeface="+mn-ea"/>
              <a:sym typeface="+mn-lt"/>
            </a:endParaRPr>
          </a:p>
          <a:p>
            <a:pPr lvl="2"/>
            <a:r>
              <a:rPr lang="zh-CN" altLang="en-US" dirty="0">
                <a:cs typeface="+mn-ea"/>
                <a:sym typeface="+mn-lt"/>
              </a:rPr>
              <a:t>可以借助 </a:t>
            </a:r>
            <a:r>
              <a:rPr lang="en-US" altLang="zh-CN" dirty="0">
                <a:cs typeface="+mn-ea"/>
                <a:sym typeface="+mn-lt"/>
              </a:rPr>
              <a:t>x32dbg </a:t>
            </a:r>
            <a:r>
              <a:rPr lang="zh-CN" altLang="en-US" dirty="0">
                <a:cs typeface="+mn-ea"/>
                <a:sym typeface="+mn-lt"/>
              </a:rPr>
              <a:t>和 </a:t>
            </a:r>
            <a:r>
              <a:rPr lang="en-US" altLang="zh-CN" dirty="0">
                <a:cs typeface="+mn-ea"/>
                <a:sym typeface="+mn-lt"/>
              </a:rPr>
              <a:t>python </a:t>
            </a:r>
            <a:r>
              <a:rPr lang="zh-CN" altLang="en-US" dirty="0">
                <a:cs typeface="+mn-ea"/>
                <a:sym typeface="+mn-lt"/>
              </a:rPr>
              <a:t>脚本进行验证</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SHA</a:t>
            </a:r>
            <a:r>
              <a:rPr lang="zh-CN" altLang="en-US" sz="2800" b="1" dirty="0">
                <a:solidFill>
                  <a:srgbClr val="C00000"/>
                </a:solidFill>
                <a:cs typeface="+mn-ea"/>
                <a:sym typeface="+mn-lt"/>
              </a:rPr>
              <a:t>算法</a:t>
            </a:r>
          </a:p>
        </p:txBody>
      </p:sp>
      <p:pic>
        <p:nvPicPr>
          <p:cNvPr id="6" name="图片 5">
            <a:extLst>
              <a:ext uri="{FF2B5EF4-FFF2-40B4-BE49-F238E27FC236}">
                <a16:creationId xmlns:a16="http://schemas.microsoft.com/office/drawing/2014/main" id="{609A0E98-F973-415B-AE03-3911B563909E}"/>
              </a:ext>
            </a:extLst>
          </p:cNvPr>
          <p:cNvPicPr>
            <a:picLocks noChangeAspect="1"/>
          </p:cNvPicPr>
          <p:nvPr/>
        </p:nvPicPr>
        <p:blipFill>
          <a:blip r:embed="rId2"/>
          <a:stretch>
            <a:fillRect/>
          </a:stretch>
        </p:blipFill>
        <p:spPr>
          <a:xfrm>
            <a:off x="495300" y="3613445"/>
            <a:ext cx="8960024" cy="823667"/>
          </a:xfrm>
          <a:prstGeom prst="rect">
            <a:avLst/>
          </a:prstGeom>
        </p:spPr>
      </p:pic>
      <p:pic>
        <p:nvPicPr>
          <p:cNvPr id="8" name="图片 7">
            <a:extLst>
              <a:ext uri="{FF2B5EF4-FFF2-40B4-BE49-F238E27FC236}">
                <a16:creationId xmlns:a16="http://schemas.microsoft.com/office/drawing/2014/main" id="{DE8EBD0B-F664-489A-9FF3-BBB50732789A}"/>
              </a:ext>
            </a:extLst>
          </p:cNvPr>
          <p:cNvPicPr>
            <a:picLocks noChangeAspect="1"/>
          </p:cNvPicPr>
          <p:nvPr/>
        </p:nvPicPr>
        <p:blipFill>
          <a:blip r:embed="rId3"/>
          <a:stretch>
            <a:fillRect/>
          </a:stretch>
        </p:blipFill>
        <p:spPr>
          <a:xfrm>
            <a:off x="1234285" y="5000471"/>
            <a:ext cx="7482054" cy="1320363"/>
          </a:xfrm>
          <a:prstGeom prst="rect">
            <a:avLst/>
          </a:prstGeom>
        </p:spPr>
      </p:pic>
      <p:cxnSp>
        <p:nvCxnSpPr>
          <p:cNvPr id="14" name="直接箭头连接符 13">
            <a:extLst>
              <a:ext uri="{FF2B5EF4-FFF2-40B4-BE49-F238E27FC236}">
                <a16:creationId xmlns:a16="http://schemas.microsoft.com/office/drawing/2014/main" id="{C690B86B-9188-4E8B-9720-2AD228346AB4}"/>
              </a:ext>
            </a:extLst>
          </p:cNvPr>
          <p:cNvCxnSpPr>
            <a:cxnSpLocks/>
          </p:cNvCxnSpPr>
          <p:nvPr/>
        </p:nvCxnSpPr>
        <p:spPr>
          <a:xfrm flipH="1">
            <a:off x="7041232" y="4365104"/>
            <a:ext cx="936104" cy="1368152"/>
          </a:xfrm>
          <a:prstGeom prst="straightConnector1">
            <a:avLst/>
          </a:prstGeom>
          <a:ln w="28575">
            <a:headEnd type="triangle"/>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7612555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arn(inVertical)">
                                      <p:cBhvr>
                                        <p:cTn id="7" dur="500"/>
                                        <p:tgtEl>
                                          <p:spTgt spid="4">
                                            <p:txEl>
                                              <p:pRg st="2" end="2"/>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lstStyle/>
          <a:p>
            <a:pPr lvl="1"/>
            <a:r>
              <a:rPr lang="zh-CN" altLang="en-US" dirty="0">
                <a:cs typeface="+mn-ea"/>
                <a:sym typeface="+mn-lt"/>
              </a:rPr>
              <a:t>回顾</a:t>
            </a:r>
            <a:r>
              <a:rPr lang="en-US" altLang="zh-CN" dirty="0">
                <a:cs typeface="+mn-ea"/>
                <a:sym typeface="+mn-lt"/>
              </a:rPr>
              <a:t>_main</a:t>
            </a:r>
            <a:r>
              <a:rPr lang="zh-CN" altLang="en-US" dirty="0">
                <a:cs typeface="+mn-ea"/>
                <a:sym typeface="+mn-lt"/>
              </a:rPr>
              <a:t>函数，在对输入的字符串的前</a:t>
            </a:r>
            <a:r>
              <a:rPr lang="en-US" altLang="zh-CN" dirty="0">
                <a:cs typeface="+mn-ea"/>
                <a:sym typeface="+mn-lt"/>
              </a:rPr>
              <a:t>4</a:t>
            </a:r>
            <a:r>
              <a:rPr lang="zh-CN" altLang="en-US" dirty="0">
                <a:cs typeface="+mn-ea"/>
                <a:sym typeface="+mn-lt"/>
              </a:rPr>
              <a:t>个字节计算</a:t>
            </a:r>
            <a:r>
              <a:rPr lang="en-US" altLang="zh-CN" dirty="0">
                <a:cs typeface="+mn-ea"/>
                <a:sym typeface="+mn-lt"/>
              </a:rPr>
              <a:t>sha256</a:t>
            </a:r>
            <a:r>
              <a:rPr lang="zh-CN" altLang="en-US" dirty="0">
                <a:cs typeface="+mn-ea"/>
                <a:sym typeface="+mn-lt"/>
              </a:rPr>
              <a:t>散列后，将结果与字符串“</a:t>
            </a:r>
            <a:r>
              <a:rPr lang="en-US" altLang="zh-CN" sz="2800" dirty="0">
                <a:highlight>
                  <a:srgbClr val="FFFF00"/>
                </a:highlight>
                <a:cs typeface="+mn-ea"/>
                <a:sym typeface="+mn-lt"/>
              </a:rPr>
              <a:t>45c6c64ffd31a 750bcb2e150519f1963e5424bafd380637cff33075c25d35334</a:t>
            </a:r>
            <a:r>
              <a:rPr lang="zh-CN" altLang="en-US" dirty="0">
                <a:cs typeface="+mn-ea"/>
                <a:sym typeface="+mn-lt"/>
              </a:rPr>
              <a:t>”进行比较，然后根据 </a:t>
            </a:r>
            <a:r>
              <a:rPr lang="en-US" altLang="zh-CN" dirty="0" err="1">
                <a:cs typeface="+mn-ea"/>
                <a:sym typeface="+mn-lt"/>
              </a:rPr>
              <a:t>strncmp</a:t>
            </a:r>
            <a:r>
              <a:rPr lang="en-US" altLang="zh-CN" dirty="0">
                <a:cs typeface="+mn-ea"/>
                <a:sym typeface="+mn-lt"/>
              </a:rPr>
              <a:t>()</a:t>
            </a:r>
            <a:r>
              <a:rPr lang="zh-CN" altLang="en-US" dirty="0">
                <a:cs typeface="+mn-ea"/>
                <a:sym typeface="+mn-lt"/>
              </a:rPr>
              <a:t>的比较结果输出“正误”提示</a:t>
            </a:r>
            <a:endParaRPr lang="en-US" altLang="zh-CN" dirty="0">
              <a:cs typeface="+mn-ea"/>
              <a:sym typeface="+mn-lt"/>
            </a:endParaRPr>
          </a:p>
          <a:p>
            <a:pPr lvl="1"/>
            <a:endParaRPr lang="en-US" altLang="zh-CN" dirty="0">
              <a:cs typeface="+mn-ea"/>
              <a:sym typeface="+mn-lt"/>
            </a:endParaRPr>
          </a:p>
          <a:p>
            <a:pPr lvl="1"/>
            <a:r>
              <a:rPr lang="zh-CN" altLang="en-US" dirty="0">
                <a:cs typeface="+mn-ea"/>
                <a:sym typeface="+mn-lt"/>
              </a:rPr>
              <a:t>由于参与计算散列值的字符串长度只有 </a:t>
            </a:r>
            <a:r>
              <a:rPr lang="en-US" altLang="zh-CN" dirty="0">
                <a:cs typeface="+mn-ea"/>
                <a:sym typeface="+mn-lt"/>
              </a:rPr>
              <a:t>4 </a:t>
            </a:r>
            <a:r>
              <a:rPr lang="zh-CN" altLang="en-US" dirty="0">
                <a:cs typeface="+mn-ea"/>
                <a:sym typeface="+mn-lt"/>
              </a:rPr>
              <a:t>个字节，因此 </a:t>
            </a:r>
            <a:r>
              <a:rPr lang="zh-CN" altLang="en-US" dirty="0">
                <a:solidFill>
                  <a:srgbClr val="0000FF"/>
                </a:solidFill>
                <a:cs typeface="+mn-ea"/>
                <a:sym typeface="+mn-lt"/>
              </a:rPr>
              <a:t>可以通过暴力破解的方式得到正确的</a:t>
            </a:r>
            <a:r>
              <a:rPr lang="en-US" altLang="zh-CN" dirty="0">
                <a:solidFill>
                  <a:srgbClr val="0000FF"/>
                </a:solidFill>
                <a:cs typeface="+mn-ea"/>
                <a:sym typeface="+mn-lt"/>
              </a:rPr>
              <a:t>flag</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SHA</a:t>
            </a:r>
            <a:r>
              <a:rPr lang="zh-CN" altLang="en-US" sz="2800" b="1" dirty="0">
                <a:solidFill>
                  <a:srgbClr val="C00000"/>
                </a:solidFill>
                <a:cs typeface="+mn-ea"/>
                <a:sym typeface="+mn-lt"/>
              </a:rPr>
              <a:t>算法</a:t>
            </a:r>
          </a:p>
        </p:txBody>
      </p:sp>
    </p:spTree>
    <p:extLst>
      <p:ext uri="{BB962C8B-B14F-4D97-AF65-F5344CB8AC3E}">
        <p14:creationId xmlns:p14="http://schemas.microsoft.com/office/powerpoint/2010/main" val="384141478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718080" y="1628800"/>
            <a:ext cx="3442831" cy="1656184"/>
          </a:xfrm>
          <a:ln>
            <a:solidFill>
              <a:srgbClr val="C00000"/>
            </a:solidFill>
          </a:ln>
        </p:spPr>
        <p:txBody>
          <a:bodyPr>
            <a:normAutofit fontScale="92500" lnSpcReduction="10000"/>
          </a:bodyPr>
          <a:lstStyle/>
          <a:p>
            <a:r>
              <a:rPr lang="zh-CN" altLang="en-US" dirty="0">
                <a:cs typeface="+mn-ea"/>
                <a:sym typeface="+mn-lt"/>
              </a:rPr>
              <a:t>练习：</a:t>
            </a:r>
            <a:endParaRPr lang="en-US" altLang="zh-CN" dirty="0">
              <a:cs typeface="+mn-ea"/>
              <a:sym typeface="+mn-lt"/>
            </a:endParaRPr>
          </a:p>
          <a:p>
            <a:pPr lvl="1"/>
            <a:r>
              <a:rPr lang="zh-CN" altLang="en-US" dirty="0">
                <a:cs typeface="+mn-ea"/>
                <a:sym typeface="+mn-lt"/>
              </a:rPr>
              <a:t>逆向 </a:t>
            </a:r>
            <a:r>
              <a:rPr lang="en-US" altLang="zh-CN" dirty="0">
                <a:cs typeface="+mn-ea"/>
                <a:sym typeface="+mn-lt"/>
              </a:rPr>
              <a:t>sha256.exe</a:t>
            </a:r>
            <a:r>
              <a:rPr lang="zh-CN" altLang="en-US" dirty="0">
                <a:cs typeface="+mn-ea"/>
                <a:sym typeface="+mn-lt"/>
              </a:rPr>
              <a:t>，提交 </a:t>
            </a:r>
            <a:r>
              <a:rPr lang="en-US" altLang="zh-CN" dirty="0">
                <a:cs typeface="+mn-ea"/>
                <a:sym typeface="+mn-lt"/>
              </a:rPr>
              <a:t>flag</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MD5</a:t>
            </a:r>
            <a:r>
              <a:rPr lang="zh-CN" altLang="en-US" sz="2800" b="1" dirty="0">
                <a:solidFill>
                  <a:srgbClr val="C00000"/>
                </a:solidFill>
                <a:cs typeface="+mn-ea"/>
                <a:sym typeface="+mn-lt"/>
              </a:rPr>
              <a:t>算法</a:t>
            </a:r>
          </a:p>
        </p:txBody>
      </p:sp>
      <p:sp>
        <p:nvSpPr>
          <p:cNvPr id="11" name="箭头: 下 10">
            <a:extLst>
              <a:ext uri="{FF2B5EF4-FFF2-40B4-BE49-F238E27FC236}">
                <a16:creationId xmlns:a16="http://schemas.microsoft.com/office/drawing/2014/main" id="{5E8757DC-0CB2-4AB6-A062-73182502537E}"/>
              </a:ext>
            </a:extLst>
          </p:cNvPr>
          <p:cNvSpPr/>
          <p:nvPr/>
        </p:nvSpPr>
        <p:spPr>
          <a:xfrm>
            <a:off x="2154843" y="4910876"/>
            <a:ext cx="504056" cy="576064"/>
          </a:xfrm>
          <a:prstGeom prst="downArrow">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文本框 11">
            <a:extLst>
              <a:ext uri="{FF2B5EF4-FFF2-40B4-BE49-F238E27FC236}">
                <a16:creationId xmlns:a16="http://schemas.microsoft.com/office/drawing/2014/main" id="{D7AC0E16-E3A6-4987-B61D-22C06C8140BF}"/>
              </a:ext>
            </a:extLst>
          </p:cNvPr>
          <p:cNvSpPr txBox="1"/>
          <p:nvPr/>
        </p:nvSpPr>
        <p:spPr>
          <a:xfrm>
            <a:off x="606671" y="5611850"/>
            <a:ext cx="3600400" cy="1200329"/>
          </a:xfrm>
          <a:prstGeom prst="rect">
            <a:avLst/>
          </a:prstGeom>
          <a:solidFill>
            <a:schemeClr val="bg1">
              <a:lumMod val="85000"/>
            </a:schemeClr>
          </a:solidFill>
        </p:spPr>
        <p:txBody>
          <a:bodyPr wrap="square" rtlCol="0">
            <a:spAutoFit/>
          </a:bodyPr>
          <a:lstStyle/>
          <a:p>
            <a:r>
              <a:rPr lang="zh-CN" altLang="en-US" dirty="0">
                <a:cs typeface="+mn-ea"/>
                <a:sym typeface="+mn-lt"/>
              </a:rPr>
              <a:t>最终的 </a:t>
            </a:r>
            <a:r>
              <a:rPr lang="en-US" altLang="zh-CN" dirty="0">
                <a:cs typeface="+mn-ea"/>
                <a:sym typeface="+mn-lt"/>
              </a:rPr>
              <a:t>Flag</a:t>
            </a:r>
            <a:r>
              <a:rPr lang="zh-CN" altLang="en-US" dirty="0">
                <a:cs typeface="+mn-ea"/>
                <a:sym typeface="+mn-lt"/>
              </a:rPr>
              <a:t> 是</a:t>
            </a:r>
            <a:r>
              <a:rPr lang="en-US" altLang="zh-CN" dirty="0">
                <a:cs typeface="+mn-ea"/>
                <a:sym typeface="+mn-lt"/>
              </a:rPr>
              <a:t> </a:t>
            </a:r>
            <a:r>
              <a:rPr lang="en-US" altLang="zh-CN" dirty="0">
                <a:solidFill>
                  <a:srgbClr val="0000FF"/>
                </a:solidFill>
                <a:cs typeface="+mn-ea"/>
                <a:sym typeface="+mn-lt"/>
              </a:rPr>
              <a:t>BUPT</a:t>
            </a:r>
            <a:r>
              <a:rPr lang="en-US" altLang="zh-CN" dirty="0">
                <a:cs typeface="+mn-ea"/>
                <a:sym typeface="+mn-lt"/>
              </a:rPr>
              <a:t> </a:t>
            </a:r>
            <a:r>
              <a:rPr lang="zh-CN" altLang="en-US" dirty="0">
                <a:cs typeface="+mn-ea"/>
                <a:sym typeface="+mn-lt"/>
              </a:rPr>
              <a:t>还是 </a:t>
            </a:r>
            <a:r>
              <a:rPr lang="en-US" altLang="zh-CN" dirty="0" err="1">
                <a:solidFill>
                  <a:srgbClr val="FF0000"/>
                </a:solidFill>
                <a:cs typeface="+mn-ea"/>
                <a:sym typeface="+mn-lt"/>
              </a:rPr>
              <a:t>BUPTx</a:t>
            </a:r>
            <a:r>
              <a:rPr lang="en-US" altLang="zh-CN" dirty="0">
                <a:solidFill>
                  <a:srgbClr val="FF0000"/>
                </a:solidFill>
                <a:cs typeface="+mn-ea"/>
                <a:sym typeface="+mn-lt"/>
              </a:rPr>
              <a:t>  </a:t>
            </a:r>
            <a:r>
              <a:rPr lang="zh-CN" altLang="en-US" b="1" dirty="0">
                <a:cs typeface="+mn-ea"/>
                <a:sym typeface="+mn-lt"/>
              </a:rPr>
              <a:t>？</a:t>
            </a:r>
            <a:endParaRPr lang="en-US" altLang="zh-CN" b="1" dirty="0">
              <a:cs typeface="+mn-ea"/>
              <a:sym typeface="+mn-lt"/>
            </a:endParaRPr>
          </a:p>
          <a:p>
            <a:pPr marL="285750" indent="-285750">
              <a:buFont typeface="Wingdings" panose="05000000000000000000" pitchFamily="2" charset="2"/>
              <a:buChar char="Ø"/>
            </a:pPr>
            <a:r>
              <a:rPr lang="zh-CN" altLang="en-US" dirty="0">
                <a:cs typeface="+mn-ea"/>
                <a:sym typeface="+mn-lt"/>
              </a:rPr>
              <a:t>其中</a:t>
            </a:r>
            <a:r>
              <a:rPr lang="en-US" altLang="zh-CN" dirty="0">
                <a:cs typeface="+mn-ea"/>
                <a:sym typeface="+mn-lt"/>
              </a:rPr>
              <a:t>x</a:t>
            </a:r>
            <a:r>
              <a:rPr lang="zh-CN" altLang="en-US" dirty="0">
                <a:cs typeface="+mn-ea"/>
                <a:sym typeface="+mn-lt"/>
              </a:rPr>
              <a:t>为任意的大小写英文字母</a:t>
            </a:r>
            <a:endParaRPr lang="en-US" altLang="zh-CN" dirty="0">
              <a:cs typeface="+mn-ea"/>
              <a:sym typeface="+mn-lt"/>
            </a:endParaRPr>
          </a:p>
          <a:p>
            <a:pPr marL="285750" indent="-285750">
              <a:buFont typeface="Wingdings" panose="05000000000000000000" pitchFamily="2" charset="2"/>
              <a:buChar char="Ø"/>
            </a:pPr>
            <a:r>
              <a:rPr lang="zh-CN" altLang="en-US" dirty="0">
                <a:cs typeface="+mn-ea"/>
                <a:sym typeface="+mn-lt"/>
              </a:rPr>
              <a:t>提示查看下 </a:t>
            </a:r>
            <a:r>
              <a:rPr lang="en-US" altLang="zh-CN" dirty="0">
                <a:cs typeface="+mn-ea"/>
                <a:sym typeface="+mn-lt"/>
              </a:rPr>
              <a:t>ppt-94 </a:t>
            </a:r>
            <a:r>
              <a:rPr lang="zh-CN" altLang="en-US" dirty="0">
                <a:cs typeface="+mn-ea"/>
                <a:sym typeface="+mn-lt"/>
              </a:rPr>
              <a:t>页分析结果</a:t>
            </a:r>
          </a:p>
        </p:txBody>
      </p:sp>
      <p:pic>
        <p:nvPicPr>
          <p:cNvPr id="7" name="图片 6">
            <a:extLst>
              <a:ext uri="{FF2B5EF4-FFF2-40B4-BE49-F238E27FC236}">
                <a16:creationId xmlns:a16="http://schemas.microsoft.com/office/drawing/2014/main" id="{2487FA0C-4859-48B4-B9A4-C7C4413E4C39}"/>
              </a:ext>
            </a:extLst>
          </p:cNvPr>
          <p:cNvPicPr>
            <a:picLocks noChangeAspect="1"/>
          </p:cNvPicPr>
          <p:nvPr/>
        </p:nvPicPr>
        <p:blipFill>
          <a:blip r:embed="rId2"/>
          <a:stretch>
            <a:fillRect/>
          </a:stretch>
        </p:blipFill>
        <p:spPr>
          <a:xfrm>
            <a:off x="769765" y="3422639"/>
            <a:ext cx="3339460" cy="1390306"/>
          </a:xfrm>
          <a:prstGeom prst="rect">
            <a:avLst/>
          </a:prstGeom>
        </p:spPr>
      </p:pic>
      <p:pic>
        <p:nvPicPr>
          <p:cNvPr id="9" name="图片 8">
            <a:extLst>
              <a:ext uri="{FF2B5EF4-FFF2-40B4-BE49-F238E27FC236}">
                <a16:creationId xmlns:a16="http://schemas.microsoft.com/office/drawing/2014/main" id="{B7D4A8E5-97B4-42F2-A301-24BAF9E36A27}"/>
              </a:ext>
            </a:extLst>
          </p:cNvPr>
          <p:cNvPicPr>
            <a:picLocks noChangeAspect="1"/>
          </p:cNvPicPr>
          <p:nvPr/>
        </p:nvPicPr>
        <p:blipFill>
          <a:blip r:embed="rId3"/>
          <a:stretch>
            <a:fillRect/>
          </a:stretch>
        </p:blipFill>
        <p:spPr>
          <a:xfrm>
            <a:off x="4664968" y="1429065"/>
            <a:ext cx="4969227" cy="5377453"/>
          </a:xfrm>
          <a:prstGeom prst="rect">
            <a:avLst/>
          </a:prstGeom>
        </p:spPr>
      </p:pic>
    </p:spTree>
    <p:extLst>
      <p:ext uri="{BB962C8B-B14F-4D97-AF65-F5344CB8AC3E}">
        <p14:creationId xmlns:p14="http://schemas.microsoft.com/office/powerpoint/2010/main" val="39503258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）本章小结</a:t>
            </a:r>
          </a:p>
        </p:txBody>
      </p:sp>
      <p:sp>
        <p:nvSpPr>
          <p:cNvPr id="6" name="内容占位符 3">
            <a:extLst>
              <a:ext uri="{FF2B5EF4-FFF2-40B4-BE49-F238E27FC236}">
                <a16:creationId xmlns:a16="http://schemas.microsoft.com/office/drawing/2014/main" id="{BA150BBF-71E8-4A26-96A3-92B34D06B057}"/>
              </a:ext>
            </a:extLst>
          </p:cNvPr>
          <p:cNvSpPr>
            <a:spLocks noGrp="1"/>
          </p:cNvSpPr>
          <p:nvPr>
            <p:ph idx="1"/>
          </p:nvPr>
        </p:nvSpPr>
        <p:spPr>
          <a:xfrm>
            <a:off x="441645" y="1484784"/>
            <a:ext cx="8994204" cy="5229200"/>
          </a:xfrm>
        </p:spPr>
        <p:txBody>
          <a:bodyPr>
            <a:normAutofit fontScale="92500" lnSpcReduction="20000"/>
          </a:bodyPr>
          <a:lstStyle/>
          <a:p>
            <a:r>
              <a:rPr lang="zh-CN" altLang="en-US" dirty="0">
                <a:cs typeface="+mn-ea"/>
                <a:sym typeface="+mn-lt"/>
              </a:rPr>
              <a:t>小结</a:t>
            </a:r>
            <a:endParaRPr lang="en-US" altLang="zh-CN" dirty="0">
              <a:cs typeface="+mn-ea"/>
              <a:sym typeface="+mn-lt"/>
            </a:endParaRPr>
          </a:p>
          <a:p>
            <a:pPr lvl="1"/>
            <a:r>
              <a:rPr lang="zh-CN" altLang="en-US" dirty="0">
                <a:cs typeface="+mn-ea"/>
                <a:sym typeface="+mn-lt"/>
              </a:rPr>
              <a:t>加密算法的逆向分析：</a:t>
            </a:r>
            <a:endParaRPr lang="en-US" altLang="zh-CN" dirty="0">
              <a:cs typeface="+mn-ea"/>
              <a:sym typeface="+mn-lt"/>
            </a:endParaRPr>
          </a:p>
          <a:p>
            <a:pPr lvl="2"/>
            <a:r>
              <a:rPr lang="zh-CN" altLang="en-US" dirty="0">
                <a:cs typeface="+mn-ea"/>
                <a:sym typeface="+mn-lt"/>
              </a:rPr>
              <a:t>通过 </a:t>
            </a:r>
            <a:r>
              <a:rPr lang="en-US" altLang="zh-CN" dirty="0">
                <a:cs typeface="+mn-ea"/>
                <a:sym typeface="+mn-lt"/>
              </a:rPr>
              <a:t>IDA Pro </a:t>
            </a:r>
            <a:r>
              <a:rPr lang="zh-CN" altLang="en-US" dirty="0">
                <a:cs typeface="+mn-ea"/>
                <a:sym typeface="+mn-lt"/>
              </a:rPr>
              <a:t>逆向分析程序逻辑（如寻找加密算法的典型运算模块等），</a:t>
            </a:r>
            <a:r>
              <a:rPr lang="zh-CN" altLang="en-US" dirty="0">
                <a:highlight>
                  <a:srgbClr val="FFFF00"/>
                </a:highlight>
                <a:cs typeface="+mn-ea"/>
                <a:sym typeface="+mn-lt"/>
              </a:rPr>
              <a:t>推断加密算法类型</a:t>
            </a:r>
            <a:r>
              <a:rPr lang="zh-CN" altLang="en-US" dirty="0">
                <a:cs typeface="+mn-ea"/>
                <a:sym typeface="+mn-lt"/>
              </a:rPr>
              <a:t>，将是首要任务</a:t>
            </a:r>
            <a:endParaRPr lang="en-US" altLang="zh-CN" dirty="0">
              <a:cs typeface="+mn-ea"/>
              <a:sym typeface="+mn-lt"/>
            </a:endParaRPr>
          </a:p>
          <a:p>
            <a:pPr lvl="3"/>
            <a:r>
              <a:rPr lang="zh-CN" altLang="en-US" dirty="0">
                <a:solidFill>
                  <a:srgbClr val="0070C0"/>
                </a:solidFill>
                <a:cs typeface="+mn-ea"/>
                <a:sym typeface="+mn-lt"/>
              </a:rPr>
              <a:t>可借助于 </a:t>
            </a:r>
            <a:r>
              <a:rPr lang="en-US" altLang="zh-CN" dirty="0">
                <a:solidFill>
                  <a:srgbClr val="0070C0"/>
                </a:solidFill>
                <a:cs typeface="+mn-ea"/>
                <a:sym typeface="+mn-lt"/>
              </a:rPr>
              <a:t>IDA Pro </a:t>
            </a:r>
            <a:r>
              <a:rPr lang="zh-CN" altLang="en-US" dirty="0">
                <a:solidFill>
                  <a:srgbClr val="0070C0"/>
                </a:solidFill>
                <a:cs typeface="+mn-ea"/>
                <a:sym typeface="+mn-lt"/>
              </a:rPr>
              <a:t>相关插件，如 </a:t>
            </a:r>
            <a:r>
              <a:rPr lang="en-US" altLang="zh-CN" dirty="0" err="1">
                <a:solidFill>
                  <a:srgbClr val="0070C0"/>
                </a:solidFill>
                <a:cs typeface="+mn-ea"/>
                <a:sym typeface="+mn-lt"/>
              </a:rPr>
              <a:t>Findcrypt</a:t>
            </a:r>
            <a:r>
              <a:rPr lang="en-US" altLang="zh-CN" dirty="0">
                <a:solidFill>
                  <a:srgbClr val="0070C0"/>
                </a:solidFill>
                <a:cs typeface="+mn-ea"/>
                <a:sym typeface="+mn-lt"/>
              </a:rPr>
              <a:t> </a:t>
            </a:r>
            <a:r>
              <a:rPr lang="zh-CN" altLang="en-US" dirty="0">
                <a:solidFill>
                  <a:srgbClr val="0070C0"/>
                </a:solidFill>
                <a:cs typeface="+mn-ea"/>
                <a:sym typeface="+mn-lt"/>
              </a:rPr>
              <a:t>和 </a:t>
            </a:r>
            <a:r>
              <a:rPr lang="en-US" altLang="zh-CN" dirty="0" err="1">
                <a:solidFill>
                  <a:srgbClr val="0070C0"/>
                </a:solidFill>
                <a:cs typeface="+mn-ea"/>
                <a:sym typeface="+mn-lt"/>
              </a:rPr>
              <a:t>Signsrch</a:t>
            </a:r>
            <a:r>
              <a:rPr lang="en-US" altLang="zh-CN" dirty="0">
                <a:solidFill>
                  <a:srgbClr val="0070C0"/>
                </a:solidFill>
                <a:cs typeface="+mn-ea"/>
                <a:sym typeface="+mn-lt"/>
              </a:rPr>
              <a:t> </a:t>
            </a:r>
            <a:r>
              <a:rPr lang="zh-CN" altLang="en-US" dirty="0">
                <a:solidFill>
                  <a:srgbClr val="0070C0"/>
                </a:solidFill>
                <a:cs typeface="+mn-ea"/>
                <a:sym typeface="+mn-lt"/>
              </a:rPr>
              <a:t>等，来实现</a:t>
            </a:r>
            <a:endParaRPr lang="en-US" altLang="zh-CN" dirty="0">
              <a:solidFill>
                <a:srgbClr val="0070C0"/>
              </a:solidFill>
              <a:cs typeface="+mn-ea"/>
              <a:sym typeface="+mn-lt"/>
            </a:endParaRPr>
          </a:p>
          <a:p>
            <a:pPr lvl="2"/>
            <a:r>
              <a:rPr lang="zh-CN" altLang="en-US" dirty="0">
                <a:cs typeface="+mn-ea"/>
                <a:sym typeface="+mn-lt"/>
              </a:rPr>
              <a:t>其次，将是通过 </a:t>
            </a:r>
            <a:r>
              <a:rPr lang="en-US" altLang="zh-CN" dirty="0">
                <a:cs typeface="+mn-ea"/>
                <a:sym typeface="+mn-lt"/>
              </a:rPr>
              <a:t>IDA Pro </a:t>
            </a:r>
            <a:r>
              <a:rPr lang="zh-CN" altLang="en-US" dirty="0">
                <a:cs typeface="+mn-ea"/>
                <a:sym typeface="+mn-lt"/>
              </a:rPr>
              <a:t>逆向分析，获取</a:t>
            </a:r>
            <a:r>
              <a:rPr lang="zh-CN" altLang="en-US" dirty="0">
                <a:highlight>
                  <a:srgbClr val="FFFF00"/>
                </a:highlight>
                <a:cs typeface="+mn-ea"/>
                <a:sym typeface="+mn-lt"/>
              </a:rPr>
              <a:t>密钥</a:t>
            </a:r>
            <a:r>
              <a:rPr lang="zh-CN" altLang="en-US" dirty="0">
                <a:cs typeface="+mn-ea"/>
                <a:sym typeface="+mn-lt"/>
              </a:rPr>
              <a:t>和</a:t>
            </a:r>
            <a:r>
              <a:rPr lang="zh-CN" altLang="en-US" dirty="0">
                <a:highlight>
                  <a:srgbClr val="FFFF00"/>
                </a:highlight>
                <a:cs typeface="+mn-ea"/>
                <a:sym typeface="+mn-lt"/>
              </a:rPr>
              <a:t>处理逻辑</a:t>
            </a:r>
            <a:r>
              <a:rPr lang="zh-CN" altLang="en-US" dirty="0">
                <a:cs typeface="+mn-ea"/>
                <a:sym typeface="+mn-lt"/>
              </a:rPr>
              <a:t>等</a:t>
            </a:r>
            <a:endParaRPr lang="en-US" altLang="zh-CN" dirty="0">
              <a:cs typeface="+mn-ea"/>
              <a:sym typeface="+mn-lt"/>
            </a:endParaRPr>
          </a:p>
          <a:p>
            <a:pPr lvl="3"/>
            <a:r>
              <a:rPr lang="zh-CN" altLang="en-US" dirty="0">
                <a:cs typeface="+mn-ea"/>
                <a:sym typeface="+mn-lt"/>
              </a:rPr>
              <a:t>此外，还可适时结合 </a:t>
            </a:r>
            <a:r>
              <a:rPr lang="en-US" altLang="zh-CN" dirty="0">
                <a:cs typeface="+mn-ea"/>
                <a:sym typeface="+mn-lt"/>
              </a:rPr>
              <a:t>x32dbg</a:t>
            </a:r>
            <a:r>
              <a:rPr lang="zh-CN" altLang="en-US" dirty="0">
                <a:cs typeface="+mn-ea"/>
                <a:sym typeface="+mn-lt"/>
              </a:rPr>
              <a:t>，查看运算结果等</a:t>
            </a:r>
            <a:endParaRPr lang="en-US" altLang="zh-CN" dirty="0">
              <a:cs typeface="+mn-ea"/>
              <a:sym typeface="+mn-lt"/>
            </a:endParaRPr>
          </a:p>
          <a:p>
            <a:pPr marL="914400" lvl="2" indent="0">
              <a:buNone/>
            </a:pPr>
            <a:endParaRPr lang="en-US" altLang="zh-CN" dirty="0">
              <a:cs typeface="+mn-ea"/>
              <a:sym typeface="+mn-lt"/>
            </a:endParaRPr>
          </a:p>
          <a:p>
            <a:pPr lvl="2"/>
            <a:r>
              <a:rPr lang="zh-CN" altLang="en-US" dirty="0">
                <a:cs typeface="+mn-ea"/>
                <a:sym typeface="+mn-lt"/>
              </a:rPr>
              <a:t>如果是 </a:t>
            </a:r>
            <a:r>
              <a:rPr lang="zh-CN" altLang="en-US" dirty="0">
                <a:solidFill>
                  <a:srgbClr val="FF0000"/>
                </a:solidFill>
                <a:cs typeface="+mn-ea"/>
                <a:sym typeface="+mn-lt"/>
              </a:rPr>
              <a:t>对称加密算法</a:t>
            </a:r>
            <a:endParaRPr lang="en-US" altLang="zh-CN" dirty="0">
              <a:solidFill>
                <a:srgbClr val="FF0000"/>
              </a:solidFill>
              <a:cs typeface="+mn-ea"/>
              <a:sym typeface="+mn-lt"/>
            </a:endParaRPr>
          </a:p>
          <a:p>
            <a:pPr lvl="3"/>
            <a:r>
              <a:rPr lang="zh-CN" altLang="en-US" dirty="0">
                <a:cs typeface="+mn-ea"/>
                <a:sym typeface="+mn-lt"/>
              </a:rPr>
              <a:t>使用</a:t>
            </a:r>
            <a:r>
              <a:rPr lang="en-US" altLang="zh-CN" dirty="0">
                <a:cs typeface="+mn-ea"/>
                <a:sym typeface="+mn-lt"/>
              </a:rPr>
              <a:t>Python </a:t>
            </a:r>
            <a:r>
              <a:rPr lang="zh-CN" altLang="en-US" dirty="0">
                <a:cs typeface="+mn-ea"/>
                <a:sym typeface="+mn-lt"/>
              </a:rPr>
              <a:t>（</a:t>
            </a:r>
            <a:r>
              <a:rPr lang="en-US" altLang="zh-CN" dirty="0">
                <a:cs typeface="+mn-ea"/>
                <a:sym typeface="+mn-lt"/>
              </a:rPr>
              <a:t>Crypto </a:t>
            </a:r>
            <a:r>
              <a:rPr lang="zh-CN" altLang="en-US" dirty="0">
                <a:cs typeface="+mn-ea"/>
                <a:sym typeface="+mn-lt"/>
              </a:rPr>
              <a:t>包）</a:t>
            </a:r>
            <a:r>
              <a:rPr lang="en-US" altLang="zh-CN" dirty="0">
                <a:cs typeface="+mn-ea"/>
                <a:sym typeface="+mn-lt"/>
              </a:rPr>
              <a:t> </a:t>
            </a:r>
            <a:r>
              <a:rPr lang="zh-CN" altLang="en-US" dirty="0">
                <a:cs typeface="+mn-ea"/>
                <a:sym typeface="+mn-lt"/>
              </a:rPr>
              <a:t>或者 </a:t>
            </a:r>
            <a:r>
              <a:rPr lang="en-US" altLang="zh-CN" dirty="0">
                <a:cs typeface="+mn-ea"/>
                <a:sym typeface="+mn-lt"/>
              </a:rPr>
              <a:t>C/C++ </a:t>
            </a:r>
            <a:r>
              <a:rPr lang="zh-CN" altLang="en-US" dirty="0">
                <a:cs typeface="+mn-ea"/>
                <a:sym typeface="+mn-lt"/>
              </a:rPr>
              <a:t>编写解密程序</a:t>
            </a:r>
            <a:endParaRPr lang="en-US" altLang="zh-CN" dirty="0">
              <a:cs typeface="+mn-ea"/>
              <a:sym typeface="+mn-lt"/>
            </a:endParaRPr>
          </a:p>
          <a:p>
            <a:pPr lvl="2"/>
            <a:r>
              <a:rPr lang="zh-CN" altLang="en-US" dirty="0">
                <a:cs typeface="+mn-ea"/>
                <a:sym typeface="+mn-lt"/>
              </a:rPr>
              <a:t>如果是 </a:t>
            </a:r>
            <a:r>
              <a:rPr lang="zh-CN" altLang="en-US" dirty="0">
                <a:solidFill>
                  <a:srgbClr val="0000FF"/>
                </a:solidFill>
                <a:cs typeface="+mn-ea"/>
                <a:sym typeface="+mn-lt"/>
              </a:rPr>
              <a:t>非对称加密算法</a:t>
            </a:r>
            <a:endParaRPr lang="en-US" altLang="zh-CN" dirty="0">
              <a:solidFill>
                <a:srgbClr val="0000FF"/>
              </a:solidFill>
              <a:cs typeface="+mn-ea"/>
              <a:sym typeface="+mn-lt"/>
            </a:endParaRPr>
          </a:p>
          <a:p>
            <a:pPr lvl="3"/>
            <a:r>
              <a:rPr lang="zh-CN" altLang="en-US" dirty="0">
                <a:cs typeface="+mn-ea"/>
                <a:sym typeface="+mn-lt"/>
              </a:rPr>
              <a:t>由于不存在（或者不知道）解密的密钥，如此往往需基于    </a:t>
            </a:r>
            <a:r>
              <a:rPr lang="en-US" altLang="zh-CN" dirty="0">
                <a:cs typeface="+mn-ea"/>
                <a:sym typeface="+mn-lt"/>
              </a:rPr>
              <a:t>Python </a:t>
            </a:r>
            <a:r>
              <a:rPr lang="zh-CN" altLang="en-US" dirty="0">
                <a:cs typeface="+mn-ea"/>
                <a:sym typeface="+mn-lt"/>
              </a:rPr>
              <a:t>或者 </a:t>
            </a:r>
            <a:r>
              <a:rPr lang="en-US" altLang="zh-CN" dirty="0">
                <a:cs typeface="+mn-ea"/>
                <a:sym typeface="+mn-lt"/>
              </a:rPr>
              <a:t>C/C++  </a:t>
            </a:r>
            <a:r>
              <a:rPr lang="zh-CN" altLang="en-US" dirty="0">
                <a:cs typeface="+mn-ea"/>
                <a:sym typeface="+mn-lt"/>
              </a:rPr>
              <a:t>编写“</a:t>
            </a:r>
            <a:r>
              <a:rPr lang="zh-CN" altLang="en-US" dirty="0">
                <a:solidFill>
                  <a:srgbClr val="00B050"/>
                </a:solidFill>
                <a:cs typeface="+mn-ea"/>
                <a:sym typeface="+mn-lt"/>
              </a:rPr>
              <a:t>暴力搜索</a:t>
            </a:r>
            <a:r>
              <a:rPr lang="zh-CN" altLang="en-US" dirty="0">
                <a:cs typeface="+mn-ea"/>
                <a:sym typeface="+mn-lt"/>
              </a:rPr>
              <a:t>”程序，正向进行破解</a:t>
            </a:r>
            <a:endParaRPr lang="en-US" altLang="zh-CN" dirty="0">
              <a:cs typeface="+mn-ea"/>
              <a:sym typeface="+mn-lt"/>
            </a:endParaRPr>
          </a:p>
          <a:p>
            <a:pPr lvl="4"/>
            <a:r>
              <a:rPr lang="zh-CN" altLang="en-US" dirty="0">
                <a:cs typeface="+mn-ea"/>
                <a:sym typeface="+mn-lt"/>
              </a:rPr>
              <a:t>如进行</a:t>
            </a:r>
            <a:r>
              <a:rPr lang="en-US" altLang="zh-CN" dirty="0">
                <a:cs typeface="+mn-ea"/>
                <a:sym typeface="+mn-lt"/>
              </a:rPr>
              <a:t>MD5</a:t>
            </a:r>
            <a:r>
              <a:rPr lang="zh-CN" altLang="en-US" dirty="0">
                <a:cs typeface="+mn-ea"/>
                <a:sym typeface="+mn-lt"/>
              </a:rPr>
              <a:t>逆向时，</a:t>
            </a:r>
            <a:r>
              <a:rPr lang="en-US" altLang="zh-CN" dirty="0">
                <a:cs typeface="+mn-ea"/>
                <a:sym typeface="+mn-lt"/>
              </a:rPr>
              <a:t>FLAG</a:t>
            </a:r>
            <a:r>
              <a:rPr lang="zh-CN" altLang="en-US" dirty="0">
                <a:cs typeface="+mn-ea"/>
                <a:sym typeface="+mn-lt"/>
              </a:rPr>
              <a:t>一般是明文，此时需要</a:t>
            </a:r>
            <a:r>
              <a:rPr lang="zh-CN" altLang="en-US" dirty="0">
                <a:highlight>
                  <a:srgbClr val="FFFF00"/>
                </a:highlight>
                <a:cs typeface="+mn-ea"/>
                <a:sym typeface="+mn-lt"/>
              </a:rPr>
              <a:t>根据明文的长度限制等信息，进行暴力枚举</a:t>
            </a:r>
            <a:r>
              <a:rPr lang="zh-CN" altLang="en-US" dirty="0">
                <a:cs typeface="+mn-ea"/>
                <a:sym typeface="+mn-lt"/>
              </a:rPr>
              <a:t>，计算和匹配给定的哈希散列</a:t>
            </a:r>
            <a:endParaRPr lang="en-US" altLang="zh-CN" dirty="0">
              <a:cs typeface="+mn-ea"/>
              <a:sym typeface="+mn-lt"/>
            </a:endParaRPr>
          </a:p>
        </p:txBody>
      </p:sp>
      <p:pic>
        <p:nvPicPr>
          <p:cNvPr id="12290" name="Picture 2" descr="Python Simple Calculator Program | TKinter Calculator Program | WaoFamHub |  Python logo, Python, Simple calculator">
            <a:extLst>
              <a:ext uri="{FF2B5EF4-FFF2-40B4-BE49-F238E27FC236}">
                <a16:creationId xmlns:a16="http://schemas.microsoft.com/office/drawing/2014/main" id="{DD9FAC94-7B90-49F6-AFAF-367A6B5837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9028" y="3905009"/>
            <a:ext cx="1566850" cy="156685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What is a Brute Force Attack? | Yubico">
            <a:extLst>
              <a:ext uri="{FF2B5EF4-FFF2-40B4-BE49-F238E27FC236}">
                <a16:creationId xmlns:a16="http://schemas.microsoft.com/office/drawing/2014/main" id="{E4F15116-E8DF-45C6-9E6D-AADFFF7AAE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488" y="4542001"/>
            <a:ext cx="929858" cy="92985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Algorithm, cipher encryption, development, programming, secret code icon -  Download on Iconfinder">
            <a:extLst>
              <a:ext uri="{FF2B5EF4-FFF2-40B4-BE49-F238E27FC236}">
                <a16:creationId xmlns:a16="http://schemas.microsoft.com/office/drawing/2014/main" id="{CBFFA2E0-B99A-499C-8758-0FA268AEDB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4488" y="2548464"/>
            <a:ext cx="929858" cy="929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27530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8" name="Rectangle 2"/>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35850" name="Rectangle 13"/>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79" name="Rectangle 2"/>
          <p:cNvSpPr>
            <a:spLocks noChangeArrowheads="1"/>
          </p:cNvSpPr>
          <p:nvPr/>
        </p:nvSpPr>
        <p:spPr bwMode="auto">
          <a:xfrm>
            <a:off x="0" y="2079272"/>
            <a:ext cx="9906000" cy="3106057"/>
          </a:xfrm>
          <a:prstGeom prst="rect">
            <a:avLst/>
          </a:prstGeom>
          <a:solidFill>
            <a:srgbClr val="1895D3">
              <a:alpha val="89018"/>
            </a:srgbClr>
          </a:solidFill>
          <a:ln w="9525">
            <a:noFill/>
            <a:miter lim="800000"/>
            <a:headEnd/>
            <a:tailEnd/>
          </a:ln>
          <a:effectLst/>
        </p:spPr>
        <p:txBody>
          <a:bodyPr anchor="ctr"/>
          <a:lstStyle/>
          <a:p>
            <a:endParaRPr lang="zh-CN" altLang="en-US">
              <a:cs typeface="+mn-ea"/>
              <a:sym typeface="+mn-lt"/>
            </a:endParaRPr>
          </a:p>
        </p:txBody>
      </p:sp>
      <p:sp>
        <p:nvSpPr>
          <p:cNvPr id="80" name="Oval 8"/>
          <p:cNvSpPr>
            <a:spLocks noChangeArrowheads="1"/>
          </p:cNvSpPr>
          <p:nvPr/>
        </p:nvSpPr>
        <p:spPr bwMode="auto">
          <a:xfrm>
            <a:off x="6300192" y="1952896"/>
            <a:ext cx="540001" cy="540000"/>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1" name="Oval 10"/>
          <p:cNvSpPr>
            <a:spLocks noChangeArrowheads="1"/>
          </p:cNvSpPr>
          <p:nvPr/>
        </p:nvSpPr>
        <p:spPr bwMode="auto">
          <a:xfrm>
            <a:off x="107951" y="3678521"/>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2" name="Oval 11"/>
          <p:cNvSpPr>
            <a:spLocks noChangeArrowheads="1"/>
          </p:cNvSpPr>
          <p:nvPr/>
        </p:nvSpPr>
        <p:spPr bwMode="auto">
          <a:xfrm>
            <a:off x="8361116" y="4691039"/>
            <a:ext cx="719137" cy="720725"/>
          </a:xfrm>
          <a:prstGeom prst="ellipse">
            <a:avLst/>
          </a:prstGeom>
          <a:gradFill rotWithShape="0">
            <a:gsLst>
              <a:gs pos="0">
                <a:schemeClr val="bg1">
                  <a:alpha val="60999"/>
                </a:schemeClr>
              </a:gs>
              <a:gs pos="100000">
                <a:srgbClr val="79C2E6">
                  <a:alpha val="29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3" name="Oval 12"/>
          <p:cNvSpPr>
            <a:spLocks noChangeArrowheads="1"/>
          </p:cNvSpPr>
          <p:nvPr/>
        </p:nvSpPr>
        <p:spPr bwMode="auto">
          <a:xfrm>
            <a:off x="1079762" y="4763047"/>
            <a:ext cx="576262" cy="574675"/>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4" name="Oval 23"/>
          <p:cNvSpPr>
            <a:spLocks noChangeArrowheads="1"/>
          </p:cNvSpPr>
          <p:nvPr/>
        </p:nvSpPr>
        <p:spPr bwMode="auto">
          <a:xfrm>
            <a:off x="4139953" y="4268886"/>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5" name="Oval 24"/>
          <p:cNvSpPr>
            <a:spLocks noChangeArrowheads="1"/>
          </p:cNvSpPr>
          <p:nvPr/>
        </p:nvSpPr>
        <p:spPr bwMode="auto">
          <a:xfrm>
            <a:off x="827584" y="4556348"/>
            <a:ext cx="576262" cy="576262"/>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6" name="Oval 27"/>
          <p:cNvSpPr>
            <a:spLocks noChangeArrowheads="1"/>
          </p:cNvSpPr>
          <p:nvPr/>
        </p:nvSpPr>
        <p:spPr bwMode="auto">
          <a:xfrm>
            <a:off x="671284" y="1665362"/>
            <a:ext cx="971550" cy="971550"/>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7" name="Oval 29"/>
          <p:cNvSpPr>
            <a:spLocks noChangeArrowheads="1"/>
          </p:cNvSpPr>
          <p:nvPr/>
        </p:nvSpPr>
        <p:spPr bwMode="auto">
          <a:xfrm>
            <a:off x="1031646" y="2277120"/>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8" name="Oval 34"/>
          <p:cNvSpPr>
            <a:spLocks noChangeArrowheads="1"/>
          </p:cNvSpPr>
          <p:nvPr/>
        </p:nvSpPr>
        <p:spPr bwMode="auto">
          <a:xfrm>
            <a:off x="8553451" y="2745432"/>
            <a:ext cx="576263" cy="576262"/>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89" name="Oval 35"/>
          <p:cNvSpPr>
            <a:spLocks noChangeArrowheads="1"/>
          </p:cNvSpPr>
          <p:nvPr/>
        </p:nvSpPr>
        <p:spPr bwMode="auto">
          <a:xfrm>
            <a:off x="6902982" y="2417557"/>
            <a:ext cx="431800" cy="431800"/>
          </a:xfrm>
          <a:prstGeom prst="ellipse">
            <a:avLst/>
          </a:prstGeom>
          <a:gradFill rotWithShape="0">
            <a:gsLst>
              <a:gs pos="0">
                <a:schemeClr val="bg1">
                  <a:alpha val="37999"/>
                </a:schemeClr>
              </a:gs>
              <a:gs pos="100000">
                <a:srgbClr val="79C2E6">
                  <a:alpha val="7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0" name="Oval 36"/>
          <p:cNvSpPr>
            <a:spLocks noChangeArrowheads="1"/>
          </p:cNvSpPr>
          <p:nvPr/>
        </p:nvSpPr>
        <p:spPr bwMode="auto">
          <a:xfrm>
            <a:off x="2627784" y="4113586"/>
            <a:ext cx="576262" cy="574675"/>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1" name="Oval 37"/>
          <p:cNvSpPr>
            <a:spLocks noChangeArrowheads="1"/>
          </p:cNvSpPr>
          <p:nvPr/>
        </p:nvSpPr>
        <p:spPr bwMode="auto">
          <a:xfrm>
            <a:off x="3448358" y="2123885"/>
            <a:ext cx="719137" cy="719137"/>
          </a:xfrm>
          <a:prstGeom prst="ellipse">
            <a:avLst/>
          </a:prstGeom>
          <a:gradFill rotWithShape="0">
            <a:gsLst>
              <a:gs pos="0">
                <a:schemeClr val="bg1">
                  <a:alpha val="39000"/>
                </a:schemeClr>
              </a:gs>
              <a:gs pos="100000">
                <a:srgbClr val="79C2E6">
                  <a:alpha val="17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2" name="Oval 38"/>
          <p:cNvSpPr>
            <a:spLocks noChangeArrowheads="1"/>
          </p:cNvSpPr>
          <p:nvPr/>
        </p:nvSpPr>
        <p:spPr bwMode="auto">
          <a:xfrm>
            <a:off x="6819087" y="4473674"/>
            <a:ext cx="971550" cy="971550"/>
          </a:xfrm>
          <a:prstGeom prst="ellipse">
            <a:avLst/>
          </a:prstGeom>
          <a:gradFill rotWithShape="0">
            <a:gsLst>
              <a:gs pos="0">
                <a:schemeClr val="bg1">
                  <a:alpha val="26999"/>
                </a:schemeClr>
              </a:gs>
              <a:gs pos="100000">
                <a:srgbClr val="79C2E6">
                  <a:alpha val="9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93" name="Oval 28"/>
          <p:cNvSpPr>
            <a:spLocks noChangeArrowheads="1"/>
          </p:cNvSpPr>
          <p:nvPr/>
        </p:nvSpPr>
        <p:spPr bwMode="auto">
          <a:xfrm>
            <a:off x="6599329" y="4328690"/>
            <a:ext cx="719138" cy="719138"/>
          </a:xfrm>
          <a:prstGeom prst="ellipse">
            <a:avLst/>
          </a:prstGeom>
          <a:gradFill rotWithShape="0">
            <a:gsLst>
              <a:gs pos="0">
                <a:schemeClr val="bg1">
                  <a:alpha val="42000"/>
                </a:schemeClr>
              </a:gs>
              <a:gs pos="100000">
                <a:srgbClr val="79C2E6">
                  <a:alpha val="45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pic>
        <p:nvPicPr>
          <p:cNvPr id="9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283410"/>
            <a:ext cx="6048000" cy="76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0" y="6092279"/>
            <a:ext cx="9144000" cy="7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 name="标题 2"/>
          <p:cNvSpPr txBox="1">
            <a:spLocks/>
          </p:cNvSpPr>
          <p:nvPr/>
        </p:nvSpPr>
        <p:spPr>
          <a:xfrm>
            <a:off x="467544" y="3133357"/>
            <a:ext cx="8986050" cy="833363"/>
          </a:xfrm>
          <a:prstGeom prst="rect">
            <a:avLst/>
          </a:prstGeom>
        </p:spPr>
        <p:txBody>
          <a:bodyPr anchor="t">
            <a:normAutofit/>
          </a:bodyPr>
          <a:lstStyle/>
          <a:p>
            <a:pPr algn="ctr" defTabSz="957263" eaLnBrk="0" hangingPunct="0"/>
            <a:r>
              <a:rPr lang="zh-CN" altLang="en-US" sz="4000" b="1" dirty="0">
                <a:solidFill>
                  <a:schemeClr val="bg1"/>
                </a:solidFill>
                <a:cs typeface="+mn-ea"/>
                <a:sym typeface="+mn-lt"/>
              </a:rPr>
              <a:t>谢    谢！</a:t>
            </a:r>
            <a:endParaRPr kumimoji="0" lang="zh-CN" altLang="en-US" sz="4000" b="1" i="0" u="none" strike="noStrike" kern="0" cap="none" spc="0" normalizeH="0" baseline="0" noProof="0" dirty="0">
              <a:ln>
                <a:noFill/>
              </a:ln>
              <a:solidFill>
                <a:schemeClr val="bg1"/>
              </a:solidFill>
              <a:effectLst/>
              <a:uLnTx/>
              <a:uFillTx/>
              <a:cs typeface="+mn-ea"/>
              <a:sym typeface="+mn-lt"/>
            </a:endParaRPr>
          </a:p>
        </p:txBody>
      </p:sp>
    </p:spTree>
    <p:extLst>
      <p:ext uri="{BB962C8B-B14F-4D97-AF65-F5344CB8AC3E}">
        <p14:creationId xmlns:p14="http://schemas.microsoft.com/office/powerpoint/2010/main" val="56233863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0" y="1772816"/>
            <a:ext cx="4448944" cy="4752528"/>
          </a:xfrm>
        </p:spPr>
        <p:txBody>
          <a:bodyPr>
            <a:normAutofit lnSpcReduction="10000"/>
          </a:bodyPr>
          <a:lstStyle/>
          <a:p>
            <a:pPr lvl="1" algn="just"/>
            <a:r>
              <a:rPr lang="zh-CN" altLang="en-US" dirty="0">
                <a:cs typeface="+mn-ea"/>
                <a:sym typeface="+mn-lt"/>
              </a:rPr>
              <a:t>将加密后的结果与字节数组</a:t>
            </a:r>
            <a:r>
              <a:rPr lang="en-US" altLang="zh-CN" dirty="0">
                <a:highlight>
                  <a:srgbClr val="C0C0C0"/>
                </a:highlight>
                <a:cs typeface="+mn-ea"/>
                <a:sym typeface="+mn-lt"/>
              </a:rPr>
              <a:t>0x403014</a:t>
            </a:r>
            <a:r>
              <a:rPr lang="zh-CN" altLang="en-US" dirty="0">
                <a:cs typeface="+mn-ea"/>
                <a:sym typeface="+mn-lt"/>
              </a:rPr>
              <a:t>处的值（</a:t>
            </a:r>
            <a:r>
              <a:rPr lang="zh-CN" altLang="en-US" dirty="0">
                <a:highlight>
                  <a:srgbClr val="FFFF00"/>
                </a:highlight>
                <a:cs typeface="+mn-ea"/>
                <a:sym typeface="+mn-lt"/>
              </a:rPr>
              <a:t>密文</a:t>
            </a:r>
            <a:r>
              <a:rPr lang="zh-CN" altLang="en-US" dirty="0">
                <a:cs typeface="+mn-ea"/>
                <a:sym typeface="+mn-lt"/>
              </a:rPr>
              <a:t>）进行比较</a:t>
            </a:r>
            <a:endParaRPr lang="en-US" altLang="zh-CN" dirty="0">
              <a:cs typeface="+mn-ea"/>
              <a:sym typeface="+mn-lt"/>
            </a:endParaRPr>
          </a:p>
          <a:p>
            <a:pPr lvl="1" algn="just"/>
            <a:endParaRPr lang="en-US" altLang="zh-CN" dirty="0">
              <a:cs typeface="+mn-ea"/>
              <a:sym typeface="+mn-lt"/>
            </a:endParaRPr>
          </a:p>
          <a:p>
            <a:pPr lvl="1" algn="just"/>
            <a:r>
              <a:rPr lang="zh-CN" altLang="en-US" dirty="0">
                <a:cs typeface="+mn-ea"/>
                <a:sym typeface="+mn-lt"/>
              </a:rPr>
              <a:t>如存在不相等的字符，则输出</a:t>
            </a:r>
            <a:endParaRPr lang="en-US" altLang="zh-CN" dirty="0">
              <a:cs typeface="+mn-ea"/>
              <a:sym typeface="+mn-lt"/>
            </a:endParaRPr>
          </a:p>
          <a:p>
            <a:pPr marL="457200" lvl="1" indent="0" algn="just">
              <a:buNone/>
            </a:pPr>
            <a:r>
              <a:rPr lang="en-US" altLang="zh-CN" dirty="0">
                <a:cs typeface="+mn-ea"/>
                <a:sym typeface="+mn-lt"/>
              </a:rPr>
              <a:t>    “wrong answer!!!!”</a:t>
            </a:r>
          </a:p>
          <a:p>
            <a:pPr lvl="1" algn="just"/>
            <a:endParaRPr lang="en-US" altLang="zh-CN" dirty="0">
              <a:cs typeface="+mn-ea"/>
              <a:sym typeface="+mn-lt"/>
            </a:endParaRPr>
          </a:p>
          <a:p>
            <a:pPr lvl="1" algn="just"/>
            <a:r>
              <a:rPr lang="zh-CN" altLang="en-US" dirty="0">
                <a:cs typeface="+mn-ea"/>
                <a:sym typeface="+mn-lt"/>
              </a:rPr>
              <a:t>如全部字符都相等，则输出 </a:t>
            </a:r>
            <a:r>
              <a:rPr lang="en-US" altLang="zh-CN" dirty="0">
                <a:cs typeface="+mn-ea"/>
                <a:sym typeface="+mn-lt"/>
              </a:rPr>
              <a:t>“good job!!!”</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）简单加密算法逆向分析 </a:t>
            </a:r>
            <a:r>
              <a:rPr lang="en-US" altLang="zh-CN" sz="2800" b="1" dirty="0">
                <a:solidFill>
                  <a:srgbClr val="C00000"/>
                </a:solidFill>
                <a:cs typeface="+mn-ea"/>
                <a:sym typeface="+mn-lt"/>
              </a:rPr>
              <a:t>— </a:t>
            </a:r>
            <a:r>
              <a:rPr lang="zh-CN" altLang="en-US" sz="2800" b="1" dirty="0">
                <a:solidFill>
                  <a:srgbClr val="C00000"/>
                </a:solidFill>
                <a:cs typeface="+mn-ea"/>
                <a:sym typeface="+mn-lt"/>
              </a:rPr>
              <a:t>异或加密</a:t>
            </a:r>
          </a:p>
        </p:txBody>
      </p:sp>
      <p:pic>
        <p:nvPicPr>
          <p:cNvPr id="8" name="图片 7">
            <a:extLst>
              <a:ext uri="{FF2B5EF4-FFF2-40B4-BE49-F238E27FC236}">
                <a16:creationId xmlns:a16="http://schemas.microsoft.com/office/drawing/2014/main" id="{B4704173-4A72-4234-804C-A6E3ED114DD3}"/>
              </a:ext>
            </a:extLst>
          </p:cNvPr>
          <p:cNvPicPr>
            <a:picLocks noChangeAspect="1"/>
          </p:cNvPicPr>
          <p:nvPr/>
        </p:nvPicPr>
        <p:blipFill>
          <a:blip r:embed="rId2"/>
          <a:stretch>
            <a:fillRect/>
          </a:stretch>
        </p:blipFill>
        <p:spPr>
          <a:xfrm>
            <a:off x="4616792" y="1880050"/>
            <a:ext cx="5261825" cy="4538059"/>
          </a:xfrm>
          <a:prstGeom prst="rect">
            <a:avLst/>
          </a:prstGeom>
        </p:spPr>
      </p:pic>
      <p:cxnSp>
        <p:nvCxnSpPr>
          <p:cNvPr id="10" name="直接箭头连接符 9">
            <a:extLst>
              <a:ext uri="{FF2B5EF4-FFF2-40B4-BE49-F238E27FC236}">
                <a16:creationId xmlns:a16="http://schemas.microsoft.com/office/drawing/2014/main" id="{4EC6DA86-719A-431D-BE76-A47B9A2A3961}"/>
              </a:ext>
            </a:extLst>
          </p:cNvPr>
          <p:cNvCxnSpPr>
            <a:cxnSpLocks/>
          </p:cNvCxnSpPr>
          <p:nvPr/>
        </p:nvCxnSpPr>
        <p:spPr>
          <a:xfrm flipH="1">
            <a:off x="3152800" y="3933056"/>
            <a:ext cx="4176464" cy="2632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ACFDADC7-9E61-4381-9138-720E1E908E46}"/>
              </a:ext>
            </a:extLst>
          </p:cNvPr>
          <p:cNvPicPr>
            <a:picLocks noChangeAspect="1"/>
          </p:cNvPicPr>
          <p:nvPr/>
        </p:nvPicPr>
        <p:blipFill rotWithShape="1">
          <a:blip r:embed="rId3"/>
          <a:srcRect t="23312"/>
          <a:stretch/>
        </p:blipFill>
        <p:spPr>
          <a:xfrm>
            <a:off x="1370372" y="6565100"/>
            <a:ext cx="6795663" cy="236886"/>
          </a:xfrm>
          <a:prstGeom prst="rect">
            <a:avLst/>
          </a:prstGeom>
        </p:spPr>
      </p:pic>
    </p:spTree>
    <p:extLst>
      <p:ext uri="{BB962C8B-B14F-4D97-AF65-F5344CB8AC3E}">
        <p14:creationId xmlns:p14="http://schemas.microsoft.com/office/powerpoint/2010/main" val="22048343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normAutofit fontScale="92500" lnSpcReduction="10000"/>
          </a:bodyPr>
          <a:lstStyle/>
          <a:p>
            <a:r>
              <a:rPr lang="zh-CN" altLang="en-US" dirty="0">
                <a:cs typeface="+mn-ea"/>
                <a:sym typeface="+mn-lt"/>
              </a:rPr>
              <a:t>至此，整个程序的流程已然清晰</a:t>
            </a:r>
            <a:endParaRPr lang="en-US" altLang="zh-CN" dirty="0">
              <a:cs typeface="+mn-ea"/>
              <a:sym typeface="+mn-lt"/>
            </a:endParaRPr>
          </a:p>
          <a:p>
            <a:pPr lvl="1"/>
            <a:r>
              <a:rPr lang="zh-CN" altLang="en-US" dirty="0">
                <a:cs typeface="+mn-ea"/>
                <a:sym typeface="+mn-lt"/>
              </a:rPr>
              <a:t>首先获取用户的输入（字符串）</a:t>
            </a:r>
            <a:endParaRPr lang="en-US" altLang="zh-CN" dirty="0">
              <a:cs typeface="+mn-ea"/>
              <a:sym typeface="+mn-lt"/>
            </a:endParaRPr>
          </a:p>
          <a:p>
            <a:pPr lvl="1"/>
            <a:r>
              <a:rPr lang="zh-CN" altLang="en-US" dirty="0">
                <a:cs typeface="+mn-ea"/>
                <a:sym typeface="+mn-lt"/>
              </a:rPr>
              <a:t>如果输入的长度符合要求，便对其进行异或加密，加密的密钥为 </a:t>
            </a:r>
            <a:r>
              <a:rPr lang="en-US" altLang="zh-CN" dirty="0">
                <a:highlight>
                  <a:srgbClr val="FFFF00"/>
                </a:highlight>
                <a:cs typeface="+mn-ea"/>
                <a:sym typeface="+mn-lt"/>
              </a:rPr>
              <a:t>0x403008 </a:t>
            </a:r>
            <a:r>
              <a:rPr lang="zh-CN" altLang="en-US" dirty="0">
                <a:cs typeface="+mn-ea"/>
                <a:sym typeface="+mn-lt"/>
              </a:rPr>
              <a:t>处的字节数组</a:t>
            </a:r>
            <a:endParaRPr lang="en-US" altLang="zh-CN" dirty="0">
              <a:cs typeface="+mn-ea"/>
              <a:sym typeface="+mn-lt"/>
            </a:endParaRPr>
          </a:p>
          <a:p>
            <a:pPr lvl="1"/>
            <a:r>
              <a:rPr lang="zh-CN" altLang="en-US" dirty="0">
                <a:cs typeface="+mn-ea"/>
                <a:sym typeface="+mn-lt"/>
              </a:rPr>
              <a:t>最后将加密后的新字符串与 </a:t>
            </a:r>
            <a:r>
              <a:rPr lang="en-US" altLang="zh-CN" dirty="0">
                <a:highlight>
                  <a:srgbClr val="C0C0C0"/>
                </a:highlight>
                <a:cs typeface="+mn-ea"/>
                <a:sym typeface="+mn-lt"/>
              </a:rPr>
              <a:t>0x403014 </a:t>
            </a:r>
            <a:r>
              <a:rPr lang="zh-CN" altLang="en-US" dirty="0">
                <a:cs typeface="+mn-ea"/>
                <a:sym typeface="+mn-lt"/>
              </a:rPr>
              <a:t>处的字符数组进行比较，判断是否是期望的密文</a:t>
            </a:r>
            <a:endParaRPr lang="en-US" altLang="zh-CN" dirty="0">
              <a:cs typeface="+mn-ea"/>
              <a:sym typeface="+mn-lt"/>
            </a:endParaRPr>
          </a:p>
          <a:p>
            <a:pPr lvl="1"/>
            <a:endParaRPr lang="en-US" altLang="zh-CN" dirty="0">
              <a:cs typeface="+mn-ea"/>
              <a:sym typeface="+mn-lt"/>
            </a:endParaRPr>
          </a:p>
          <a:p>
            <a:r>
              <a:rPr lang="zh-CN" altLang="en-US" dirty="0">
                <a:cs typeface="+mn-ea"/>
                <a:sym typeface="+mn-lt"/>
              </a:rPr>
              <a:t>在知道了程序使用的加密算法、加密密钥以及密文之后，便可以对其进行解密</a:t>
            </a:r>
            <a:endParaRPr lang="en-US" altLang="zh-CN" dirty="0">
              <a:cs typeface="+mn-ea"/>
              <a:sym typeface="+mn-lt"/>
            </a:endParaRPr>
          </a:p>
          <a:p>
            <a:pPr lvl="1"/>
            <a:r>
              <a:rPr lang="zh-CN" altLang="en-US" dirty="0">
                <a:cs typeface="+mn-ea"/>
                <a:sym typeface="+mn-lt"/>
              </a:rPr>
              <a:t>根据异或加密的原理，</a:t>
            </a:r>
            <a:r>
              <a:rPr lang="zh-CN" altLang="en-US" dirty="0">
                <a:highlight>
                  <a:srgbClr val="FFFF00"/>
                </a:highlight>
                <a:cs typeface="+mn-ea"/>
                <a:sym typeface="+mn-lt"/>
              </a:rPr>
              <a:t>使用加密时的密钥</a:t>
            </a:r>
            <a:r>
              <a:rPr lang="zh-CN" altLang="en-US" dirty="0">
                <a:cs typeface="+mn-ea"/>
                <a:sym typeface="+mn-lt"/>
              </a:rPr>
              <a:t>来与密文进行异或即可</a:t>
            </a:r>
            <a:r>
              <a:rPr lang="zh-CN" altLang="en-US" dirty="0">
                <a:solidFill>
                  <a:srgbClr val="FF0000"/>
                </a:solidFill>
                <a:cs typeface="+mn-ea"/>
                <a:sym typeface="+mn-lt"/>
              </a:rPr>
              <a:t>完成解密</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）简单加密算法逆向分析 </a:t>
            </a:r>
            <a:r>
              <a:rPr lang="en-US" altLang="zh-CN" sz="2800" b="1" dirty="0">
                <a:solidFill>
                  <a:srgbClr val="C00000"/>
                </a:solidFill>
                <a:cs typeface="+mn-ea"/>
                <a:sym typeface="+mn-lt"/>
              </a:rPr>
              <a:t>— </a:t>
            </a:r>
            <a:r>
              <a:rPr lang="zh-CN" altLang="en-US" sz="2800" b="1" dirty="0">
                <a:solidFill>
                  <a:srgbClr val="C00000"/>
                </a:solidFill>
                <a:cs typeface="+mn-ea"/>
                <a:sym typeface="+mn-lt"/>
              </a:rPr>
              <a:t>异或加密</a:t>
            </a:r>
          </a:p>
        </p:txBody>
      </p:sp>
    </p:spTree>
    <p:extLst>
      <p:ext uri="{BB962C8B-B14F-4D97-AF65-F5344CB8AC3E}">
        <p14:creationId xmlns:p14="http://schemas.microsoft.com/office/powerpoint/2010/main" val="9207186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randombar(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randombar(horizontal)">
                                      <p:cBhvr>
                                        <p:cTn id="17" dur="500"/>
                                        <p:tgtEl>
                                          <p:spTgt spid="4">
                                            <p:txEl>
                                              <p:pRg st="5" end="5"/>
                                            </p:txEl>
                                          </p:spTgt>
                                        </p:tgtEl>
                                      </p:cBhvr>
                                    </p:animEffect>
                                  </p:childTnLst>
                                </p:cTn>
                              </p:par>
                              <p:par>
                                <p:cTn id="18" presetID="14" presetClass="entr" presetSubtype="10" fill="hold" nodeType="with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animEffect transition="in" filter="randombar(horizontal)">
                                      <p:cBhvr>
                                        <p:cTn id="20"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解题程序</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）简单加密算法逆向分析 </a:t>
            </a:r>
            <a:r>
              <a:rPr lang="en-US" altLang="zh-CN" sz="2800" b="1" dirty="0">
                <a:solidFill>
                  <a:srgbClr val="C00000"/>
                </a:solidFill>
                <a:cs typeface="+mn-ea"/>
                <a:sym typeface="+mn-lt"/>
              </a:rPr>
              <a:t>— </a:t>
            </a:r>
            <a:r>
              <a:rPr lang="zh-CN" altLang="en-US" sz="2800" b="1" dirty="0">
                <a:solidFill>
                  <a:srgbClr val="C00000"/>
                </a:solidFill>
                <a:cs typeface="+mn-ea"/>
                <a:sym typeface="+mn-lt"/>
              </a:rPr>
              <a:t>异或加密</a:t>
            </a:r>
          </a:p>
        </p:txBody>
      </p:sp>
      <p:sp>
        <p:nvSpPr>
          <p:cNvPr id="6" name="Rectangle 1"/>
          <p:cNvSpPr>
            <a:spLocks noChangeArrowheads="1"/>
          </p:cNvSpPr>
          <p:nvPr/>
        </p:nvSpPr>
        <p:spPr bwMode="auto">
          <a:xfrm>
            <a:off x="272480" y="2375296"/>
            <a:ext cx="4601716" cy="39703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804000"/>
                </a:solidFill>
                <a:effectLst/>
                <a:cs typeface="+mn-ea"/>
                <a:sym typeface="+mn-lt"/>
              </a:rPr>
              <a:t>#include&lt;</a:t>
            </a:r>
            <a:r>
              <a:rPr kumimoji="0" lang="en-US" altLang="zh-CN" sz="1400" b="1" i="0" u="none" strike="noStrike" cap="none" normalizeH="0" baseline="0" dirty="0" err="1">
                <a:ln>
                  <a:noFill/>
                </a:ln>
                <a:solidFill>
                  <a:srgbClr val="804000"/>
                </a:solidFill>
                <a:effectLst/>
                <a:cs typeface="+mn-ea"/>
                <a:sym typeface="+mn-lt"/>
              </a:rPr>
              <a:t>stdio.h</a:t>
            </a:r>
            <a:r>
              <a:rPr kumimoji="0" lang="en-US" altLang="zh-CN" sz="1400" b="1" i="0" u="none" strike="noStrike" cap="none" normalizeH="0" baseline="0" dirty="0">
                <a:ln>
                  <a:noFill/>
                </a:ln>
                <a:solidFill>
                  <a:srgbClr val="804000"/>
                </a:solidFill>
                <a:effectLst/>
                <a:cs typeface="+mn-ea"/>
                <a:sym typeface="+mn-lt"/>
              </a:rPr>
              <a:t>&gt;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err="1">
                <a:ln>
                  <a:noFill/>
                </a:ln>
                <a:solidFill>
                  <a:srgbClr val="8000FF"/>
                </a:solidFill>
                <a:effectLst/>
                <a:cs typeface="+mn-ea"/>
                <a:sym typeface="+mn-lt"/>
              </a:rPr>
              <a:t>int</a:t>
            </a:r>
            <a:r>
              <a:rPr kumimoji="0" lang="en-US" altLang="zh-CN" sz="1400" b="1" i="0" u="none" strike="noStrike" cap="none" normalizeH="0" baseline="0" dirty="0">
                <a:ln>
                  <a:noFill/>
                </a:ln>
                <a:solidFill>
                  <a:srgbClr val="000000"/>
                </a:solidFill>
                <a:effectLst/>
                <a:cs typeface="+mn-ea"/>
                <a:sym typeface="+mn-lt"/>
              </a:rPr>
              <a:t> main</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lang="en-US" altLang="zh-CN" sz="1400" b="1" dirty="0">
                <a:solidFill>
                  <a:srgbClr val="000000"/>
                </a:solidFill>
                <a:cs typeface="+mn-ea"/>
                <a:sym typeface="+mn-lt"/>
              </a:rPr>
              <a:t>  </a:t>
            </a:r>
            <a:r>
              <a:rPr kumimoji="0" lang="en-US" altLang="zh-CN" sz="1400" b="1" i="0" u="none" strike="noStrike" cap="none" normalizeH="0" baseline="0" dirty="0">
                <a:ln>
                  <a:noFill/>
                </a:ln>
                <a:solidFill>
                  <a:srgbClr val="8000FF"/>
                </a:solidFill>
                <a:effectLst/>
                <a:cs typeface="+mn-ea"/>
                <a:sym typeface="+mn-lt"/>
              </a:rPr>
              <a:t>char</a:t>
            </a:r>
            <a:r>
              <a:rPr kumimoji="0" lang="en-US" altLang="zh-CN" sz="1400" b="1" i="0" u="none" strike="noStrike" cap="none" normalizeH="0" baseline="0" dirty="0">
                <a:ln>
                  <a:noFill/>
                </a:ln>
                <a:solidFill>
                  <a:srgbClr val="000000"/>
                </a:solidFill>
                <a:effectLst/>
                <a:cs typeface="+mn-ea"/>
                <a:sym typeface="+mn-lt"/>
              </a:rPr>
              <a:t> token</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11</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808080"/>
                </a:solidFill>
                <a:effectLst/>
                <a:cs typeface="+mn-ea"/>
                <a:sym typeface="+mn-lt"/>
              </a:rPr>
              <a:t>"abcdefg123"</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8000FF"/>
                </a:solidFill>
                <a:effectLst/>
                <a:cs typeface="+mn-ea"/>
                <a:sym typeface="+mn-lt"/>
              </a:rPr>
              <a:t>  unsigned char</a:t>
            </a:r>
            <a:r>
              <a:rPr kumimoji="0" lang="en-US" altLang="zh-CN" sz="1400" b="1" i="0" u="none" strike="noStrike" cap="none" normalizeH="0" baseline="0" dirty="0">
                <a:ln>
                  <a:noFill/>
                </a:ln>
                <a:solidFill>
                  <a:srgbClr val="000000"/>
                </a:solidFill>
                <a:effectLst/>
                <a:cs typeface="+mn-ea"/>
                <a:sym typeface="+mn-lt"/>
              </a:rPr>
              <a:t> ciphertext</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0x28</a:t>
            </a:r>
            <a:r>
              <a:rPr kumimoji="0" lang="en-US" altLang="zh-CN" sz="1400" b="1" i="0" u="none" strike="noStrike" cap="none" normalizeH="0" baseline="0" dirty="0">
                <a:ln>
                  <a:noFill/>
                </a:ln>
                <a:solidFill>
                  <a:srgbClr val="000080"/>
                </a:solidFill>
                <a:effectLst/>
                <a:cs typeface="+mn-ea"/>
                <a:sym typeface="+mn-lt"/>
              </a:rPr>
              <a:t>,</a:t>
            </a: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FF8000"/>
                </a:solidFill>
                <a:effectLst/>
                <a:cs typeface="+mn-ea"/>
                <a:sym typeface="+mn-lt"/>
              </a:rPr>
              <a:t>0x3d</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0x24</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0x54</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0x0a</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0x12</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0x38</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0x7a</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0x57</a:t>
            </a:r>
            <a:r>
              <a:rPr kumimoji="0" lang="en-US" altLang="zh-CN" sz="1400" b="1" i="0" u="none" strike="noStrike" cap="none" normalizeH="0" baseline="0" dirty="0">
                <a:ln>
                  <a:noFill/>
                </a:ln>
                <a:solidFill>
                  <a:srgbClr val="000080"/>
                </a:solidFill>
                <a:effectLst/>
                <a:cs typeface="+mn-ea"/>
                <a:sym typeface="+mn-lt"/>
              </a:rPr>
              <a:t>,  </a:t>
            </a:r>
            <a:r>
              <a:rPr kumimoji="0" lang="en-US" altLang="zh-CN" sz="1400" b="1" i="0" u="none" strike="noStrike" cap="none" normalizeH="0" baseline="0" dirty="0">
                <a:ln>
                  <a:noFill/>
                </a:ln>
                <a:solidFill>
                  <a:srgbClr val="FF8000"/>
                </a:solidFill>
                <a:effectLst/>
                <a:cs typeface="+mn-ea"/>
                <a:sym typeface="+mn-lt"/>
              </a:rPr>
              <a:t>0x4a</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8000FF"/>
                </a:solidFill>
                <a:effectLst/>
                <a:cs typeface="+mn-ea"/>
                <a:sym typeface="+mn-lt"/>
              </a:rPr>
              <a:t>  char</a:t>
            </a:r>
            <a:r>
              <a:rPr kumimoji="0" lang="en-US" altLang="zh-CN" sz="1400" b="1" i="0" u="none" strike="noStrike" cap="none" normalizeH="0" baseline="0" dirty="0">
                <a:ln>
                  <a:noFill/>
                </a:ln>
                <a:solidFill>
                  <a:srgbClr val="000000"/>
                </a:solidFill>
                <a:effectLst/>
                <a:cs typeface="+mn-ea"/>
                <a:sym typeface="+mn-lt"/>
              </a:rPr>
              <a:t> result</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11</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8000FF"/>
                </a:solidFill>
                <a:effectLst/>
                <a:cs typeface="+mn-ea"/>
                <a:sym typeface="+mn-lt"/>
              </a:rPr>
              <a:t>  int</a:t>
            </a:r>
            <a:r>
              <a:rPr kumimoji="0" lang="en-US" altLang="zh-CN" sz="1400" b="1" i="0" u="none" strike="noStrike" cap="none" normalizeH="0" baseline="0" dirty="0">
                <a:ln>
                  <a:noFill/>
                </a:ln>
                <a:solidFill>
                  <a:srgbClr val="000000"/>
                </a:solidFill>
                <a:effectLst/>
                <a:cs typeface="+mn-ea"/>
                <a:sym typeface="+mn-lt"/>
              </a:rPr>
              <a:t> </a:t>
            </a:r>
            <a:r>
              <a:rPr kumimoji="0" lang="en-US" altLang="zh-CN" sz="1400" b="1" i="0" u="none" strike="noStrike" cap="none" normalizeH="0" baseline="0" dirty="0" err="1">
                <a:ln>
                  <a:noFill/>
                </a:ln>
                <a:solidFill>
                  <a:srgbClr val="000000"/>
                </a:solidFill>
                <a:effectLst/>
                <a:cs typeface="+mn-ea"/>
                <a:sym typeface="+mn-lt"/>
              </a:rPr>
              <a:t>i</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cs typeface="+mn-ea"/>
                <a:sym typeface="+mn-lt"/>
              </a:rPr>
              <a:t>	</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FF"/>
                </a:solidFill>
                <a:effectLst/>
                <a:cs typeface="+mn-ea"/>
                <a:sym typeface="+mn-lt"/>
              </a:rPr>
              <a:t>  for</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err="1">
                <a:ln>
                  <a:noFill/>
                </a:ln>
                <a:solidFill>
                  <a:srgbClr val="000000"/>
                </a:solidFill>
                <a:effectLst/>
                <a:cs typeface="+mn-ea"/>
                <a:sym typeface="+mn-lt"/>
              </a:rPr>
              <a:t>i</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i</a:t>
            </a:r>
            <a:r>
              <a:rPr kumimoji="0" lang="en-US" altLang="zh-CN" sz="1400" b="1" i="0" u="none" strike="noStrike" cap="none" normalizeH="0" baseline="0" dirty="0">
                <a:ln>
                  <a:noFill/>
                </a:ln>
                <a:solidFill>
                  <a:srgbClr val="000080"/>
                </a:solidFill>
                <a:effectLst/>
                <a:cs typeface="+mn-ea"/>
                <a:sym typeface="+mn-lt"/>
              </a:rPr>
              <a:t>&lt;</a:t>
            </a:r>
            <a:r>
              <a:rPr kumimoji="0" lang="en-US" altLang="zh-CN" sz="1400" b="1" i="0" u="none" strike="noStrike" cap="none" normalizeH="0" baseline="0" dirty="0">
                <a:ln>
                  <a:noFill/>
                </a:ln>
                <a:solidFill>
                  <a:srgbClr val="FF8000"/>
                </a:solidFill>
                <a:effectLst/>
                <a:cs typeface="+mn-ea"/>
                <a:sym typeface="+mn-lt"/>
              </a:rPr>
              <a:t>10</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err="1">
                <a:ln>
                  <a:noFill/>
                </a:ln>
                <a:solidFill>
                  <a:srgbClr val="000000"/>
                </a:solidFill>
                <a:effectLst/>
                <a:cs typeface="+mn-ea"/>
                <a:sym typeface="+mn-lt"/>
              </a:rPr>
              <a:t>i</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cs typeface="+mn-ea"/>
                <a:sym typeface="+mn-lt"/>
              </a:rPr>
              <a:t> </a:t>
            </a:r>
            <a:r>
              <a:rPr lang="en-US" altLang="zh-CN" sz="1400" b="1" dirty="0">
                <a:solidFill>
                  <a:srgbClr val="000000"/>
                </a:solidFill>
                <a:cs typeface="+mn-ea"/>
                <a:sym typeface="+mn-lt"/>
              </a:rPr>
              <a:t>   </a:t>
            </a:r>
            <a:r>
              <a:rPr kumimoji="0" lang="en-US" altLang="zh-CN" sz="1400" b="1" i="0" u="none" strike="noStrike" cap="none" normalizeH="0" baseline="0" dirty="0">
                <a:ln>
                  <a:noFill/>
                </a:ln>
                <a:solidFill>
                  <a:srgbClr val="000000"/>
                </a:solidFill>
                <a:effectLst/>
                <a:cs typeface="+mn-ea"/>
                <a:sym typeface="+mn-lt"/>
              </a:rPr>
              <a:t>result</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err="1">
                <a:ln>
                  <a:noFill/>
                </a:ln>
                <a:solidFill>
                  <a:srgbClr val="000000"/>
                </a:solidFill>
                <a:effectLst/>
                <a:cs typeface="+mn-ea"/>
                <a:sym typeface="+mn-lt"/>
              </a:rPr>
              <a:t>i</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 token</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err="1">
                <a:ln>
                  <a:noFill/>
                </a:ln>
                <a:solidFill>
                  <a:srgbClr val="000000"/>
                </a:solidFill>
                <a:effectLst/>
                <a:cs typeface="+mn-ea"/>
                <a:sym typeface="+mn-lt"/>
              </a:rPr>
              <a:t>i</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ciphertext</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err="1">
                <a:ln>
                  <a:noFill/>
                </a:ln>
                <a:solidFill>
                  <a:srgbClr val="000000"/>
                </a:solidFill>
                <a:effectLst/>
                <a:cs typeface="+mn-ea"/>
                <a:sym typeface="+mn-lt"/>
              </a:rPr>
              <a:t>i</a:t>
            </a:r>
            <a:r>
              <a:rPr kumimoji="0" lang="en-US" altLang="zh-CN" sz="1400" b="1" i="0" u="none" strike="noStrike" cap="none" normalizeH="0" baseline="0" dirty="0">
                <a:ln>
                  <a:noFill/>
                </a:ln>
                <a:solidFill>
                  <a:srgbClr val="000080"/>
                </a:solidFill>
                <a:effectLst/>
                <a:cs typeface="+mn-ea"/>
                <a:sym typeface="+mn-lt"/>
              </a:rPr>
              <a:t>];</a:t>
            </a:r>
            <a:endParaRPr lang="en-US" altLang="zh-CN" sz="1400" b="1" dirty="0">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80"/>
                </a:solidFill>
                <a:effectLst/>
                <a:cs typeface="+mn-ea"/>
                <a:sym typeface="+mn-lt"/>
              </a:rPr>
              <a:t>    }</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lang="en-US" altLang="zh-CN" sz="1400" b="1" dirty="0">
                <a:solidFill>
                  <a:srgbClr val="000000"/>
                </a:solidFill>
                <a:cs typeface="+mn-ea"/>
                <a:sym typeface="+mn-lt"/>
              </a:rPr>
              <a:t>  </a:t>
            </a: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cs typeface="+mn-ea"/>
                <a:sym typeface="+mn-lt"/>
              </a:rPr>
              <a:t>  result</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err="1">
                <a:ln>
                  <a:noFill/>
                </a:ln>
                <a:solidFill>
                  <a:srgbClr val="000000"/>
                </a:solidFill>
                <a:effectLst/>
                <a:cs typeface="+mn-ea"/>
                <a:sym typeface="+mn-lt"/>
              </a:rPr>
              <a:t>i</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808080"/>
                </a:solidFill>
                <a:effectLst/>
                <a:cs typeface="+mn-ea"/>
                <a:sym typeface="+mn-lt"/>
              </a:rPr>
              <a:t>'\0’</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lang="en-US" altLang="zh-CN" sz="1400" b="1" dirty="0">
                <a:solidFill>
                  <a:srgbClr val="000000"/>
                </a:solidFill>
                <a:cs typeface="+mn-ea"/>
                <a:sym typeface="+mn-lt"/>
              </a:rPr>
              <a:t>  </a:t>
            </a:r>
            <a:r>
              <a:rPr kumimoji="0" lang="en-US" altLang="zh-CN" sz="1400" b="1" i="0" u="none" strike="noStrike" cap="none" normalizeH="0" baseline="0" dirty="0" err="1">
                <a:ln>
                  <a:noFill/>
                </a:ln>
                <a:solidFill>
                  <a:srgbClr val="000000"/>
                </a:solidFill>
                <a:effectLst/>
                <a:cs typeface="+mn-ea"/>
                <a:sym typeface="+mn-lt"/>
              </a:rPr>
              <a:t>printf</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808080"/>
                </a:solidFill>
                <a:effectLst/>
                <a:cs typeface="+mn-ea"/>
                <a:sym typeface="+mn-lt"/>
              </a:rPr>
              <a:t>"result is:%s\</a:t>
            </a:r>
            <a:r>
              <a:rPr kumimoji="0" lang="en-US" altLang="zh-CN" sz="1400" b="1" i="0" u="none" strike="noStrike" cap="none" normalizeH="0" baseline="0" dirty="0" err="1">
                <a:ln>
                  <a:noFill/>
                </a:ln>
                <a:solidFill>
                  <a:srgbClr val="808080"/>
                </a:solidFill>
                <a:effectLst/>
                <a:cs typeface="+mn-ea"/>
                <a:sym typeface="+mn-lt"/>
              </a:rPr>
              <a:t>n"</a:t>
            </a:r>
            <a:r>
              <a:rPr kumimoji="0" lang="en-US" altLang="zh-CN" sz="1400" b="1" i="0" u="none" strike="noStrike" cap="none" normalizeH="0" baseline="0" dirty="0" err="1">
                <a:ln>
                  <a:noFill/>
                </a:ln>
                <a:solidFill>
                  <a:srgbClr val="000080"/>
                </a:solidFill>
                <a:effectLst/>
                <a:cs typeface="+mn-ea"/>
                <a:sym typeface="+mn-lt"/>
              </a:rPr>
              <a:t>,</a:t>
            </a:r>
            <a:r>
              <a:rPr kumimoji="0" lang="en-US" altLang="zh-CN" sz="1400" b="1" i="0" u="none" strike="noStrike" cap="none" normalizeH="0" baseline="0" dirty="0" err="1">
                <a:ln>
                  <a:noFill/>
                </a:ln>
                <a:solidFill>
                  <a:srgbClr val="000000"/>
                </a:solidFill>
                <a:effectLst/>
                <a:cs typeface="+mn-ea"/>
                <a:sym typeface="+mn-lt"/>
              </a:rPr>
              <a:t>result</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cs typeface="+mn-ea"/>
                <a:sym typeface="+mn-lt"/>
              </a:rPr>
              <a:t>  </a:t>
            </a:r>
            <a:r>
              <a:rPr kumimoji="0" lang="en-US" altLang="zh-CN" sz="1400" b="1" i="0" u="none" strike="noStrike" cap="none" normalizeH="0" baseline="0" dirty="0" err="1">
                <a:ln>
                  <a:noFill/>
                </a:ln>
                <a:solidFill>
                  <a:srgbClr val="000000"/>
                </a:solidFill>
                <a:effectLst/>
                <a:cs typeface="+mn-ea"/>
                <a:sym typeface="+mn-lt"/>
              </a:rPr>
              <a:t>getchar</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FF"/>
                </a:solidFill>
                <a:effectLst/>
                <a:cs typeface="+mn-ea"/>
                <a:sym typeface="+mn-lt"/>
              </a:rPr>
              <a:t>  </a:t>
            </a:r>
          </a:p>
          <a:p>
            <a:pPr marL="0" marR="0" lvl="0" indent="127000" algn="l" defTabSz="914400" rtl="0" eaLnBrk="0" fontAlgn="base" latinLnBrk="0" hangingPunct="0">
              <a:lnSpc>
                <a:spcPct val="100000"/>
              </a:lnSpc>
              <a:spcBef>
                <a:spcPct val="0"/>
              </a:spcBef>
              <a:spcAft>
                <a:spcPct val="0"/>
              </a:spcAft>
              <a:buClrTx/>
              <a:buSzTx/>
              <a:buFontTx/>
              <a:buNone/>
              <a:tabLst/>
            </a:pPr>
            <a:r>
              <a:rPr lang="en-US" altLang="zh-CN" sz="1400" b="1" dirty="0">
                <a:solidFill>
                  <a:srgbClr val="0000FF"/>
                </a:solidFill>
                <a:cs typeface="+mn-ea"/>
                <a:sym typeface="+mn-lt"/>
              </a:rPr>
              <a:t>  </a:t>
            </a:r>
            <a:r>
              <a:rPr kumimoji="0" lang="en-US" altLang="zh-CN" sz="1400" b="1" i="0" u="none" strike="noStrike" cap="none" normalizeH="0" baseline="0" dirty="0">
                <a:ln>
                  <a:noFill/>
                </a:ln>
                <a:solidFill>
                  <a:srgbClr val="0000FF"/>
                </a:solidFill>
                <a:effectLst/>
                <a:cs typeface="+mn-ea"/>
                <a:sym typeface="+mn-lt"/>
              </a:rPr>
              <a:t>return </a:t>
            </a:r>
            <a:r>
              <a:rPr kumimoji="0" lang="en-US" altLang="zh-CN" sz="1400" b="1" i="0" u="none" strike="noStrike" cap="none" normalizeH="0" baseline="0" dirty="0">
                <a:ln>
                  <a:noFill/>
                </a:ln>
                <a:solidFill>
                  <a:srgbClr val="FF8000"/>
                </a:solidFill>
                <a:effectLst/>
                <a:cs typeface="+mn-ea"/>
                <a:sym typeface="+mn-lt"/>
              </a:rPr>
              <a:t>0</a:t>
            </a:r>
            <a:r>
              <a:rPr kumimoji="0" lang="en-US" altLang="zh-CN" sz="1400" b="1" i="0" u="none" strike="noStrike" cap="none" normalizeH="0" baseline="0" dirty="0">
                <a:ln>
                  <a:noFill/>
                </a:ln>
                <a:solidFill>
                  <a:srgbClr val="000080"/>
                </a:solidFill>
                <a:effectLst/>
                <a:cs typeface="+mn-ea"/>
                <a:sym typeface="+mn-lt"/>
              </a:rPr>
              <a:t>;</a:t>
            </a: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chemeClr val="tx1"/>
                </a:solidFill>
                <a:effectLst/>
                <a:cs typeface="+mn-ea"/>
                <a:sym typeface="+mn-lt"/>
              </a:rPr>
              <a:t> </a:t>
            </a:r>
          </a:p>
        </p:txBody>
      </p:sp>
      <p:pic>
        <p:nvPicPr>
          <p:cNvPr id="11" name="图片 10">
            <a:extLst>
              <a:ext uri="{FF2B5EF4-FFF2-40B4-BE49-F238E27FC236}">
                <a16:creationId xmlns:a16="http://schemas.microsoft.com/office/drawing/2014/main" id="{78602604-1000-49E9-85A1-80F6E3383B9D}"/>
              </a:ext>
            </a:extLst>
          </p:cNvPr>
          <p:cNvPicPr>
            <a:picLocks noChangeAspect="1"/>
          </p:cNvPicPr>
          <p:nvPr/>
        </p:nvPicPr>
        <p:blipFill>
          <a:blip r:embed="rId3"/>
          <a:stretch>
            <a:fillRect/>
          </a:stretch>
        </p:blipFill>
        <p:spPr>
          <a:xfrm>
            <a:off x="5235162" y="2453946"/>
            <a:ext cx="4595846" cy="1647837"/>
          </a:xfrm>
          <a:prstGeom prst="rect">
            <a:avLst/>
          </a:prstGeom>
        </p:spPr>
      </p:pic>
      <p:pic>
        <p:nvPicPr>
          <p:cNvPr id="13" name="图片 12">
            <a:extLst>
              <a:ext uri="{FF2B5EF4-FFF2-40B4-BE49-F238E27FC236}">
                <a16:creationId xmlns:a16="http://schemas.microsoft.com/office/drawing/2014/main" id="{26081A8B-D639-47AF-B0E2-7F174A80E008}"/>
              </a:ext>
            </a:extLst>
          </p:cNvPr>
          <p:cNvPicPr>
            <a:picLocks noChangeAspect="1"/>
          </p:cNvPicPr>
          <p:nvPr/>
        </p:nvPicPr>
        <p:blipFill>
          <a:blip r:embed="rId4"/>
          <a:stretch>
            <a:fillRect/>
          </a:stretch>
        </p:blipFill>
        <p:spPr>
          <a:xfrm>
            <a:off x="5235162" y="4482692"/>
            <a:ext cx="4595846" cy="692583"/>
          </a:xfrm>
          <a:prstGeom prst="rect">
            <a:avLst/>
          </a:prstGeom>
        </p:spPr>
      </p:pic>
      <p:cxnSp>
        <p:nvCxnSpPr>
          <p:cNvPr id="15" name="直接箭头连接符 14">
            <a:extLst>
              <a:ext uri="{FF2B5EF4-FFF2-40B4-BE49-F238E27FC236}">
                <a16:creationId xmlns:a16="http://schemas.microsoft.com/office/drawing/2014/main" id="{EA73C36B-E686-4F02-A002-4B7DBA4B23FE}"/>
              </a:ext>
            </a:extLst>
          </p:cNvPr>
          <p:cNvCxnSpPr>
            <a:cxnSpLocks/>
          </p:cNvCxnSpPr>
          <p:nvPr/>
        </p:nvCxnSpPr>
        <p:spPr>
          <a:xfrm>
            <a:off x="4953000" y="2317524"/>
            <a:ext cx="0" cy="4207820"/>
          </a:xfrm>
          <a:prstGeom prst="straightConnector1">
            <a:avLst/>
          </a:prstGeom>
          <a:ln w="19050">
            <a:prstDash val="dash"/>
            <a:headEnd type="triangle"/>
            <a:tailEnd type="triangle"/>
          </a:ln>
        </p:spPr>
        <p:style>
          <a:lnRef idx="1">
            <a:schemeClr val="accent2"/>
          </a:lnRef>
          <a:fillRef idx="0">
            <a:schemeClr val="accent2"/>
          </a:fillRef>
          <a:effectRef idx="0">
            <a:schemeClr val="accent2"/>
          </a:effectRef>
          <a:fontRef idx="minor">
            <a:schemeClr val="tx1"/>
          </a:fontRef>
        </p:style>
      </p:cxnSp>
      <p:pic>
        <p:nvPicPr>
          <p:cNvPr id="20" name="图片 19">
            <a:extLst>
              <a:ext uri="{FF2B5EF4-FFF2-40B4-BE49-F238E27FC236}">
                <a16:creationId xmlns:a16="http://schemas.microsoft.com/office/drawing/2014/main" id="{773A34FA-9F3D-4CC9-B308-C4B9FA6158AC}"/>
              </a:ext>
            </a:extLst>
          </p:cNvPr>
          <p:cNvPicPr>
            <a:picLocks noChangeAspect="1"/>
          </p:cNvPicPr>
          <p:nvPr/>
        </p:nvPicPr>
        <p:blipFill>
          <a:blip r:embed="rId5"/>
          <a:stretch>
            <a:fillRect/>
          </a:stretch>
        </p:blipFill>
        <p:spPr>
          <a:xfrm>
            <a:off x="5229292" y="5576845"/>
            <a:ext cx="4595846" cy="847842"/>
          </a:xfrm>
          <a:prstGeom prst="rect">
            <a:avLst/>
          </a:prstGeom>
        </p:spPr>
      </p:pic>
    </p:spTree>
    <p:extLst>
      <p:ext uri="{BB962C8B-B14F-4D97-AF65-F5344CB8AC3E}">
        <p14:creationId xmlns:p14="http://schemas.microsoft.com/office/powerpoint/2010/main" val="28851805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lstStyle/>
          <a:p>
            <a:r>
              <a:rPr lang="en-US" altLang="zh-CN" dirty="0">
                <a:cs typeface="+mn-ea"/>
                <a:sym typeface="+mn-lt"/>
              </a:rPr>
              <a:t>1 </a:t>
            </a:r>
            <a:r>
              <a:rPr lang="zh-CN" altLang="en-US" dirty="0">
                <a:cs typeface="+mn-ea"/>
                <a:sym typeface="+mn-lt"/>
              </a:rPr>
              <a:t>异或加密</a:t>
            </a:r>
            <a:endParaRPr lang="en-US" altLang="zh-CN" dirty="0">
              <a:cs typeface="+mn-ea"/>
              <a:sym typeface="+mn-lt"/>
            </a:endParaRPr>
          </a:p>
          <a:p>
            <a:r>
              <a:rPr lang="en-US" altLang="zh-CN" dirty="0">
                <a:solidFill>
                  <a:srgbClr val="FF0B0B"/>
                </a:solidFill>
                <a:cs typeface="+mn-ea"/>
                <a:sym typeface="+mn-lt"/>
              </a:rPr>
              <a:t>2 </a:t>
            </a:r>
            <a:r>
              <a:rPr lang="zh-CN" altLang="en-US" dirty="0">
                <a:solidFill>
                  <a:srgbClr val="FF0B0B"/>
                </a:solidFill>
                <a:cs typeface="+mn-ea"/>
                <a:sym typeface="+mn-lt"/>
              </a:rPr>
              <a:t>仿射加密</a:t>
            </a:r>
            <a:endParaRPr lang="en-US" altLang="zh-CN" dirty="0">
              <a:solidFill>
                <a:srgbClr val="FF0B0B"/>
              </a:solidFill>
              <a:cs typeface="+mn-ea"/>
              <a:sym typeface="+mn-lt"/>
            </a:endParaRPr>
          </a:p>
          <a:p>
            <a:pPr lvl="1"/>
            <a:r>
              <a:rPr lang="zh-CN" altLang="en-US" dirty="0">
                <a:solidFill>
                  <a:srgbClr val="FF0B0B"/>
                </a:solidFill>
                <a:cs typeface="+mn-ea"/>
                <a:sym typeface="+mn-lt"/>
              </a:rPr>
              <a:t>（</a:t>
            </a:r>
            <a:r>
              <a:rPr lang="en-US" altLang="zh-CN" dirty="0">
                <a:solidFill>
                  <a:srgbClr val="FF0B0B"/>
                </a:solidFill>
                <a:cs typeface="+mn-ea"/>
                <a:sym typeface="+mn-lt"/>
              </a:rPr>
              <a:t>1</a:t>
            </a:r>
            <a:r>
              <a:rPr lang="zh-CN" altLang="en-US" dirty="0">
                <a:solidFill>
                  <a:srgbClr val="FF0B0B"/>
                </a:solidFill>
                <a:cs typeface="+mn-ea"/>
                <a:sym typeface="+mn-lt"/>
              </a:rPr>
              <a:t>）</a:t>
            </a:r>
            <a:r>
              <a:rPr lang="en-US" altLang="zh-CN" dirty="0">
                <a:solidFill>
                  <a:srgbClr val="FF0B0B"/>
                </a:solidFill>
                <a:cs typeface="+mn-ea"/>
                <a:sym typeface="+mn-lt"/>
              </a:rPr>
              <a:t> </a:t>
            </a:r>
            <a:r>
              <a:rPr lang="zh-CN" altLang="en-US" dirty="0">
                <a:solidFill>
                  <a:srgbClr val="FF0B0B"/>
                </a:solidFill>
                <a:cs typeface="+mn-ea"/>
                <a:sym typeface="+mn-lt"/>
              </a:rPr>
              <a:t>原理介绍</a:t>
            </a:r>
            <a:endParaRPr lang="en-US" altLang="zh-CN" dirty="0">
              <a:solidFill>
                <a:srgbClr val="FF0B0B"/>
              </a:solidFill>
              <a:cs typeface="+mn-ea"/>
              <a:sym typeface="+mn-lt"/>
            </a:endParaRPr>
          </a:p>
          <a:p>
            <a:pPr lvl="1"/>
            <a:r>
              <a:rPr lang="zh-CN" altLang="en-US" dirty="0">
                <a:solidFill>
                  <a:srgbClr val="FF0B0B"/>
                </a:solidFill>
                <a:cs typeface="+mn-ea"/>
                <a:sym typeface="+mn-lt"/>
              </a:rPr>
              <a:t>（</a:t>
            </a:r>
            <a:r>
              <a:rPr lang="en-US" altLang="zh-CN" dirty="0">
                <a:solidFill>
                  <a:srgbClr val="FF0B0B"/>
                </a:solidFill>
                <a:cs typeface="+mn-ea"/>
                <a:sym typeface="+mn-lt"/>
              </a:rPr>
              <a:t>2</a:t>
            </a:r>
            <a:r>
              <a:rPr lang="zh-CN" altLang="en-US" dirty="0">
                <a:solidFill>
                  <a:srgbClr val="FF0B0B"/>
                </a:solidFill>
                <a:cs typeface="+mn-ea"/>
                <a:sym typeface="+mn-lt"/>
              </a:rPr>
              <a:t>）</a:t>
            </a:r>
            <a:r>
              <a:rPr lang="en-US" altLang="zh-CN" dirty="0">
                <a:solidFill>
                  <a:srgbClr val="FF0B0B"/>
                </a:solidFill>
                <a:cs typeface="+mn-ea"/>
                <a:sym typeface="+mn-lt"/>
              </a:rPr>
              <a:t> </a:t>
            </a:r>
            <a:r>
              <a:rPr lang="zh-CN" altLang="en-US" dirty="0">
                <a:solidFill>
                  <a:srgbClr val="FF0B0B"/>
                </a:solidFill>
                <a:cs typeface="+mn-ea"/>
                <a:sym typeface="+mn-lt"/>
              </a:rPr>
              <a:t>加解密步骤</a:t>
            </a:r>
            <a:endParaRPr lang="en-US" altLang="zh-CN" dirty="0">
              <a:solidFill>
                <a:srgbClr val="FF0B0B"/>
              </a:solidFill>
              <a:cs typeface="+mn-ea"/>
              <a:sym typeface="+mn-lt"/>
            </a:endParaRPr>
          </a:p>
          <a:p>
            <a:pPr lvl="1"/>
            <a:r>
              <a:rPr lang="zh-CN" altLang="en-US" dirty="0">
                <a:solidFill>
                  <a:srgbClr val="FF0B0B"/>
                </a:solidFill>
                <a:cs typeface="+mn-ea"/>
                <a:sym typeface="+mn-lt"/>
              </a:rPr>
              <a:t>（</a:t>
            </a:r>
            <a:r>
              <a:rPr lang="en-US" altLang="zh-CN" dirty="0">
                <a:solidFill>
                  <a:srgbClr val="FF0B0B"/>
                </a:solidFill>
                <a:cs typeface="+mn-ea"/>
                <a:sym typeface="+mn-lt"/>
              </a:rPr>
              <a:t>3</a:t>
            </a:r>
            <a:r>
              <a:rPr lang="zh-CN" altLang="en-US" dirty="0">
                <a:solidFill>
                  <a:srgbClr val="FF0B0B"/>
                </a:solidFill>
                <a:cs typeface="+mn-ea"/>
                <a:sym typeface="+mn-lt"/>
              </a:rPr>
              <a:t>）</a:t>
            </a:r>
            <a:r>
              <a:rPr lang="en-US" altLang="zh-CN" dirty="0">
                <a:solidFill>
                  <a:srgbClr val="FF0B0B"/>
                </a:solidFill>
                <a:cs typeface="+mn-ea"/>
                <a:sym typeface="+mn-lt"/>
              </a:rPr>
              <a:t> </a:t>
            </a:r>
            <a:r>
              <a:rPr lang="zh-CN" altLang="en-US" dirty="0">
                <a:solidFill>
                  <a:srgbClr val="FF0B0B"/>
                </a:solidFill>
                <a:cs typeface="+mn-ea"/>
                <a:sym typeface="+mn-lt"/>
              </a:rPr>
              <a:t>逆向分析</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）简单加密算法逆向分析</a:t>
            </a:r>
          </a:p>
        </p:txBody>
      </p:sp>
    </p:spTree>
    <p:extLst>
      <p:ext uri="{BB962C8B-B14F-4D97-AF65-F5344CB8AC3E}">
        <p14:creationId xmlns:p14="http://schemas.microsoft.com/office/powerpoint/2010/main" val="90425499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古典密码</a:t>
            </a:r>
            <a:endParaRPr lang="en-US" altLang="zh-CN" dirty="0">
              <a:cs typeface="+mn-ea"/>
              <a:sym typeface="+mn-lt"/>
            </a:endParaRPr>
          </a:p>
          <a:p>
            <a:pPr lvl="1"/>
            <a:r>
              <a:rPr lang="zh-CN" altLang="en-US" dirty="0">
                <a:cs typeface="+mn-ea"/>
                <a:sym typeface="+mn-lt"/>
              </a:rPr>
              <a:t>置换密码</a:t>
            </a:r>
            <a:endParaRPr lang="en-US" altLang="zh-CN" dirty="0">
              <a:cs typeface="+mn-ea"/>
              <a:sym typeface="+mn-lt"/>
            </a:endParaRPr>
          </a:p>
          <a:p>
            <a:pPr lvl="2"/>
            <a:r>
              <a:rPr lang="zh-CN" altLang="en-US" dirty="0">
                <a:cs typeface="+mn-ea"/>
                <a:sym typeface="+mn-lt"/>
              </a:rPr>
              <a:t>根据一定的规则重新排列明文</a:t>
            </a:r>
            <a:endParaRPr lang="en-US" altLang="zh-CN" dirty="0">
              <a:cs typeface="+mn-ea"/>
              <a:sym typeface="+mn-lt"/>
            </a:endParaRPr>
          </a:p>
          <a:p>
            <a:pPr marL="914400" lvl="2" indent="0">
              <a:buNone/>
            </a:pPr>
            <a:endParaRPr lang="en-US" altLang="zh-CN" dirty="0">
              <a:cs typeface="+mn-ea"/>
              <a:sym typeface="+mn-lt"/>
            </a:endParaRPr>
          </a:p>
          <a:p>
            <a:pPr lvl="1"/>
            <a:r>
              <a:rPr lang="zh-CN" altLang="en-US" dirty="0">
                <a:cs typeface="+mn-ea"/>
                <a:sym typeface="+mn-lt"/>
              </a:rPr>
              <a:t>代换密码</a:t>
            </a:r>
            <a:endParaRPr lang="en-US" altLang="zh-CN" dirty="0">
              <a:cs typeface="+mn-ea"/>
              <a:sym typeface="+mn-lt"/>
            </a:endParaRPr>
          </a:p>
          <a:p>
            <a:pPr lvl="2"/>
            <a:r>
              <a:rPr lang="zh-CN" altLang="en-US" dirty="0">
                <a:cs typeface="+mn-ea"/>
                <a:sym typeface="+mn-lt"/>
              </a:rPr>
              <a:t>将明文中的字符串替换为其他字符</a:t>
            </a:r>
            <a:endParaRPr lang="en-US" altLang="zh-CN" dirty="0">
              <a:cs typeface="+mn-ea"/>
              <a:sym typeface="+mn-lt"/>
            </a:endParaRPr>
          </a:p>
          <a:p>
            <a:pPr lvl="2"/>
            <a:r>
              <a:rPr lang="zh-CN" altLang="en-US" dirty="0">
                <a:highlight>
                  <a:srgbClr val="FFFF00"/>
                </a:highlight>
                <a:cs typeface="+mn-ea"/>
                <a:sym typeface="+mn-lt"/>
              </a:rPr>
              <a:t>仿射加密便是代换密码中的一种</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）简单加密算法逆向分析 </a:t>
            </a:r>
            <a:r>
              <a:rPr lang="en-US" altLang="zh-CN" sz="2800" b="1" dirty="0">
                <a:solidFill>
                  <a:srgbClr val="C00000"/>
                </a:solidFill>
                <a:cs typeface="+mn-ea"/>
                <a:sym typeface="+mn-lt"/>
              </a:rPr>
              <a:t>— </a:t>
            </a:r>
            <a:r>
              <a:rPr lang="zh-CN" altLang="en-US" sz="2800" b="1" dirty="0">
                <a:solidFill>
                  <a:srgbClr val="C00000"/>
                </a:solidFill>
                <a:cs typeface="+mn-ea"/>
                <a:sym typeface="+mn-lt"/>
              </a:rPr>
              <a:t>仿射加密</a:t>
            </a:r>
          </a:p>
        </p:txBody>
      </p:sp>
    </p:spTree>
    <p:extLst>
      <p:ext uri="{BB962C8B-B14F-4D97-AF65-F5344CB8AC3E}">
        <p14:creationId xmlns:p14="http://schemas.microsoft.com/office/powerpoint/2010/main" val="281152722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a:xfrm>
                <a:off x="495300" y="1556792"/>
                <a:ext cx="8915400" cy="3024336"/>
              </a:xfrm>
            </p:spPr>
            <p:txBody>
              <a:bodyPr>
                <a:normAutofit fontScale="85000" lnSpcReduction="20000"/>
              </a:bodyPr>
              <a:lstStyle/>
              <a:p>
                <a:r>
                  <a:rPr lang="zh-CN" altLang="en-US" dirty="0">
                    <a:cs typeface="+mn-ea"/>
                    <a:sym typeface="+mn-lt"/>
                  </a:rPr>
                  <a:t>（</a:t>
                </a:r>
                <a:r>
                  <a:rPr lang="en-US" altLang="zh-CN" dirty="0">
                    <a:cs typeface="+mn-ea"/>
                    <a:sym typeface="+mn-lt"/>
                  </a:rPr>
                  <a:t>1</a:t>
                </a:r>
                <a:r>
                  <a:rPr lang="zh-CN" altLang="en-US" dirty="0">
                    <a:cs typeface="+mn-ea"/>
                    <a:sym typeface="+mn-lt"/>
                  </a:rPr>
                  <a:t>）</a:t>
                </a:r>
                <a:r>
                  <a:rPr lang="zh-CN" altLang="en-US" sz="3400" dirty="0">
                    <a:cs typeface="+mn-ea"/>
                    <a:sym typeface="+mn-lt"/>
                  </a:rPr>
                  <a:t>原理介绍</a:t>
                </a:r>
              </a:p>
              <a:p>
                <a:pPr lvl="1"/>
                <a:r>
                  <a:rPr lang="zh-CN" altLang="en-US" dirty="0">
                    <a:highlight>
                      <a:srgbClr val="FFFF00"/>
                    </a:highlight>
                    <a:cs typeface="+mn-ea"/>
                    <a:sym typeface="+mn-lt"/>
                  </a:rPr>
                  <a:t>仿射加密的加密算法是一个线性变换</a:t>
                </a:r>
                <a:r>
                  <a:rPr lang="zh-CN" altLang="en-US" dirty="0">
                    <a:cs typeface="+mn-ea"/>
                    <a:sym typeface="+mn-lt"/>
                  </a:rPr>
                  <a:t>，即对任意的明文字符 </a:t>
                </a:r>
                <a:r>
                  <a:rPr lang="en-US" altLang="zh-CN" dirty="0">
                    <a:cs typeface="+mn-ea"/>
                    <a:sym typeface="+mn-lt"/>
                  </a:rPr>
                  <a:t>P</a:t>
                </a:r>
                <a:r>
                  <a:rPr lang="zh-CN" altLang="en-US" dirty="0">
                    <a:cs typeface="+mn-ea"/>
                    <a:sym typeface="+mn-lt"/>
                  </a:rPr>
                  <a:t>，对应的密文字符 </a:t>
                </a:r>
                <a:r>
                  <a:rPr lang="en-US" altLang="zh-CN" dirty="0">
                    <a:cs typeface="+mn-ea"/>
                    <a:sym typeface="+mn-lt"/>
                  </a:rPr>
                  <a:t>C </a:t>
                </a:r>
                <a:r>
                  <a:rPr lang="zh-CN" altLang="en-US" dirty="0">
                    <a:cs typeface="+mn-ea"/>
                    <a:sym typeface="+mn-lt"/>
                  </a:rPr>
                  <a:t>为</a:t>
                </a:r>
                <a:endParaRPr lang="en-US" altLang="zh-CN" dirty="0">
                  <a:cs typeface="+mn-ea"/>
                  <a:sym typeface="+mn-lt"/>
                </a:endParaRPr>
              </a:p>
              <a:p>
                <a:pPr marL="457200" lvl="1" indent="0">
                  <a:buNone/>
                </a:pPr>
                <a:r>
                  <a:rPr lang="en-US" altLang="zh-CN" dirty="0">
                    <a:cs typeface="+mn-ea"/>
                    <a:sym typeface="+mn-lt"/>
                  </a:rPr>
                  <a:t>                       T = (P • k1) mod 26                              </a:t>
                </a:r>
              </a:p>
              <a:p>
                <a:pPr marL="457200" lvl="1" indent="0">
                  <a:buNone/>
                </a:pPr>
                <a:r>
                  <a:rPr lang="en-US" altLang="zh-CN" dirty="0">
                    <a:cs typeface="+mn-ea"/>
                    <a:sym typeface="+mn-lt"/>
                  </a:rPr>
                  <a:t>                      C = (T + k2) mod 26</a:t>
                </a:r>
                <a:endParaRPr lang="en-US" altLang="zh-CN" sz="1200" dirty="0">
                  <a:cs typeface="+mn-ea"/>
                  <a:sym typeface="+mn-lt"/>
                </a:endParaRPr>
              </a:p>
              <a:p>
                <a:pPr lvl="1"/>
                <a:r>
                  <a:rPr lang="zh-CN" altLang="en-US" dirty="0">
                    <a:cs typeface="+mn-ea"/>
                    <a:sym typeface="+mn-lt"/>
                  </a:rPr>
                  <a:t>其中 </a:t>
                </a:r>
                <a:r>
                  <a:rPr lang="en-US" altLang="zh-CN" dirty="0">
                    <a:cs typeface="+mn-ea"/>
                    <a:sym typeface="+mn-lt"/>
                  </a:rPr>
                  <a:t>k1</a:t>
                </a:r>
                <a:r>
                  <a:rPr lang="zh-CN" altLang="en-US" dirty="0">
                    <a:cs typeface="+mn-ea"/>
                    <a:sym typeface="+mn-lt"/>
                  </a:rPr>
                  <a:t>、</a:t>
                </a:r>
                <a:r>
                  <a:rPr lang="en-US" altLang="zh-CN" dirty="0">
                    <a:cs typeface="+mn-ea"/>
                    <a:sym typeface="+mn-lt"/>
                  </a:rPr>
                  <a:t>k2 </a:t>
                </a:r>
                <a14:m>
                  <m:oMath xmlns:m="http://schemas.openxmlformats.org/officeDocument/2006/math">
                    <m:r>
                      <a:rPr lang="en-US" altLang="zh-CN" i="1" smtClean="0">
                        <a:latin typeface="Cambria Math" panose="02040503050406030204" pitchFamily="18" charset="0"/>
                        <a:cs typeface="+mn-ea"/>
                        <a:sym typeface="+mn-lt"/>
                      </a:rPr>
                      <m:t>∈</m:t>
                    </m:r>
                    <m:sSub>
                      <m:sSubPr>
                        <m:ctrlPr>
                          <a:rPr lang="en-US" altLang="zh-CN" i="1" smtClean="0">
                            <a:latin typeface="Cambria Math" panose="02040503050406030204" pitchFamily="18" charset="0"/>
                            <a:cs typeface="+mn-ea"/>
                            <a:sym typeface="+mn-lt"/>
                          </a:rPr>
                        </m:ctrlPr>
                      </m:sSubPr>
                      <m:e>
                        <m:r>
                          <a:rPr lang="en-US" altLang="zh-CN" b="1" i="1" smtClean="0">
                            <a:latin typeface="Cambria Math" panose="02040503050406030204" pitchFamily="18" charset="0"/>
                            <a:cs typeface="+mn-ea"/>
                            <a:sym typeface="+mn-lt"/>
                          </a:rPr>
                          <m:t>𝒁</m:t>
                        </m:r>
                      </m:e>
                      <m:sub>
                        <m:r>
                          <a:rPr lang="en-US" altLang="zh-CN" b="1" i="1" smtClean="0">
                            <a:latin typeface="Cambria Math" panose="02040503050406030204" pitchFamily="18" charset="0"/>
                            <a:cs typeface="+mn-ea"/>
                            <a:sym typeface="+mn-lt"/>
                          </a:rPr>
                          <m:t>𝟐𝟔</m:t>
                        </m:r>
                      </m:sub>
                    </m:sSub>
                  </m:oMath>
                </a14:m>
                <a:r>
                  <a:rPr lang="zh-CN" altLang="en-US" dirty="0">
                    <a:cs typeface="+mn-ea"/>
                    <a:sym typeface="+mn-lt"/>
                  </a:rPr>
                  <a:t>，且 </a:t>
                </a:r>
                <a:r>
                  <a:rPr lang="en-US" altLang="zh-CN" dirty="0" err="1">
                    <a:cs typeface="+mn-ea"/>
                    <a:sym typeface="+mn-lt"/>
                  </a:rPr>
                  <a:t>gcd</a:t>
                </a:r>
                <a:r>
                  <a:rPr lang="en-US" altLang="zh-CN" dirty="0">
                    <a:cs typeface="+mn-ea"/>
                    <a:sym typeface="+mn-lt"/>
                  </a:rPr>
                  <a:t>(k1, 26) = 1</a:t>
                </a:r>
                <a:r>
                  <a:rPr lang="zh-CN" altLang="en-US" dirty="0">
                    <a:cs typeface="+mn-ea"/>
                    <a:sym typeface="+mn-lt"/>
                  </a:rPr>
                  <a:t>，</a:t>
                </a:r>
                <a:r>
                  <a:rPr lang="zh-CN" altLang="en-US" dirty="0">
                    <a:highlight>
                      <a:srgbClr val="C0C0C0"/>
                    </a:highlight>
                    <a:cs typeface="+mn-ea"/>
                    <a:sym typeface="+mn-lt"/>
                  </a:rPr>
                  <a:t>即 </a:t>
                </a:r>
                <a:r>
                  <a:rPr lang="en-US" altLang="zh-CN" dirty="0">
                    <a:highlight>
                      <a:srgbClr val="C0C0C0"/>
                    </a:highlight>
                    <a:cs typeface="+mn-ea"/>
                    <a:sym typeface="+mn-lt"/>
                  </a:rPr>
                  <a:t>k1</a:t>
                </a:r>
                <a:r>
                  <a:rPr lang="zh-CN" altLang="en-US" dirty="0">
                    <a:highlight>
                      <a:srgbClr val="C0C0C0"/>
                    </a:highlight>
                    <a:cs typeface="+mn-ea"/>
                    <a:sym typeface="+mn-lt"/>
                  </a:rPr>
                  <a:t>与</a:t>
                </a:r>
                <a:r>
                  <a:rPr lang="en-US" altLang="zh-CN" dirty="0">
                    <a:highlight>
                      <a:srgbClr val="C0C0C0"/>
                    </a:highlight>
                    <a:cs typeface="+mn-ea"/>
                    <a:sym typeface="+mn-lt"/>
                  </a:rPr>
                  <a:t>26</a:t>
                </a:r>
                <a:r>
                  <a:rPr lang="zh-CN" altLang="en-US" dirty="0">
                    <a:highlight>
                      <a:srgbClr val="C0C0C0"/>
                    </a:highlight>
                    <a:cs typeface="+mn-ea"/>
                    <a:sym typeface="+mn-lt"/>
                  </a:rPr>
                  <a:t>互素</a:t>
                </a:r>
                <a:endParaRPr lang="en-US" altLang="zh-CN" dirty="0">
                  <a:highlight>
                    <a:srgbClr val="C0C0C0"/>
                  </a:highlight>
                  <a:cs typeface="+mn-ea"/>
                  <a:sym typeface="+mn-lt"/>
                </a:endParaRPr>
              </a:p>
              <a:p>
                <a:pPr lvl="2"/>
                <a:r>
                  <a:rPr lang="en-US" altLang="zh-CN" dirty="0" err="1">
                    <a:cs typeface="+mn-ea"/>
                    <a:sym typeface="+mn-lt"/>
                  </a:rPr>
                  <a:t>gcd</a:t>
                </a:r>
                <a:r>
                  <a:rPr lang="en-US" altLang="zh-CN" dirty="0">
                    <a:cs typeface="+mn-ea"/>
                    <a:sym typeface="+mn-lt"/>
                  </a:rPr>
                  <a:t> (greatest common divisor, </a:t>
                </a:r>
                <a:r>
                  <a:rPr lang="zh-CN" altLang="en-US" dirty="0">
                    <a:cs typeface="+mn-ea"/>
                    <a:sym typeface="+mn-lt"/>
                  </a:rPr>
                  <a:t>最大公约数</a:t>
                </a:r>
                <a:r>
                  <a:rPr lang="en-US" altLang="zh-CN" dirty="0">
                    <a:cs typeface="+mn-ea"/>
                    <a:sym typeface="+mn-lt"/>
                  </a:rPr>
                  <a:t>)</a:t>
                </a:r>
              </a:p>
              <a:p>
                <a:pPr lvl="2"/>
                <a:endParaRPr lang="zh-CN" altLang="en-US" sz="1200" dirty="0">
                  <a:cs typeface="+mn-ea"/>
                  <a:sym typeface="+mn-lt"/>
                </a:endParaRPr>
              </a:p>
              <a:p>
                <a:pPr lvl="1"/>
                <a:r>
                  <a:rPr lang="zh-CN" altLang="en-US" dirty="0">
                    <a:cs typeface="+mn-ea"/>
                    <a:sym typeface="+mn-lt"/>
                  </a:rPr>
                  <a:t>上述变换是</a:t>
                </a:r>
                <a:r>
                  <a:rPr lang="zh-CN" altLang="en-US" dirty="0">
                    <a:solidFill>
                      <a:srgbClr val="0000FF"/>
                    </a:solidFill>
                    <a:highlight>
                      <a:srgbClr val="FFFF00"/>
                    </a:highlight>
                    <a:cs typeface="+mn-ea"/>
                    <a:sym typeface="+mn-lt"/>
                  </a:rPr>
                  <a:t>一一对应</a:t>
                </a:r>
                <a:r>
                  <a:rPr lang="zh-CN" altLang="en-US" dirty="0">
                    <a:cs typeface="+mn-ea"/>
                    <a:sym typeface="+mn-lt"/>
                  </a:rPr>
                  <a:t>的</a:t>
                </a:r>
                <a:endParaRPr lang="en-US" altLang="zh-CN" dirty="0">
                  <a:cs typeface="+mn-ea"/>
                  <a:sym typeface="+mn-lt"/>
                </a:endParaRP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495300" y="1556792"/>
                <a:ext cx="8915400" cy="3024336"/>
              </a:xfrm>
              <a:blipFill>
                <a:blip r:embed="rId3"/>
                <a:stretch>
                  <a:fillRect l="-1094" t="-4839" r="-342" b="-4637"/>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）简单加密算法逆向分析 </a:t>
            </a:r>
            <a:r>
              <a:rPr lang="en-US" altLang="zh-CN" sz="2800" b="1" dirty="0">
                <a:solidFill>
                  <a:srgbClr val="C00000"/>
                </a:solidFill>
                <a:cs typeface="+mn-ea"/>
                <a:sym typeface="+mn-lt"/>
              </a:rPr>
              <a:t>— </a:t>
            </a:r>
            <a:r>
              <a:rPr lang="zh-CN" altLang="en-US" sz="2800" b="1" dirty="0">
                <a:solidFill>
                  <a:srgbClr val="C00000"/>
                </a:solidFill>
                <a:cs typeface="+mn-ea"/>
                <a:sym typeface="+mn-lt"/>
              </a:rPr>
              <a:t>仿射加密</a:t>
            </a:r>
          </a:p>
        </p:txBody>
      </p:sp>
      <p:pic>
        <p:nvPicPr>
          <p:cNvPr id="6" name="图片 5">
            <a:extLst>
              <a:ext uri="{FF2B5EF4-FFF2-40B4-BE49-F238E27FC236}">
                <a16:creationId xmlns:a16="http://schemas.microsoft.com/office/drawing/2014/main" id="{31704DA1-7C72-4E66-9F6F-F4EC8882BDC6}"/>
              </a:ext>
            </a:extLst>
          </p:cNvPr>
          <p:cNvPicPr>
            <a:picLocks noChangeAspect="1"/>
          </p:cNvPicPr>
          <p:nvPr/>
        </p:nvPicPr>
        <p:blipFill>
          <a:blip r:embed="rId4"/>
          <a:stretch>
            <a:fillRect/>
          </a:stretch>
        </p:blipFill>
        <p:spPr>
          <a:xfrm>
            <a:off x="2218176" y="4698750"/>
            <a:ext cx="5687152" cy="2042618"/>
          </a:xfrm>
          <a:prstGeom prst="rect">
            <a:avLst/>
          </a:prstGeom>
          <a:ln>
            <a:noFill/>
          </a:ln>
          <a:effectLst>
            <a:outerShdw blurRad="190500" algn="tl" rotWithShape="0">
              <a:srgbClr val="000000">
                <a:alpha val="70000"/>
              </a:srgbClr>
            </a:outerShdw>
          </a:effectLst>
        </p:spPr>
      </p:pic>
      <p:sp>
        <p:nvSpPr>
          <p:cNvPr id="7" name="左大括号 6">
            <a:extLst>
              <a:ext uri="{FF2B5EF4-FFF2-40B4-BE49-F238E27FC236}">
                <a16:creationId xmlns:a16="http://schemas.microsoft.com/office/drawing/2014/main" id="{81E561FC-B81B-409E-ACAF-5DF15351AB56}"/>
              </a:ext>
            </a:extLst>
          </p:cNvPr>
          <p:cNvSpPr/>
          <p:nvPr/>
        </p:nvSpPr>
        <p:spPr>
          <a:xfrm>
            <a:off x="2648744" y="2708920"/>
            <a:ext cx="144016" cy="504056"/>
          </a:xfrm>
          <a:prstGeom prst="leftBrace">
            <a:avLst>
              <a:gd name="adj1" fmla="val 25970"/>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cs typeface="+mn-ea"/>
              <a:sym typeface="+mn-lt"/>
            </a:endParaRPr>
          </a:p>
        </p:txBody>
      </p:sp>
      <p:sp>
        <p:nvSpPr>
          <p:cNvPr id="10" name="标注: 线形 9">
            <a:extLst>
              <a:ext uri="{FF2B5EF4-FFF2-40B4-BE49-F238E27FC236}">
                <a16:creationId xmlns:a16="http://schemas.microsoft.com/office/drawing/2014/main" id="{8332C487-C2DF-4580-8CD1-DBD05854BB73}"/>
              </a:ext>
            </a:extLst>
          </p:cNvPr>
          <p:cNvSpPr/>
          <p:nvPr/>
        </p:nvSpPr>
        <p:spPr>
          <a:xfrm>
            <a:off x="8166856" y="2338671"/>
            <a:ext cx="1610680" cy="586273"/>
          </a:xfrm>
          <a:prstGeom prst="borderCallout1">
            <a:avLst>
              <a:gd name="adj1" fmla="val 47276"/>
              <a:gd name="adj2" fmla="val 199"/>
              <a:gd name="adj3" fmla="val 122312"/>
              <a:gd name="adj4" fmla="val -34095"/>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457200" lvl="1" indent="0">
              <a:buNone/>
            </a:pPr>
            <a:r>
              <a:rPr lang="zh-CN" altLang="en-US" dirty="0">
                <a:solidFill>
                  <a:srgbClr val="FF0000"/>
                </a:solidFill>
                <a:cs typeface="+mn-ea"/>
                <a:sym typeface="+mn-lt"/>
              </a:rPr>
              <a:t>模运算满足分配律</a:t>
            </a:r>
            <a:endParaRPr lang="en-US" altLang="zh-CN" dirty="0">
              <a:cs typeface="+mn-ea"/>
              <a:sym typeface="+mn-lt"/>
            </a:endParaRPr>
          </a:p>
        </p:txBody>
      </p:sp>
      <p:sp>
        <p:nvSpPr>
          <p:cNvPr id="12" name="文本框 11">
            <a:extLst>
              <a:ext uri="{FF2B5EF4-FFF2-40B4-BE49-F238E27FC236}">
                <a16:creationId xmlns:a16="http://schemas.microsoft.com/office/drawing/2014/main" id="{8C9587E1-52EF-4CA5-848F-714381F691CF}"/>
              </a:ext>
            </a:extLst>
          </p:cNvPr>
          <p:cNvSpPr txBox="1"/>
          <p:nvPr/>
        </p:nvSpPr>
        <p:spPr>
          <a:xfrm>
            <a:off x="5241032" y="2993816"/>
            <a:ext cx="3618942" cy="387798"/>
          </a:xfrm>
          <a:prstGeom prst="rect">
            <a:avLst/>
          </a:prstGeom>
          <a:noFill/>
        </p:spPr>
        <p:txBody>
          <a:bodyPr wrap="square">
            <a:spAutoFit/>
          </a:bodyPr>
          <a:lstStyle/>
          <a:p>
            <a:pPr lvl="1">
              <a:lnSpc>
                <a:spcPct val="80000"/>
              </a:lnSpc>
              <a:spcBef>
                <a:spcPct val="20000"/>
              </a:spcBef>
            </a:pPr>
            <a:r>
              <a:rPr lang="en-US" altLang="zh-CN" sz="2200" b="1" dirty="0">
                <a:highlight>
                  <a:srgbClr val="FFFF00"/>
                </a:highlight>
                <a:cs typeface="+mn-ea"/>
                <a:sym typeface="+mn-lt"/>
              </a:rPr>
              <a:t>= (P</a:t>
            </a:r>
            <a:r>
              <a:rPr lang="en-US" altLang="zh-CN" sz="2400" dirty="0">
                <a:highlight>
                  <a:srgbClr val="FFFF00"/>
                </a:highlight>
                <a:cs typeface="+mn-ea"/>
                <a:sym typeface="+mn-lt"/>
              </a:rPr>
              <a:t> • </a:t>
            </a:r>
            <a:r>
              <a:rPr lang="en-US" altLang="zh-CN" sz="2200" b="1" dirty="0">
                <a:highlight>
                  <a:srgbClr val="FFFF00"/>
                </a:highlight>
                <a:cs typeface="+mn-ea"/>
                <a:sym typeface="+mn-lt"/>
              </a:rPr>
              <a:t>k1+k2) mod 26</a:t>
            </a:r>
          </a:p>
        </p:txBody>
      </p:sp>
    </p:spTree>
    <p:extLst>
      <p:ext uri="{BB962C8B-B14F-4D97-AF65-F5344CB8AC3E}">
        <p14:creationId xmlns:p14="http://schemas.microsoft.com/office/powerpoint/2010/main" val="5194120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a:xfrm>
                <a:off x="495300" y="1628800"/>
                <a:ext cx="8915400" cy="4752528"/>
              </a:xfrm>
            </p:spPr>
            <p:txBody>
              <a:bodyPr>
                <a:normAutofit fontScale="85000" lnSpcReduction="10000"/>
              </a:bodyPr>
              <a:lstStyle/>
              <a:p>
                <a:r>
                  <a:rPr lang="zh-CN" altLang="en-US" dirty="0">
                    <a:cs typeface="+mn-ea"/>
                    <a:sym typeface="+mn-lt"/>
                  </a:rPr>
                  <a:t>（</a:t>
                </a:r>
                <a:r>
                  <a:rPr lang="en-US" altLang="zh-CN" dirty="0">
                    <a:cs typeface="+mn-ea"/>
                    <a:sym typeface="+mn-lt"/>
                  </a:rPr>
                  <a:t>2</a:t>
                </a:r>
                <a:r>
                  <a:rPr lang="zh-CN" altLang="en-US" dirty="0">
                    <a:cs typeface="+mn-ea"/>
                    <a:sym typeface="+mn-lt"/>
                  </a:rPr>
                  <a:t>）加解密步骤</a:t>
                </a:r>
                <a:endParaRPr lang="en-US" altLang="zh-CN" dirty="0">
                  <a:cs typeface="+mn-ea"/>
                  <a:sym typeface="+mn-lt"/>
                </a:endParaRPr>
              </a:p>
              <a:p>
                <a:pPr lvl="1"/>
                <a:r>
                  <a:rPr lang="zh-CN" altLang="en-US" dirty="0">
                    <a:solidFill>
                      <a:srgbClr val="0000FF"/>
                    </a:solidFill>
                    <a:cs typeface="+mn-ea"/>
                    <a:sym typeface="+mn-lt"/>
                  </a:rPr>
                  <a:t>加密过程</a:t>
                </a:r>
                <a:r>
                  <a:rPr lang="zh-CN" altLang="en-US" dirty="0">
                    <a:cs typeface="+mn-ea"/>
                    <a:sym typeface="+mn-lt"/>
                  </a:rPr>
                  <a:t>如下</a:t>
                </a:r>
                <a:endParaRPr lang="en-US" altLang="zh-CN" dirty="0">
                  <a:cs typeface="+mn-ea"/>
                  <a:sym typeface="+mn-lt"/>
                </a:endParaRPr>
              </a:p>
              <a:p>
                <a:pPr marL="1371600" lvl="2" indent="-457200">
                  <a:buFont typeface="+mj-ea"/>
                  <a:buAutoNum type="circleNumDbPlain"/>
                </a:pPr>
                <a:r>
                  <a:rPr lang="zh-CN" altLang="en-US" dirty="0">
                    <a:cs typeface="+mn-ea"/>
                    <a:sym typeface="+mn-lt"/>
                  </a:rPr>
                  <a:t>选定符合条件的密钥（</a:t>
                </a:r>
                <a:r>
                  <a:rPr lang="en-US" altLang="zh-CN" dirty="0">
                    <a:cs typeface="+mn-ea"/>
                    <a:sym typeface="+mn-lt"/>
                  </a:rPr>
                  <a:t>k1, k2</a:t>
                </a:r>
                <a:r>
                  <a:rPr lang="zh-CN" altLang="en-US" dirty="0">
                    <a:cs typeface="+mn-ea"/>
                    <a:sym typeface="+mn-lt"/>
                  </a:rPr>
                  <a:t>）</a:t>
                </a:r>
                <a:endParaRPr lang="en-US" altLang="zh-CN" dirty="0">
                  <a:cs typeface="+mn-ea"/>
                  <a:sym typeface="+mn-lt"/>
                </a:endParaRPr>
              </a:p>
              <a:p>
                <a:pPr marL="1371600" lvl="2" indent="-457200">
                  <a:buFont typeface="+mj-ea"/>
                  <a:buAutoNum type="circleNumDbPlain"/>
                </a:pPr>
                <a:r>
                  <a:rPr lang="zh-CN" altLang="en-US" dirty="0">
                    <a:cs typeface="+mn-ea"/>
                    <a:sym typeface="+mn-lt"/>
                  </a:rPr>
                  <a:t>逐字符的对明文进行运算，得到密文 </a:t>
                </a:r>
                <a:r>
                  <a:rPr lang="en-US" altLang="zh-CN" dirty="0">
                    <a:cs typeface="+mn-ea"/>
                    <a:sym typeface="+mn-lt"/>
                  </a:rPr>
                  <a:t>C = (P • k1 + k2) mod 26</a:t>
                </a:r>
              </a:p>
              <a:p>
                <a:pPr lvl="2"/>
                <a:endParaRPr lang="en-US" altLang="zh-CN" dirty="0">
                  <a:cs typeface="+mn-ea"/>
                  <a:sym typeface="+mn-lt"/>
                </a:endParaRPr>
              </a:p>
              <a:p>
                <a:pPr lvl="1"/>
                <a:r>
                  <a:rPr lang="zh-CN" altLang="en-US" dirty="0">
                    <a:solidFill>
                      <a:srgbClr val="FF0000"/>
                    </a:solidFill>
                    <a:cs typeface="+mn-ea"/>
                    <a:sym typeface="+mn-lt"/>
                  </a:rPr>
                  <a:t>解密过程</a:t>
                </a:r>
                <a:r>
                  <a:rPr lang="zh-CN" altLang="en-US" dirty="0">
                    <a:cs typeface="+mn-ea"/>
                    <a:sym typeface="+mn-lt"/>
                  </a:rPr>
                  <a:t>如下</a:t>
                </a:r>
              </a:p>
              <a:p>
                <a:pPr marL="1371600" lvl="2" indent="-457200">
                  <a:buFont typeface="+mj-ea"/>
                  <a:buAutoNum type="circleNumDbPlain"/>
                </a:pPr>
                <a:r>
                  <a:rPr lang="zh-CN" altLang="en-US" dirty="0">
                    <a:cs typeface="+mn-ea"/>
                    <a:sym typeface="+mn-lt"/>
                  </a:rPr>
                  <a:t>需知道密钥（</a:t>
                </a:r>
                <a:r>
                  <a:rPr lang="en-US" altLang="zh-CN" dirty="0">
                    <a:solidFill>
                      <a:srgbClr val="FF0000"/>
                    </a:solidFill>
                    <a:cs typeface="+mn-ea"/>
                    <a:sym typeface="+mn-lt"/>
                  </a:rPr>
                  <a:t>k1</a:t>
                </a:r>
                <a:r>
                  <a:rPr lang="en-US" altLang="zh-CN" dirty="0">
                    <a:cs typeface="+mn-ea"/>
                    <a:sym typeface="+mn-lt"/>
                  </a:rPr>
                  <a:t>, </a:t>
                </a:r>
                <a:r>
                  <a:rPr lang="en-US" altLang="zh-CN" dirty="0">
                    <a:solidFill>
                      <a:srgbClr val="FF0000"/>
                    </a:solidFill>
                    <a:cs typeface="+mn-ea"/>
                    <a:sym typeface="+mn-lt"/>
                  </a:rPr>
                  <a:t>k2</a:t>
                </a:r>
                <a:r>
                  <a:rPr lang="zh-CN" altLang="en-US" dirty="0">
                    <a:cs typeface="+mn-ea"/>
                    <a:sym typeface="+mn-lt"/>
                  </a:rPr>
                  <a:t>）</a:t>
                </a:r>
                <a:endParaRPr lang="en-US" altLang="zh-CN" dirty="0">
                  <a:cs typeface="+mn-ea"/>
                  <a:sym typeface="+mn-lt"/>
                </a:endParaRPr>
              </a:p>
              <a:p>
                <a:pPr marL="1371600" lvl="2" indent="-457200">
                  <a:buFont typeface="+mj-ea"/>
                  <a:buAutoNum type="circleNumDbPlain"/>
                </a:pPr>
                <a:r>
                  <a:rPr lang="zh-CN" altLang="en-US" dirty="0">
                    <a:cs typeface="+mn-ea"/>
                    <a:sym typeface="+mn-lt"/>
                  </a:rPr>
                  <a:t>逐字符地对每一个密文字母</a:t>
                </a:r>
                <a:r>
                  <a:rPr lang="en-US" altLang="zh-CN" dirty="0">
                    <a:cs typeface="+mn-ea"/>
                    <a:sym typeface="+mn-lt"/>
                  </a:rPr>
                  <a:t> </a:t>
                </a:r>
                <a:r>
                  <a:rPr lang="en-US" altLang="zh-CN" dirty="0">
                    <a:solidFill>
                      <a:srgbClr val="FF0000"/>
                    </a:solidFill>
                    <a:cs typeface="+mn-ea"/>
                    <a:sym typeface="+mn-lt"/>
                  </a:rPr>
                  <a:t>C </a:t>
                </a:r>
                <a:r>
                  <a:rPr lang="zh-CN" altLang="en-US" dirty="0">
                    <a:cs typeface="+mn-ea"/>
                    <a:sym typeface="+mn-lt"/>
                  </a:rPr>
                  <a:t>进行运算，得到明文</a:t>
                </a:r>
                <a:endParaRPr lang="en-US" altLang="zh-CN" dirty="0">
                  <a:cs typeface="+mn-ea"/>
                  <a:sym typeface="+mn-lt"/>
                </a:endParaRPr>
              </a:p>
              <a:p>
                <a:pPr marL="1371600" lvl="2" indent="-457200">
                  <a:buFont typeface="+mj-ea"/>
                  <a:buAutoNum type="circleNumDbPlain"/>
                </a:pPr>
                <a:r>
                  <a:rPr lang="en-US" altLang="zh-CN" dirty="0">
                    <a:cs typeface="+mn-ea"/>
                    <a:sym typeface="+mn-lt"/>
                  </a:rPr>
                  <a:t>P = [(C-k2) • </a:t>
                </a:r>
                <a14:m>
                  <m:oMath xmlns:m="http://schemas.openxmlformats.org/officeDocument/2006/math">
                    <m:sSup>
                      <m:sSupPr>
                        <m:ctrlPr>
                          <a:rPr lang="en-US" altLang="zh-CN" i="1" smtClean="0">
                            <a:solidFill>
                              <a:srgbClr val="0000FF"/>
                            </a:solidFill>
                            <a:latin typeface="Cambria Math" panose="02040503050406030204" pitchFamily="18" charset="0"/>
                            <a:cs typeface="+mn-ea"/>
                            <a:sym typeface="+mn-lt"/>
                          </a:rPr>
                        </m:ctrlPr>
                      </m:sSupPr>
                      <m:e>
                        <m:r>
                          <a:rPr lang="en-US" altLang="zh-CN">
                            <a:solidFill>
                              <a:srgbClr val="0000FF"/>
                            </a:solidFill>
                            <a:latin typeface="Cambria Math" panose="02040503050406030204" pitchFamily="18" charset="0"/>
                            <a:cs typeface="+mn-ea"/>
                            <a:sym typeface="+mn-lt"/>
                          </a:rPr>
                          <m:t>𝒌</m:t>
                        </m:r>
                        <m:r>
                          <a:rPr lang="en-US" altLang="zh-CN">
                            <a:solidFill>
                              <a:srgbClr val="0000FF"/>
                            </a:solidFill>
                            <a:latin typeface="Cambria Math" panose="02040503050406030204" pitchFamily="18" charset="0"/>
                            <a:cs typeface="+mn-ea"/>
                            <a:sym typeface="+mn-lt"/>
                          </a:rPr>
                          <m:t>𝟏</m:t>
                        </m:r>
                      </m:e>
                      <m:sup>
                        <m:r>
                          <a:rPr lang="en-US" altLang="zh-CN">
                            <a:solidFill>
                              <a:srgbClr val="0000FF"/>
                            </a:solidFill>
                            <a:latin typeface="Cambria Math" panose="02040503050406030204" pitchFamily="18" charset="0"/>
                            <a:cs typeface="+mn-ea"/>
                            <a:sym typeface="+mn-lt"/>
                          </a:rPr>
                          <m:t>−</m:t>
                        </m:r>
                        <m:r>
                          <a:rPr lang="en-US" altLang="zh-CN">
                            <a:solidFill>
                              <a:srgbClr val="0000FF"/>
                            </a:solidFill>
                            <a:latin typeface="Cambria Math" panose="02040503050406030204" pitchFamily="18" charset="0"/>
                            <a:cs typeface="+mn-ea"/>
                            <a:sym typeface="+mn-lt"/>
                          </a:rPr>
                          <m:t>𝟏</m:t>
                        </m:r>
                      </m:sup>
                    </m:sSup>
                    <m:r>
                      <m:rPr>
                        <m:nor/>
                      </m:rPr>
                      <a:rPr lang="en-US" altLang="zh-CN">
                        <a:cs typeface="+mn-ea"/>
                        <a:sym typeface="+mn-lt"/>
                      </a:rPr>
                      <m:t>] </m:t>
                    </m:r>
                  </m:oMath>
                </a14:m>
                <a:r>
                  <a:rPr lang="en-US" altLang="zh-CN" dirty="0">
                    <a:cs typeface="+mn-ea"/>
                    <a:sym typeface="+mn-lt"/>
                  </a:rPr>
                  <a:t>mod 26       </a:t>
                </a:r>
              </a:p>
              <a:p>
                <a:pPr marL="914400" lvl="2" indent="0">
                  <a:buNone/>
                </a:pPr>
                <a:r>
                  <a:rPr lang="en-US" altLang="zh-CN" dirty="0">
                    <a:cs typeface="+mn-ea"/>
                    <a:sym typeface="+mn-lt"/>
                  </a:rPr>
                  <a:t>       &gt;  </a:t>
                </a:r>
                <a:r>
                  <a:rPr lang="zh-CN" altLang="en-US" dirty="0">
                    <a:cs typeface="+mn-ea"/>
                    <a:sym typeface="+mn-lt"/>
                  </a:rPr>
                  <a:t>其中，</a:t>
                </a:r>
                <a14:m>
                  <m:oMath xmlns:m="http://schemas.openxmlformats.org/officeDocument/2006/math">
                    <m:sSup>
                      <m:sSupPr>
                        <m:ctrlPr>
                          <a:rPr lang="en-US" altLang="zh-CN" i="1" smtClean="0">
                            <a:solidFill>
                              <a:srgbClr val="0000FF"/>
                            </a:solidFill>
                            <a:latin typeface="Cambria Math" panose="02040503050406030204" pitchFamily="18" charset="0"/>
                            <a:cs typeface="+mn-ea"/>
                            <a:sym typeface="+mn-lt"/>
                          </a:rPr>
                        </m:ctrlPr>
                      </m:sSupPr>
                      <m:e>
                        <m:r>
                          <a:rPr lang="en-US" altLang="zh-CN" b="1" i="1" smtClean="0">
                            <a:solidFill>
                              <a:srgbClr val="0000FF"/>
                            </a:solidFill>
                            <a:latin typeface="Cambria Math" panose="02040503050406030204" pitchFamily="18" charset="0"/>
                            <a:cs typeface="+mn-ea"/>
                            <a:sym typeface="+mn-lt"/>
                          </a:rPr>
                          <m:t>𝒌</m:t>
                        </m:r>
                        <m:r>
                          <a:rPr lang="en-US" altLang="zh-CN" b="1" i="1" smtClean="0">
                            <a:solidFill>
                              <a:srgbClr val="0000FF"/>
                            </a:solidFill>
                            <a:latin typeface="Cambria Math" panose="02040503050406030204" pitchFamily="18" charset="0"/>
                            <a:cs typeface="+mn-ea"/>
                            <a:sym typeface="+mn-lt"/>
                          </a:rPr>
                          <m:t>𝟏</m:t>
                        </m:r>
                      </m:e>
                      <m:sup>
                        <m:r>
                          <a:rPr lang="en-US" altLang="zh-CN" i="1">
                            <a:solidFill>
                              <a:srgbClr val="0000FF"/>
                            </a:solidFill>
                            <a:latin typeface="Cambria Math" panose="02040503050406030204" pitchFamily="18" charset="0"/>
                            <a:cs typeface="+mn-ea"/>
                            <a:sym typeface="+mn-lt"/>
                          </a:rPr>
                          <m:t>−</m:t>
                        </m:r>
                        <m:r>
                          <a:rPr lang="en-US" altLang="zh-CN" i="1">
                            <a:solidFill>
                              <a:srgbClr val="0000FF"/>
                            </a:solidFill>
                            <a:latin typeface="Cambria Math" panose="02040503050406030204" pitchFamily="18" charset="0"/>
                            <a:cs typeface="+mn-ea"/>
                            <a:sym typeface="+mn-lt"/>
                          </a:rPr>
                          <m:t>𝟏</m:t>
                        </m:r>
                      </m:sup>
                    </m:sSup>
                  </m:oMath>
                </a14:m>
                <a:r>
                  <a:rPr lang="zh-CN" altLang="en-US" dirty="0">
                    <a:cs typeface="+mn-ea"/>
                    <a:sym typeface="+mn-lt"/>
                  </a:rPr>
                  <a:t> 为</a:t>
                </a:r>
                <a:r>
                  <a:rPr lang="en-US" altLang="zh-CN" dirty="0">
                    <a:cs typeface="+mn-ea"/>
                    <a:sym typeface="+mn-lt"/>
                  </a:rPr>
                  <a:t> k1 </a:t>
                </a:r>
                <a:r>
                  <a:rPr lang="zh-CN" altLang="en-US" dirty="0">
                    <a:cs typeface="+mn-ea"/>
                    <a:sym typeface="+mn-lt"/>
                  </a:rPr>
                  <a:t>的</a:t>
                </a:r>
                <a:r>
                  <a:rPr lang="zh-CN" altLang="en-US" dirty="0">
                    <a:solidFill>
                      <a:srgbClr val="0000FF"/>
                    </a:solidFill>
                    <a:cs typeface="+mn-ea"/>
                    <a:sym typeface="+mn-lt"/>
                  </a:rPr>
                  <a:t>逆元</a:t>
                </a:r>
                <a:r>
                  <a:rPr lang="zh-CN" altLang="en-US" dirty="0">
                    <a:cs typeface="+mn-ea"/>
                    <a:sym typeface="+mn-lt"/>
                  </a:rPr>
                  <a:t>，即 </a:t>
                </a:r>
                <a:r>
                  <a:rPr lang="en-US" altLang="zh-CN" dirty="0">
                    <a:cs typeface="+mn-ea"/>
                    <a:sym typeface="+mn-lt"/>
                  </a:rPr>
                  <a:t>(k1 • </a:t>
                </a:r>
                <a14:m>
                  <m:oMath xmlns:m="http://schemas.openxmlformats.org/officeDocument/2006/math">
                    <m:sSup>
                      <m:sSupPr>
                        <m:ctrlPr>
                          <a:rPr lang="en-US" altLang="zh-CN" i="1" smtClean="0">
                            <a:solidFill>
                              <a:srgbClr val="0000FF"/>
                            </a:solidFill>
                            <a:latin typeface="Cambria Math" panose="02040503050406030204" pitchFamily="18" charset="0"/>
                            <a:cs typeface="+mn-ea"/>
                            <a:sym typeface="+mn-lt"/>
                          </a:rPr>
                        </m:ctrlPr>
                      </m:sSupPr>
                      <m:e>
                        <m:r>
                          <a:rPr lang="en-US" altLang="zh-CN" b="1" i="1" smtClean="0">
                            <a:solidFill>
                              <a:srgbClr val="0000FF"/>
                            </a:solidFill>
                            <a:latin typeface="Cambria Math" panose="02040503050406030204" pitchFamily="18" charset="0"/>
                            <a:cs typeface="+mn-ea"/>
                            <a:sym typeface="+mn-lt"/>
                          </a:rPr>
                          <m:t>𝒌</m:t>
                        </m:r>
                        <m:r>
                          <a:rPr lang="en-US" altLang="zh-CN" b="1" i="1" smtClean="0">
                            <a:solidFill>
                              <a:srgbClr val="0000FF"/>
                            </a:solidFill>
                            <a:latin typeface="Cambria Math" panose="02040503050406030204" pitchFamily="18" charset="0"/>
                            <a:cs typeface="+mn-ea"/>
                            <a:sym typeface="+mn-lt"/>
                          </a:rPr>
                          <m:t>𝟏</m:t>
                        </m:r>
                      </m:e>
                      <m:sup>
                        <m:r>
                          <a:rPr lang="en-US" altLang="zh-CN" i="1">
                            <a:solidFill>
                              <a:srgbClr val="0000FF"/>
                            </a:solidFill>
                            <a:latin typeface="Cambria Math" panose="02040503050406030204" pitchFamily="18" charset="0"/>
                            <a:cs typeface="+mn-ea"/>
                            <a:sym typeface="+mn-lt"/>
                          </a:rPr>
                          <m:t>−</m:t>
                        </m:r>
                        <m:r>
                          <a:rPr lang="en-US" altLang="zh-CN" i="1">
                            <a:solidFill>
                              <a:srgbClr val="0000FF"/>
                            </a:solidFill>
                            <a:latin typeface="Cambria Math" panose="02040503050406030204" pitchFamily="18" charset="0"/>
                            <a:cs typeface="+mn-ea"/>
                            <a:sym typeface="+mn-lt"/>
                          </a:rPr>
                          <m:t>𝟏</m:t>
                        </m:r>
                      </m:sup>
                    </m:sSup>
                  </m:oMath>
                </a14:m>
                <a:r>
                  <a:rPr lang="en-US" altLang="zh-CN" dirty="0">
                    <a:cs typeface="+mn-ea"/>
                    <a:sym typeface="+mn-lt"/>
                  </a:rPr>
                  <a:t>)</a:t>
                </a:r>
                <a:r>
                  <a:rPr lang="en-US" altLang="zh-CN" dirty="0">
                    <a:solidFill>
                      <a:srgbClr val="FF0000"/>
                    </a:solidFill>
                    <a:cs typeface="+mn-ea"/>
                    <a:sym typeface="+mn-lt"/>
                  </a:rPr>
                  <a:t> </a:t>
                </a:r>
                <a:r>
                  <a:rPr lang="en-US" altLang="zh-CN" dirty="0">
                    <a:cs typeface="+mn-ea"/>
                    <a:sym typeface="+mn-lt"/>
                  </a:rPr>
                  <a:t>mod 26 = 1</a:t>
                </a:r>
              </a:p>
              <a:p>
                <a:pPr marL="914400" lvl="2" indent="0">
                  <a:buNone/>
                </a:pPr>
                <a:r>
                  <a:rPr lang="en-US" altLang="zh-CN" dirty="0">
                    <a:cs typeface="+mn-ea"/>
                    <a:sym typeface="+mn-lt"/>
                  </a:rPr>
                  <a:t>       &gt;</a:t>
                </a:r>
                <a:r>
                  <a:rPr lang="zh-CN" altLang="en-US" dirty="0">
                    <a:cs typeface="+mn-ea"/>
                    <a:sym typeface="+mn-lt"/>
                  </a:rPr>
                  <a:t>  如，</a:t>
                </a:r>
                <a:r>
                  <a:rPr lang="en-US" altLang="zh-CN" dirty="0">
                    <a:cs typeface="+mn-ea"/>
                    <a:sym typeface="+mn-lt"/>
                  </a:rPr>
                  <a:t>k1 = 19, k2 = 22; </a:t>
                </a:r>
                <a:r>
                  <a:rPr lang="zh-CN" altLang="en-US" dirty="0">
                    <a:cs typeface="+mn-ea"/>
                    <a:sym typeface="+mn-lt"/>
                  </a:rPr>
                  <a:t>则有，</a:t>
                </a:r>
                <a14:m>
                  <m:oMath xmlns:m="http://schemas.openxmlformats.org/officeDocument/2006/math">
                    <m:sSup>
                      <m:sSupPr>
                        <m:ctrlPr>
                          <a:rPr lang="en-US" altLang="zh-CN" i="1" smtClean="0">
                            <a:solidFill>
                              <a:srgbClr val="0000FF"/>
                            </a:solidFill>
                            <a:latin typeface="Cambria Math" panose="02040503050406030204" pitchFamily="18" charset="0"/>
                            <a:cs typeface="+mn-ea"/>
                            <a:sym typeface="+mn-lt"/>
                          </a:rPr>
                        </m:ctrlPr>
                      </m:sSupPr>
                      <m:e>
                        <m:r>
                          <a:rPr lang="en-US" altLang="zh-CN" b="1" i="1" smtClean="0">
                            <a:solidFill>
                              <a:srgbClr val="0000FF"/>
                            </a:solidFill>
                            <a:latin typeface="Cambria Math" panose="02040503050406030204" pitchFamily="18" charset="0"/>
                            <a:cs typeface="+mn-ea"/>
                            <a:sym typeface="+mn-lt"/>
                          </a:rPr>
                          <m:t>𝒌</m:t>
                        </m:r>
                        <m:r>
                          <a:rPr lang="en-US" altLang="zh-CN" b="1" i="1" smtClean="0">
                            <a:solidFill>
                              <a:srgbClr val="0000FF"/>
                            </a:solidFill>
                            <a:latin typeface="Cambria Math" panose="02040503050406030204" pitchFamily="18" charset="0"/>
                            <a:cs typeface="+mn-ea"/>
                            <a:sym typeface="+mn-lt"/>
                          </a:rPr>
                          <m:t>𝟏</m:t>
                        </m:r>
                      </m:e>
                      <m:sup>
                        <m:r>
                          <a:rPr lang="en-US" altLang="zh-CN" i="1">
                            <a:solidFill>
                              <a:srgbClr val="0000FF"/>
                            </a:solidFill>
                            <a:latin typeface="Cambria Math" panose="02040503050406030204" pitchFamily="18" charset="0"/>
                            <a:cs typeface="+mn-ea"/>
                            <a:sym typeface="+mn-lt"/>
                          </a:rPr>
                          <m:t>−</m:t>
                        </m:r>
                        <m:r>
                          <a:rPr lang="en-US" altLang="zh-CN" i="1">
                            <a:solidFill>
                              <a:srgbClr val="0000FF"/>
                            </a:solidFill>
                            <a:latin typeface="Cambria Math" panose="02040503050406030204" pitchFamily="18" charset="0"/>
                            <a:cs typeface="+mn-ea"/>
                            <a:sym typeface="+mn-lt"/>
                          </a:rPr>
                          <m:t>𝟏</m:t>
                        </m:r>
                      </m:sup>
                    </m:sSup>
                    <m:r>
                      <a:rPr lang="en-US" altLang="zh-CN" i="1">
                        <a:solidFill>
                          <a:srgbClr val="0000FF"/>
                        </a:solidFill>
                        <a:latin typeface="Cambria Math" panose="02040503050406030204" pitchFamily="18" charset="0"/>
                        <a:cs typeface="+mn-ea"/>
                        <a:sym typeface="+mn-lt"/>
                      </a:rPr>
                      <m:t> </m:t>
                    </m:r>
                  </m:oMath>
                </a14:m>
                <a:r>
                  <a:rPr lang="en-US" altLang="zh-CN" dirty="0">
                    <a:cs typeface="+mn-ea"/>
                    <a:sym typeface="+mn-lt"/>
                  </a:rPr>
                  <a:t>=11</a:t>
                </a:r>
                <a:endParaRPr lang="zh-CN" altLang="en-US" dirty="0">
                  <a:cs typeface="+mn-ea"/>
                  <a:sym typeface="+mn-lt"/>
                </a:endParaRPr>
              </a:p>
              <a:p>
                <a:pPr marL="914400" lvl="2" indent="0">
                  <a:buNone/>
                </a:pPr>
                <a:endParaRPr lang="en-US" altLang="zh-CN" dirty="0">
                  <a:solidFill>
                    <a:schemeClr val="bg1">
                      <a:lumMod val="65000"/>
                    </a:schemeClr>
                  </a:solidFill>
                  <a:cs typeface="+mn-ea"/>
                  <a:sym typeface="+mn-lt"/>
                </a:endParaRPr>
              </a:p>
              <a:p>
                <a:pPr marL="914400" lvl="2" indent="0">
                  <a:buNone/>
                </a:pPr>
                <a:r>
                  <a:rPr lang="zh-CN" altLang="en-US" dirty="0">
                    <a:solidFill>
                      <a:schemeClr val="bg1">
                        <a:lumMod val="65000"/>
                      </a:schemeClr>
                    </a:solidFill>
                    <a:cs typeface="+mn-ea"/>
                    <a:sym typeface="+mn-lt"/>
                  </a:rPr>
                  <a:t>注：若</a:t>
                </a:r>
                <a:r>
                  <a:rPr lang="en-US" altLang="zh-CN" dirty="0">
                    <a:solidFill>
                      <a:schemeClr val="bg1">
                        <a:lumMod val="65000"/>
                      </a:schemeClr>
                    </a:solidFill>
                    <a:cs typeface="+mn-ea"/>
                    <a:sym typeface="+mn-lt"/>
                  </a:rPr>
                  <a:t>k1, k2</a:t>
                </a:r>
                <a:r>
                  <a:rPr lang="zh-CN" altLang="en-US" dirty="0">
                    <a:solidFill>
                      <a:schemeClr val="bg1">
                        <a:lumMod val="65000"/>
                      </a:schemeClr>
                    </a:solidFill>
                    <a:cs typeface="+mn-ea"/>
                    <a:sym typeface="+mn-lt"/>
                  </a:rPr>
                  <a:t>分别为 </a:t>
                </a:r>
                <a:r>
                  <a:rPr lang="en-US" altLang="zh-CN" dirty="0">
                    <a:solidFill>
                      <a:schemeClr val="bg1">
                        <a:lumMod val="65000"/>
                      </a:schemeClr>
                    </a:solidFill>
                    <a:cs typeface="+mn-ea"/>
                    <a:sym typeface="+mn-lt"/>
                  </a:rPr>
                  <a:t>1 </a:t>
                </a:r>
                <a:r>
                  <a:rPr lang="zh-CN" altLang="en-US" dirty="0">
                    <a:solidFill>
                      <a:schemeClr val="bg1">
                        <a:lumMod val="65000"/>
                      </a:schemeClr>
                    </a:solidFill>
                    <a:cs typeface="+mn-ea"/>
                    <a:sym typeface="+mn-lt"/>
                  </a:rPr>
                  <a:t>和 </a:t>
                </a:r>
                <a:r>
                  <a:rPr lang="en-US" altLang="zh-CN" dirty="0">
                    <a:solidFill>
                      <a:schemeClr val="bg1">
                        <a:lumMod val="65000"/>
                      </a:schemeClr>
                    </a:solidFill>
                    <a:cs typeface="+mn-ea"/>
                    <a:sym typeface="+mn-lt"/>
                  </a:rPr>
                  <a:t>3</a:t>
                </a:r>
                <a:r>
                  <a:rPr lang="zh-CN" altLang="en-US" dirty="0">
                    <a:solidFill>
                      <a:schemeClr val="bg1">
                        <a:lumMod val="65000"/>
                      </a:schemeClr>
                    </a:solidFill>
                    <a:cs typeface="+mn-ea"/>
                    <a:sym typeface="+mn-lt"/>
                  </a:rPr>
                  <a:t>，则以上加密算法为著名的</a:t>
                </a:r>
                <a:r>
                  <a:rPr lang="zh-CN" altLang="en-US" dirty="0">
                    <a:solidFill>
                      <a:schemeClr val="bg1">
                        <a:lumMod val="65000"/>
                      </a:schemeClr>
                    </a:solidFill>
                    <a:highlight>
                      <a:srgbClr val="FFFF00"/>
                    </a:highlight>
                    <a:cs typeface="+mn-ea"/>
                    <a:sym typeface="+mn-lt"/>
                  </a:rPr>
                  <a:t>凯撒密码</a:t>
                </a:r>
                <a:r>
                  <a:rPr lang="en-US" altLang="zh-CN" dirty="0">
                    <a:solidFill>
                      <a:schemeClr val="bg1">
                        <a:lumMod val="65000"/>
                      </a:schemeClr>
                    </a:solidFill>
                    <a:highlight>
                      <a:srgbClr val="FFFF00"/>
                    </a:highlight>
                    <a:cs typeface="+mn-ea"/>
                    <a:sym typeface="+mn-lt"/>
                  </a:rPr>
                  <a:t> </a:t>
                </a:r>
              </a:p>
              <a:p>
                <a:pPr marL="914400" lvl="2" indent="0">
                  <a:buNone/>
                </a:pPr>
                <a:endParaRPr lang="en-US" altLang="zh-CN" dirty="0">
                  <a:cs typeface="+mn-ea"/>
                  <a:sym typeface="+mn-lt"/>
                </a:endParaRPr>
              </a:p>
              <a:p>
                <a:pPr marL="914400" lvl="2" indent="0">
                  <a:buNone/>
                </a:pPr>
                <a:endParaRPr lang="en-US" altLang="zh-CN" dirty="0">
                  <a:cs typeface="+mn-ea"/>
                  <a:sym typeface="+mn-lt"/>
                </a:endParaRP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495300" y="1628800"/>
                <a:ext cx="8915400" cy="4752528"/>
              </a:xfrm>
              <a:blipFill>
                <a:blip r:embed="rId3"/>
                <a:stretch>
                  <a:fillRect l="-1094" t="-2179"/>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）简单加密算法逆向分析 </a:t>
            </a:r>
            <a:r>
              <a:rPr lang="en-US" altLang="zh-CN" sz="2800" b="1" dirty="0">
                <a:solidFill>
                  <a:srgbClr val="C00000"/>
                </a:solidFill>
                <a:cs typeface="+mn-ea"/>
                <a:sym typeface="+mn-lt"/>
              </a:rPr>
              <a:t>— </a:t>
            </a:r>
            <a:r>
              <a:rPr lang="zh-CN" altLang="en-US" sz="2800" b="1" dirty="0">
                <a:solidFill>
                  <a:srgbClr val="C00000"/>
                </a:solidFill>
                <a:cs typeface="+mn-ea"/>
                <a:sym typeface="+mn-lt"/>
              </a:rPr>
              <a:t>仿射加密</a:t>
            </a:r>
          </a:p>
        </p:txBody>
      </p:sp>
    </p:spTree>
    <p:extLst>
      <p:ext uri="{BB962C8B-B14F-4D97-AF65-F5344CB8AC3E}">
        <p14:creationId xmlns:p14="http://schemas.microsoft.com/office/powerpoint/2010/main" val="239203385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a:t>
            </a:r>
            <a:r>
              <a:rPr lang="en-US" altLang="zh-CN" dirty="0">
                <a:cs typeface="+mn-ea"/>
                <a:sym typeface="+mn-lt"/>
              </a:rPr>
              <a:t>3</a:t>
            </a:r>
            <a:r>
              <a:rPr lang="zh-CN" altLang="en-US" dirty="0">
                <a:cs typeface="+mn-ea"/>
                <a:sym typeface="+mn-lt"/>
              </a:rPr>
              <a:t>）逆向分析</a:t>
            </a:r>
            <a:endParaRPr lang="en-US" altLang="zh-CN" dirty="0">
              <a:cs typeface="+mn-ea"/>
              <a:sym typeface="+mn-lt"/>
            </a:endParaRPr>
          </a:p>
          <a:p>
            <a:pPr lvl="1"/>
            <a:r>
              <a:rPr lang="zh-CN" altLang="en-US" dirty="0">
                <a:cs typeface="+mn-ea"/>
                <a:sym typeface="+mn-lt"/>
              </a:rPr>
              <a:t>用一个仿射加密的实例来进行分析，逆向分析程序</a:t>
            </a:r>
            <a:r>
              <a:rPr lang="en-US" altLang="zh-CN" dirty="0">
                <a:cs typeface="+mn-ea"/>
                <a:sym typeface="+mn-lt"/>
              </a:rPr>
              <a:t>affine.exe</a:t>
            </a:r>
            <a:r>
              <a:rPr lang="zh-CN" altLang="en-US" dirty="0">
                <a:cs typeface="+mn-ea"/>
                <a:sym typeface="+mn-lt"/>
              </a:rPr>
              <a:t>，查看程序的功能</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）简单加密算法逆向分析 </a:t>
            </a:r>
            <a:r>
              <a:rPr lang="en-US" altLang="zh-CN" sz="2800" b="1" dirty="0">
                <a:solidFill>
                  <a:srgbClr val="C00000"/>
                </a:solidFill>
                <a:cs typeface="+mn-ea"/>
                <a:sym typeface="+mn-lt"/>
              </a:rPr>
              <a:t>— </a:t>
            </a:r>
            <a:r>
              <a:rPr lang="zh-CN" altLang="en-US" sz="2800" b="1" dirty="0">
                <a:solidFill>
                  <a:srgbClr val="C00000"/>
                </a:solidFill>
                <a:cs typeface="+mn-ea"/>
                <a:sym typeface="+mn-lt"/>
              </a:rPr>
              <a:t>仿射加密</a:t>
            </a:r>
          </a:p>
        </p:txBody>
      </p:sp>
      <p:pic>
        <p:nvPicPr>
          <p:cNvPr id="7" name="图片 6">
            <a:extLst>
              <a:ext uri="{FF2B5EF4-FFF2-40B4-BE49-F238E27FC236}">
                <a16:creationId xmlns:a16="http://schemas.microsoft.com/office/drawing/2014/main" id="{432DD01A-0113-4051-836E-177AD2237B7B}"/>
              </a:ext>
            </a:extLst>
          </p:cNvPr>
          <p:cNvPicPr>
            <a:picLocks noChangeAspect="1"/>
          </p:cNvPicPr>
          <p:nvPr/>
        </p:nvPicPr>
        <p:blipFill>
          <a:blip r:embed="rId2"/>
          <a:stretch>
            <a:fillRect/>
          </a:stretch>
        </p:blipFill>
        <p:spPr>
          <a:xfrm>
            <a:off x="1784648" y="3356992"/>
            <a:ext cx="5557323" cy="1152128"/>
          </a:xfrm>
          <a:prstGeom prst="rect">
            <a:avLst/>
          </a:prstGeom>
        </p:spPr>
      </p:pic>
    </p:spTree>
    <p:extLst>
      <p:ext uri="{BB962C8B-B14F-4D97-AF65-F5344CB8AC3E}">
        <p14:creationId xmlns:p14="http://schemas.microsoft.com/office/powerpoint/2010/main" val="94857830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lstStyle/>
          <a:p>
            <a:pPr lvl="1"/>
            <a:r>
              <a:rPr lang="zh-CN" altLang="en-US" dirty="0">
                <a:cs typeface="+mn-ea"/>
                <a:sym typeface="+mn-lt"/>
              </a:rPr>
              <a:t>使用</a:t>
            </a:r>
            <a:r>
              <a:rPr lang="en-US" altLang="zh-CN" dirty="0">
                <a:cs typeface="+mn-ea"/>
                <a:sym typeface="+mn-lt"/>
              </a:rPr>
              <a:t>IDA</a:t>
            </a:r>
            <a:r>
              <a:rPr lang="zh-CN" altLang="en-US" dirty="0">
                <a:cs typeface="+mn-ea"/>
                <a:sym typeface="+mn-lt"/>
              </a:rPr>
              <a:t>来分析该程序，定位到</a:t>
            </a:r>
            <a:r>
              <a:rPr lang="en-US" altLang="zh-CN" dirty="0">
                <a:cs typeface="+mn-ea"/>
                <a:sym typeface="+mn-lt"/>
              </a:rPr>
              <a:t>main</a:t>
            </a:r>
            <a:r>
              <a:rPr lang="zh-CN" altLang="en-US" dirty="0">
                <a:cs typeface="+mn-ea"/>
                <a:sym typeface="+mn-lt"/>
              </a:rPr>
              <a:t>函数的位置</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）简单加密算法逆向分析 </a:t>
            </a:r>
            <a:r>
              <a:rPr lang="en-US" altLang="zh-CN" sz="2800" b="1" dirty="0">
                <a:solidFill>
                  <a:srgbClr val="C00000"/>
                </a:solidFill>
                <a:cs typeface="+mn-ea"/>
                <a:sym typeface="+mn-lt"/>
              </a:rPr>
              <a:t>— </a:t>
            </a:r>
            <a:r>
              <a:rPr lang="zh-CN" altLang="en-US" sz="2800" b="1" dirty="0">
                <a:solidFill>
                  <a:srgbClr val="C00000"/>
                </a:solidFill>
                <a:cs typeface="+mn-ea"/>
                <a:sym typeface="+mn-lt"/>
              </a:rPr>
              <a:t>仿射加密</a:t>
            </a:r>
          </a:p>
        </p:txBody>
      </p:sp>
      <p:pic>
        <p:nvPicPr>
          <p:cNvPr id="7" name="图片 6">
            <a:extLst>
              <a:ext uri="{FF2B5EF4-FFF2-40B4-BE49-F238E27FC236}">
                <a16:creationId xmlns:a16="http://schemas.microsoft.com/office/drawing/2014/main" id="{4B1FA873-97EA-46BB-8A6D-E716FDD85E29}"/>
              </a:ext>
            </a:extLst>
          </p:cNvPr>
          <p:cNvPicPr>
            <a:picLocks noChangeAspect="1"/>
          </p:cNvPicPr>
          <p:nvPr/>
        </p:nvPicPr>
        <p:blipFill>
          <a:blip r:embed="rId2"/>
          <a:stretch>
            <a:fillRect/>
          </a:stretch>
        </p:blipFill>
        <p:spPr>
          <a:xfrm>
            <a:off x="1856656" y="2303867"/>
            <a:ext cx="5688632" cy="4416994"/>
          </a:xfrm>
          <a:prstGeom prst="rect">
            <a:avLst/>
          </a:prstGeom>
        </p:spPr>
      </p:pic>
    </p:spTree>
    <p:extLst>
      <p:ext uri="{BB962C8B-B14F-4D97-AF65-F5344CB8AC3E}">
        <p14:creationId xmlns:p14="http://schemas.microsoft.com/office/powerpoint/2010/main" val="119150426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5"/>
          <p:cNvSpPr>
            <a:spLocks noGrp="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a:latin typeface="+mn-lt"/>
                <a:ea typeface="+mn-ea"/>
                <a:cs typeface="+mn-ea"/>
                <a:sym typeface="+mn-lt"/>
              </a:rPr>
              <a:t>第五章 常见加密算法逆向分析</a:t>
            </a:r>
            <a:endParaRPr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ea"/>
              <a:sym typeface="+mn-lt"/>
            </a:endParaRPr>
          </a:p>
        </p:txBody>
      </p:sp>
      <p:sp>
        <p:nvSpPr>
          <p:cNvPr id="3" name="内容占位符 2"/>
          <p:cNvSpPr>
            <a:spLocks noGrp="1"/>
          </p:cNvSpPr>
          <p:nvPr>
            <p:ph idx="1"/>
          </p:nvPr>
        </p:nvSpPr>
        <p:spPr/>
        <p:txBody>
          <a:bodyPr/>
          <a:lstStyle/>
          <a:p>
            <a:r>
              <a:rPr lang="en-US" altLang="zh-CN" dirty="0">
                <a:solidFill>
                  <a:srgbClr val="FF0000"/>
                </a:solidFill>
                <a:cs typeface="+mn-ea"/>
                <a:sym typeface="+mn-lt"/>
              </a:rPr>
              <a:t>1. </a:t>
            </a:r>
            <a:r>
              <a:rPr lang="zh-CN" altLang="en-US" dirty="0">
                <a:solidFill>
                  <a:srgbClr val="FF0000"/>
                </a:solidFill>
                <a:cs typeface="+mn-ea"/>
                <a:sym typeface="+mn-lt"/>
              </a:rPr>
              <a:t>简单加密算法逆向分析</a:t>
            </a:r>
            <a:endParaRPr lang="en-US" altLang="zh-CN" dirty="0">
              <a:solidFill>
                <a:srgbClr val="FF0000"/>
              </a:solidFill>
              <a:cs typeface="+mn-ea"/>
              <a:sym typeface="+mn-lt"/>
            </a:endParaRPr>
          </a:p>
          <a:p>
            <a:pPr lvl="1"/>
            <a:r>
              <a:rPr lang="zh-CN" altLang="en-US" dirty="0">
                <a:solidFill>
                  <a:srgbClr val="FF0000"/>
                </a:solidFill>
                <a:cs typeface="+mn-ea"/>
                <a:sym typeface="+mn-lt"/>
              </a:rPr>
              <a:t>异或加密</a:t>
            </a:r>
            <a:endParaRPr lang="en-US" altLang="zh-CN" dirty="0">
              <a:solidFill>
                <a:srgbClr val="FF0000"/>
              </a:solidFill>
              <a:cs typeface="+mn-ea"/>
              <a:sym typeface="+mn-lt"/>
            </a:endParaRPr>
          </a:p>
          <a:p>
            <a:pPr lvl="1"/>
            <a:r>
              <a:rPr lang="zh-CN" altLang="en-US" dirty="0">
                <a:solidFill>
                  <a:srgbClr val="FF0000"/>
                </a:solidFill>
                <a:cs typeface="+mn-ea"/>
                <a:sym typeface="+mn-lt"/>
              </a:rPr>
              <a:t>仿射加密</a:t>
            </a:r>
          </a:p>
          <a:p>
            <a:r>
              <a:rPr lang="en-US" altLang="zh-CN" dirty="0">
                <a:cs typeface="+mn-ea"/>
                <a:sym typeface="+mn-lt"/>
              </a:rPr>
              <a:t>2. </a:t>
            </a:r>
            <a:r>
              <a:rPr lang="zh-CN" altLang="en-US" dirty="0">
                <a:cs typeface="+mn-ea"/>
                <a:sym typeface="+mn-lt"/>
              </a:rPr>
              <a:t>对称加密算法逆向分析</a:t>
            </a:r>
            <a:endParaRPr lang="en-US" altLang="zh-CN" dirty="0">
              <a:cs typeface="+mn-ea"/>
              <a:sym typeface="+mn-lt"/>
            </a:endParaRPr>
          </a:p>
          <a:p>
            <a:pPr lvl="1"/>
            <a:r>
              <a:rPr lang="en-US" altLang="zh-CN" dirty="0">
                <a:cs typeface="+mn-ea"/>
                <a:sym typeface="+mn-lt"/>
              </a:rPr>
              <a:t>RC4</a:t>
            </a:r>
            <a:r>
              <a:rPr lang="zh-CN" altLang="en-US" dirty="0">
                <a:cs typeface="+mn-ea"/>
                <a:sym typeface="+mn-lt"/>
              </a:rPr>
              <a:t>流加密</a:t>
            </a:r>
            <a:endParaRPr lang="en-US" altLang="zh-CN" dirty="0">
              <a:cs typeface="+mn-ea"/>
              <a:sym typeface="+mn-lt"/>
            </a:endParaRPr>
          </a:p>
          <a:p>
            <a:pPr lvl="1"/>
            <a:r>
              <a:rPr lang="en-US" altLang="zh-CN" dirty="0">
                <a:cs typeface="+mn-ea"/>
                <a:sym typeface="+mn-lt"/>
              </a:rPr>
              <a:t>DES</a:t>
            </a:r>
            <a:r>
              <a:rPr lang="zh-CN" altLang="en-US" dirty="0">
                <a:cs typeface="+mn-ea"/>
                <a:sym typeface="+mn-lt"/>
              </a:rPr>
              <a:t>对称加密</a:t>
            </a:r>
          </a:p>
          <a:p>
            <a:r>
              <a:rPr lang="en-US" altLang="zh-CN" dirty="0">
                <a:cs typeface="+mn-ea"/>
                <a:sym typeface="+mn-lt"/>
              </a:rPr>
              <a:t>3. </a:t>
            </a:r>
            <a:r>
              <a:rPr lang="zh-CN" altLang="en-US" dirty="0">
                <a:cs typeface="+mn-ea"/>
                <a:sym typeface="+mn-lt"/>
              </a:rPr>
              <a:t>单向散列算法逆向分析</a:t>
            </a:r>
            <a:endParaRPr lang="en-US" altLang="zh-CN" dirty="0">
              <a:cs typeface="+mn-ea"/>
              <a:sym typeface="+mn-lt"/>
            </a:endParaRPr>
          </a:p>
          <a:p>
            <a:pPr lvl="1"/>
            <a:r>
              <a:rPr lang="en-US" altLang="zh-CN" dirty="0">
                <a:cs typeface="+mn-ea"/>
                <a:sym typeface="+mn-lt"/>
              </a:rPr>
              <a:t>MD5</a:t>
            </a:r>
            <a:r>
              <a:rPr lang="zh-CN" altLang="en-US" dirty="0">
                <a:cs typeface="+mn-ea"/>
                <a:sym typeface="+mn-lt"/>
              </a:rPr>
              <a:t>哈希函数</a:t>
            </a:r>
            <a:endParaRPr lang="en-US" altLang="zh-CN" dirty="0">
              <a:cs typeface="+mn-ea"/>
              <a:sym typeface="+mn-lt"/>
            </a:endParaRPr>
          </a:p>
          <a:p>
            <a:pPr lvl="1"/>
            <a:r>
              <a:rPr lang="en-US" altLang="zh-CN" dirty="0">
                <a:cs typeface="+mn-ea"/>
                <a:sym typeface="+mn-lt"/>
              </a:rPr>
              <a:t>SHA</a:t>
            </a:r>
            <a:r>
              <a:rPr lang="zh-CN" altLang="en-US" dirty="0">
                <a:cs typeface="+mn-ea"/>
                <a:sym typeface="+mn-lt"/>
              </a:rPr>
              <a:t>哈希函数</a:t>
            </a:r>
          </a:p>
        </p:txBody>
      </p:sp>
      <p:sp>
        <p:nvSpPr>
          <p:cNvPr id="35848" name="Rectangle 2"/>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35850" name="Rectangle 13"/>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pic>
        <p:nvPicPr>
          <p:cNvPr id="4098" name="Picture 2" descr="XOR Encryption Algorithm | 101 Computing">
            <a:extLst>
              <a:ext uri="{FF2B5EF4-FFF2-40B4-BE49-F238E27FC236}">
                <a16:creationId xmlns:a16="http://schemas.microsoft.com/office/drawing/2014/main" id="{75A6C12D-306F-442D-B71A-72FF1B245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0753" y="2852936"/>
            <a:ext cx="3345247" cy="172819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箭头连接符 3">
            <a:extLst>
              <a:ext uri="{FF2B5EF4-FFF2-40B4-BE49-F238E27FC236}">
                <a16:creationId xmlns:a16="http://schemas.microsoft.com/office/drawing/2014/main" id="{96ABFC81-F429-440C-A4CB-CF03F84F1C5B}"/>
              </a:ext>
            </a:extLst>
          </p:cNvPr>
          <p:cNvCxnSpPr/>
          <p:nvPr/>
        </p:nvCxnSpPr>
        <p:spPr>
          <a:xfrm>
            <a:off x="5529064" y="1772816"/>
            <a:ext cx="1944216" cy="108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EF50EE78-61E5-4CEC-BF68-BB97D7910D16}"/>
              </a:ext>
            </a:extLst>
          </p:cNvPr>
          <p:cNvCxnSpPr>
            <a:cxnSpLocks/>
          </p:cNvCxnSpPr>
          <p:nvPr/>
        </p:nvCxnSpPr>
        <p:spPr>
          <a:xfrm flipV="1">
            <a:off x="3872880" y="3068960"/>
            <a:ext cx="3528392" cy="864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035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lstStyle/>
          <a:p>
            <a:pPr lvl="1"/>
            <a:r>
              <a:rPr lang="zh-CN" altLang="en-US" dirty="0">
                <a:cs typeface="+mn-ea"/>
                <a:sym typeface="+mn-lt"/>
              </a:rPr>
              <a:t>程序首先获取用户的输入，并计算输入内容的长度</a:t>
            </a:r>
            <a:endParaRPr lang="en-US" altLang="zh-CN" dirty="0">
              <a:cs typeface="+mn-ea"/>
              <a:sym typeface="+mn-lt"/>
            </a:endParaRPr>
          </a:p>
          <a:p>
            <a:pPr lvl="1"/>
            <a:r>
              <a:rPr lang="zh-CN" altLang="en-US" dirty="0">
                <a:cs typeface="+mn-ea"/>
                <a:sym typeface="+mn-lt"/>
              </a:rPr>
              <a:t>然后执行输入字符核对，判断是否为 </a:t>
            </a:r>
            <a:r>
              <a:rPr lang="en-US" altLang="zh-CN" dirty="0">
                <a:cs typeface="+mn-ea"/>
                <a:sym typeface="+mn-lt"/>
              </a:rPr>
              <a:t>{</a:t>
            </a:r>
            <a:r>
              <a:rPr lang="en-US" altLang="zh-CN" dirty="0" err="1">
                <a:cs typeface="+mn-ea"/>
                <a:sym typeface="+mn-lt"/>
              </a:rPr>
              <a:t>a,b,c</a:t>
            </a:r>
            <a:r>
              <a:rPr lang="en-US" altLang="zh-CN" dirty="0">
                <a:cs typeface="+mn-ea"/>
                <a:sym typeface="+mn-lt"/>
              </a:rPr>
              <a:t>, …, z}</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）简单加密算法逆向分析 </a:t>
            </a:r>
            <a:r>
              <a:rPr lang="en-US" altLang="zh-CN" sz="2800" b="1" dirty="0">
                <a:solidFill>
                  <a:srgbClr val="C00000"/>
                </a:solidFill>
                <a:cs typeface="+mn-ea"/>
                <a:sym typeface="+mn-lt"/>
              </a:rPr>
              <a:t>— </a:t>
            </a:r>
            <a:r>
              <a:rPr lang="zh-CN" altLang="en-US" sz="2800" b="1" dirty="0">
                <a:solidFill>
                  <a:srgbClr val="C00000"/>
                </a:solidFill>
                <a:cs typeface="+mn-ea"/>
                <a:sym typeface="+mn-lt"/>
              </a:rPr>
              <a:t>仿射加密</a:t>
            </a:r>
          </a:p>
        </p:txBody>
      </p:sp>
      <p:pic>
        <p:nvPicPr>
          <p:cNvPr id="9" name="图片 8">
            <a:extLst>
              <a:ext uri="{FF2B5EF4-FFF2-40B4-BE49-F238E27FC236}">
                <a16:creationId xmlns:a16="http://schemas.microsoft.com/office/drawing/2014/main" id="{7F49DFFB-4019-447C-B034-8A671B9823BF}"/>
              </a:ext>
            </a:extLst>
          </p:cNvPr>
          <p:cNvPicPr>
            <a:picLocks noChangeAspect="1"/>
          </p:cNvPicPr>
          <p:nvPr/>
        </p:nvPicPr>
        <p:blipFill>
          <a:blip r:embed="rId2"/>
          <a:stretch>
            <a:fillRect/>
          </a:stretch>
        </p:blipFill>
        <p:spPr>
          <a:xfrm>
            <a:off x="2720752" y="2926053"/>
            <a:ext cx="4799926" cy="3703621"/>
          </a:xfrm>
          <a:prstGeom prst="rect">
            <a:avLst/>
          </a:prstGeom>
        </p:spPr>
      </p:pic>
    </p:spTree>
    <p:extLst>
      <p:ext uri="{BB962C8B-B14F-4D97-AF65-F5344CB8AC3E}">
        <p14:creationId xmlns:p14="http://schemas.microsoft.com/office/powerpoint/2010/main" val="17287277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676" y="1916832"/>
            <a:ext cx="5472608" cy="4752528"/>
          </a:xfrm>
        </p:spPr>
        <p:txBody>
          <a:bodyPr>
            <a:normAutofit/>
          </a:bodyPr>
          <a:lstStyle/>
          <a:p>
            <a:pPr lvl="1"/>
            <a:r>
              <a:rPr lang="zh-CN" altLang="en-US" sz="2400" dirty="0">
                <a:cs typeface="+mn-ea"/>
                <a:sym typeface="+mn-lt"/>
              </a:rPr>
              <a:t>在对输入进行判断之后便来到仿射加密的关键部分了，这里可以看到几个特殊的值</a:t>
            </a:r>
            <a:r>
              <a:rPr lang="en-US" altLang="zh-CN" sz="2400" dirty="0">
                <a:cs typeface="+mn-ea"/>
                <a:sym typeface="+mn-lt"/>
              </a:rPr>
              <a:t>0x1A</a:t>
            </a:r>
            <a:r>
              <a:rPr lang="zh-CN" altLang="en-US" sz="2400" dirty="0">
                <a:cs typeface="+mn-ea"/>
                <a:sym typeface="+mn-lt"/>
              </a:rPr>
              <a:t>、</a:t>
            </a:r>
            <a:r>
              <a:rPr lang="en-US" altLang="zh-CN" sz="2400" dirty="0">
                <a:cs typeface="+mn-ea"/>
                <a:sym typeface="+mn-lt"/>
              </a:rPr>
              <a:t>0x61</a:t>
            </a:r>
            <a:r>
              <a:rPr lang="zh-CN" altLang="en-US" sz="2400" dirty="0">
                <a:cs typeface="+mn-ea"/>
                <a:sym typeface="+mn-lt"/>
              </a:rPr>
              <a:t>等</a:t>
            </a:r>
            <a:endParaRPr lang="en-US" altLang="zh-CN" sz="2400" dirty="0">
              <a:cs typeface="+mn-ea"/>
              <a:sym typeface="+mn-lt"/>
            </a:endParaRPr>
          </a:p>
          <a:p>
            <a:pPr lvl="1"/>
            <a:r>
              <a:rPr lang="zh-CN" altLang="en-US" sz="2400" dirty="0">
                <a:cs typeface="+mn-ea"/>
                <a:sym typeface="+mn-lt"/>
              </a:rPr>
              <a:t>首先将用户输入的内容逐字节取出，放入寄存器</a:t>
            </a:r>
            <a:r>
              <a:rPr lang="en-US" altLang="zh-CN" sz="2400" dirty="0" err="1">
                <a:cs typeface="+mn-ea"/>
                <a:sym typeface="+mn-lt"/>
              </a:rPr>
              <a:t>eax</a:t>
            </a:r>
            <a:r>
              <a:rPr lang="zh-CN" altLang="en-US" sz="2400" dirty="0">
                <a:cs typeface="+mn-ea"/>
                <a:sym typeface="+mn-lt"/>
              </a:rPr>
              <a:t>中，并将</a:t>
            </a:r>
            <a:r>
              <a:rPr lang="en-US" altLang="zh-CN" sz="2400" dirty="0">
                <a:highlight>
                  <a:srgbClr val="FFFF00"/>
                </a:highlight>
                <a:cs typeface="+mn-ea"/>
                <a:sym typeface="+mn-lt"/>
              </a:rPr>
              <a:t>[esp+88h] </a:t>
            </a:r>
            <a:r>
              <a:rPr lang="en-US" altLang="zh-CN" sz="2400" dirty="0">
                <a:cs typeface="+mn-ea"/>
                <a:sym typeface="+mn-lt"/>
              </a:rPr>
              <a:t>* [esp+78h]+</a:t>
            </a:r>
            <a:r>
              <a:rPr lang="en-US" altLang="zh-CN" sz="2400" dirty="0">
                <a:highlight>
                  <a:srgbClr val="FFFF00"/>
                </a:highlight>
                <a:cs typeface="+mn-ea"/>
                <a:sym typeface="+mn-lt"/>
              </a:rPr>
              <a:t>[esp+84h]</a:t>
            </a:r>
            <a:r>
              <a:rPr lang="en-US" altLang="zh-CN" sz="2400" dirty="0">
                <a:cs typeface="+mn-ea"/>
                <a:sym typeface="+mn-lt"/>
              </a:rPr>
              <a:t> </a:t>
            </a:r>
            <a:r>
              <a:rPr lang="zh-CN" altLang="en-US" sz="2400" dirty="0">
                <a:cs typeface="+mn-ea"/>
                <a:sym typeface="+mn-lt"/>
              </a:rPr>
              <a:t>模</a:t>
            </a:r>
            <a:r>
              <a:rPr lang="en-US" altLang="zh-CN" sz="2400" dirty="0">
                <a:cs typeface="+mn-ea"/>
                <a:sym typeface="+mn-lt"/>
              </a:rPr>
              <a:t>26</a:t>
            </a:r>
            <a:r>
              <a:rPr lang="zh-CN" altLang="en-US" sz="2400" dirty="0">
                <a:cs typeface="+mn-ea"/>
                <a:sym typeface="+mn-lt"/>
              </a:rPr>
              <a:t>，运算结果放入</a:t>
            </a:r>
            <a:r>
              <a:rPr lang="en-US" altLang="zh-CN" sz="2400" dirty="0" err="1">
                <a:cs typeface="+mn-ea"/>
                <a:sym typeface="+mn-lt"/>
              </a:rPr>
              <a:t>edx</a:t>
            </a:r>
            <a:r>
              <a:rPr lang="zh-CN" altLang="en-US" sz="2400" dirty="0">
                <a:cs typeface="+mn-ea"/>
                <a:sym typeface="+mn-lt"/>
              </a:rPr>
              <a:t>中</a:t>
            </a:r>
            <a:endParaRPr lang="en-US" altLang="zh-CN" sz="2400" dirty="0">
              <a:cs typeface="+mn-ea"/>
              <a:sym typeface="+mn-lt"/>
            </a:endParaRPr>
          </a:p>
          <a:p>
            <a:pPr lvl="1"/>
            <a:r>
              <a:rPr lang="zh-CN" altLang="en-US" sz="2400" dirty="0">
                <a:cs typeface="+mn-ea"/>
                <a:sym typeface="+mn-lt"/>
              </a:rPr>
              <a:t>用</a:t>
            </a:r>
            <a:r>
              <a:rPr lang="en-US" altLang="zh-CN" sz="2400" dirty="0" err="1">
                <a:cs typeface="+mn-ea"/>
                <a:sym typeface="+mn-lt"/>
              </a:rPr>
              <a:t>eax</a:t>
            </a:r>
            <a:r>
              <a:rPr lang="zh-CN" altLang="en-US" sz="2400" dirty="0">
                <a:cs typeface="+mn-ea"/>
                <a:sym typeface="+mn-lt"/>
              </a:rPr>
              <a:t>当做被除数，</a:t>
            </a:r>
            <a:r>
              <a:rPr lang="en-US" altLang="zh-CN" sz="2400" dirty="0" err="1">
                <a:cs typeface="+mn-ea"/>
                <a:sym typeface="+mn-lt"/>
              </a:rPr>
              <a:t>ecx</a:t>
            </a:r>
            <a:r>
              <a:rPr lang="zh-CN" altLang="en-US" sz="2400" dirty="0">
                <a:cs typeface="+mn-ea"/>
                <a:sym typeface="+mn-lt"/>
              </a:rPr>
              <a:t>当做除数（</a:t>
            </a:r>
            <a:r>
              <a:rPr lang="en-US" altLang="zh-CN" sz="2400" dirty="0">
                <a:cs typeface="+mn-ea"/>
                <a:sym typeface="+mn-lt"/>
              </a:rPr>
              <a:t>1A </a:t>
            </a:r>
            <a:r>
              <a:rPr lang="zh-CN" altLang="en-US" sz="2400" dirty="0">
                <a:cs typeface="+mn-ea"/>
                <a:sym typeface="+mn-lt"/>
              </a:rPr>
              <a:t>即 </a:t>
            </a:r>
            <a:r>
              <a:rPr lang="en-US" altLang="zh-CN" sz="2400" dirty="0">
                <a:cs typeface="+mn-ea"/>
                <a:sym typeface="+mn-lt"/>
              </a:rPr>
              <a:t>26</a:t>
            </a:r>
            <a:r>
              <a:rPr lang="zh-CN" altLang="en-US" sz="2400" dirty="0">
                <a:cs typeface="+mn-ea"/>
                <a:sym typeface="+mn-lt"/>
              </a:rPr>
              <a:t>），得到的余数再加上</a:t>
            </a:r>
            <a:r>
              <a:rPr lang="en-US" altLang="zh-CN" sz="2400" dirty="0">
                <a:cs typeface="+mn-ea"/>
                <a:sym typeface="+mn-lt"/>
              </a:rPr>
              <a:t>0x61</a:t>
            </a:r>
            <a:r>
              <a:rPr lang="zh-CN" altLang="en-US" sz="2400" dirty="0">
                <a:cs typeface="+mn-ea"/>
                <a:sym typeface="+mn-lt"/>
              </a:rPr>
              <a:t>（</a:t>
            </a:r>
            <a:r>
              <a:rPr lang="en-US" altLang="zh-CN" sz="2400" dirty="0">
                <a:cs typeface="+mn-ea"/>
                <a:sym typeface="+mn-lt"/>
              </a:rPr>
              <a:t>a</a:t>
            </a:r>
            <a:r>
              <a:rPr lang="zh-CN" altLang="en-US" sz="2400" dirty="0">
                <a:cs typeface="+mn-ea"/>
                <a:sym typeface="+mn-lt"/>
              </a:rPr>
              <a:t>的</a:t>
            </a:r>
            <a:r>
              <a:rPr lang="en-US" altLang="zh-CN" sz="2400" dirty="0">
                <a:cs typeface="+mn-ea"/>
                <a:sym typeface="+mn-lt"/>
              </a:rPr>
              <a:t>ASCII</a:t>
            </a:r>
            <a:r>
              <a:rPr lang="zh-CN" altLang="en-US" sz="2400" dirty="0">
                <a:cs typeface="+mn-ea"/>
                <a:sym typeface="+mn-lt"/>
              </a:rPr>
              <a:t>码）后写回内存</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）简单加密算法逆向分析 </a:t>
            </a:r>
            <a:r>
              <a:rPr lang="en-US" altLang="zh-CN" sz="2800" b="1" dirty="0">
                <a:solidFill>
                  <a:srgbClr val="C00000"/>
                </a:solidFill>
                <a:cs typeface="+mn-ea"/>
                <a:sym typeface="+mn-lt"/>
              </a:rPr>
              <a:t>— </a:t>
            </a:r>
            <a:r>
              <a:rPr lang="zh-CN" altLang="en-US" sz="2800" b="1" dirty="0">
                <a:solidFill>
                  <a:srgbClr val="C00000"/>
                </a:solidFill>
                <a:cs typeface="+mn-ea"/>
                <a:sym typeface="+mn-lt"/>
              </a:rPr>
              <a:t>仿射加密</a:t>
            </a:r>
          </a:p>
        </p:txBody>
      </p:sp>
      <p:pic>
        <p:nvPicPr>
          <p:cNvPr id="7" name="图片 6">
            <a:extLst>
              <a:ext uri="{FF2B5EF4-FFF2-40B4-BE49-F238E27FC236}">
                <a16:creationId xmlns:a16="http://schemas.microsoft.com/office/drawing/2014/main" id="{6851735F-8390-47C0-83F1-7EE6FDE5EAC5}"/>
              </a:ext>
            </a:extLst>
          </p:cNvPr>
          <p:cNvPicPr>
            <a:picLocks noChangeAspect="1"/>
          </p:cNvPicPr>
          <p:nvPr/>
        </p:nvPicPr>
        <p:blipFill>
          <a:blip r:embed="rId3"/>
          <a:stretch>
            <a:fillRect/>
          </a:stretch>
        </p:blipFill>
        <p:spPr>
          <a:xfrm>
            <a:off x="5245146" y="1556792"/>
            <a:ext cx="4660854" cy="4680520"/>
          </a:xfrm>
          <a:prstGeom prst="rect">
            <a:avLst/>
          </a:prstGeom>
        </p:spPr>
      </p:pic>
    </p:spTree>
    <p:extLst>
      <p:ext uri="{BB962C8B-B14F-4D97-AF65-F5344CB8AC3E}">
        <p14:creationId xmlns:p14="http://schemas.microsoft.com/office/powerpoint/2010/main" val="57028188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）简单加密算法逆向分析 </a:t>
            </a:r>
            <a:r>
              <a:rPr lang="en-US" altLang="zh-CN" sz="2800" b="1" dirty="0">
                <a:solidFill>
                  <a:srgbClr val="C00000"/>
                </a:solidFill>
                <a:cs typeface="+mn-ea"/>
                <a:sym typeface="+mn-lt"/>
              </a:rPr>
              <a:t>— </a:t>
            </a:r>
            <a:r>
              <a:rPr lang="zh-CN" altLang="en-US" sz="2800" b="1" dirty="0">
                <a:solidFill>
                  <a:srgbClr val="C00000"/>
                </a:solidFill>
                <a:cs typeface="+mn-ea"/>
                <a:sym typeface="+mn-lt"/>
              </a:rPr>
              <a:t>仿射加密</a:t>
            </a:r>
          </a:p>
        </p:txBody>
      </p:sp>
      <p:sp>
        <p:nvSpPr>
          <p:cNvPr id="2" name="内容占位符 1"/>
          <p:cNvSpPr>
            <a:spLocks noGrp="1"/>
          </p:cNvSpPr>
          <p:nvPr>
            <p:ph idx="1"/>
          </p:nvPr>
        </p:nvSpPr>
        <p:spPr>
          <a:xfrm>
            <a:off x="272480" y="1665361"/>
            <a:ext cx="5688632" cy="5040560"/>
          </a:xfrm>
        </p:spPr>
        <p:txBody>
          <a:bodyPr>
            <a:normAutofit/>
          </a:bodyPr>
          <a:lstStyle/>
          <a:p>
            <a:pPr lvl="1"/>
            <a:r>
              <a:rPr lang="zh-CN" altLang="en-US" dirty="0">
                <a:cs typeface="+mn-ea"/>
                <a:sym typeface="+mn-lt"/>
              </a:rPr>
              <a:t>结合加密算法</a:t>
            </a:r>
            <a:r>
              <a:rPr lang="en-US" altLang="zh-CN" dirty="0">
                <a:cs typeface="+mn-ea"/>
                <a:sym typeface="+mn-lt"/>
              </a:rPr>
              <a:t> </a:t>
            </a:r>
          </a:p>
          <a:p>
            <a:pPr marL="457200" lvl="1" indent="0">
              <a:buNone/>
            </a:pPr>
            <a:r>
              <a:rPr lang="en-US" altLang="zh-CN" dirty="0">
                <a:cs typeface="+mn-ea"/>
                <a:sym typeface="+mn-lt"/>
              </a:rPr>
              <a:t>    C = (P*k1 + k2) mod 26</a:t>
            </a:r>
            <a:r>
              <a:rPr lang="zh-CN" altLang="en-US" dirty="0">
                <a:cs typeface="+mn-ea"/>
                <a:sym typeface="+mn-lt"/>
              </a:rPr>
              <a:t>，</a:t>
            </a:r>
            <a:endParaRPr lang="en-US" altLang="zh-CN" dirty="0">
              <a:cs typeface="+mn-ea"/>
              <a:sym typeface="+mn-lt"/>
            </a:endParaRPr>
          </a:p>
          <a:p>
            <a:pPr marL="457200" lvl="1" indent="0">
              <a:buNone/>
            </a:pPr>
            <a:r>
              <a:rPr lang="en-US" altLang="zh-CN" dirty="0">
                <a:cs typeface="+mn-ea"/>
                <a:sym typeface="+mn-lt"/>
              </a:rPr>
              <a:t>   </a:t>
            </a:r>
            <a:r>
              <a:rPr lang="zh-CN" altLang="en-US" dirty="0">
                <a:cs typeface="+mn-ea"/>
                <a:sym typeface="+mn-lt"/>
              </a:rPr>
              <a:t>可推算出</a:t>
            </a:r>
            <a:r>
              <a:rPr lang="en-US" altLang="zh-CN" dirty="0">
                <a:cs typeface="+mn-ea"/>
                <a:sym typeface="+mn-lt"/>
              </a:rPr>
              <a:t>:</a:t>
            </a:r>
          </a:p>
          <a:p>
            <a:pPr marL="457200" lvl="1" indent="0">
              <a:buNone/>
            </a:pPr>
            <a:endParaRPr lang="en-US" altLang="zh-CN" dirty="0">
              <a:cs typeface="+mn-ea"/>
              <a:sym typeface="+mn-lt"/>
            </a:endParaRPr>
          </a:p>
          <a:p>
            <a:pPr marL="457200" lvl="1" indent="0">
              <a:buNone/>
            </a:pPr>
            <a:endParaRPr lang="en-US" altLang="zh-CN" dirty="0">
              <a:cs typeface="+mn-ea"/>
              <a:sym typeface="+mn-lt"/>
            </a:endParaRPr>
          </a:p>
          <a:p>
            <a:pPr marL="457200" lvl="1" indent="0">
              <a:buNone/>
            </a:pPr>
            <a:r>
              <a:rPr lang="en-US" altLang="zh-CN" dirty="0">
                <a:cs typeface="+mn-ea"/>
                <a:sym typeface="+mn-lt"/>
              </a:rPr>
              <a:t>    k1 = 3 </a:t>
            </a:r>
            <a:r>
              <a:rPr lang="en-US" altLang="zh-CN" dirty="0">
                <a:cs typeface="+mn-ea"/>
                <a:sym typeface="Wingdings" panose="05000000000000000000" pitchFamily="2" charset="2"/>
              </a:rPr>
              <a:t></a:t>
            </a:r>
            <a:r>
              <a:rPr lang="en-US" altLang="zh-CN" dirty="0">
                <a:cs typeface="+mn-ea"/>
                <a:sym typeface="+mn-lt"/>
              </a:rPr>
              <a:t> </a:t>
            </a:r>
            <a:r>
              <a:rPr lang="en-US" altLang="zh-CN" sz="2800" dirty="0">
                <a:highlight>
                  <a:srgbClr val="FFFF00"/>
                </a:highlight>
                <a:cs typeface="+mn-ea"/>
                <a:sym typeface="+mn-lt"/>
              </a:rPr>
              <a:t>[esp+88h] </a:t>
            </a:r>
          </a:p>
          <a:p>
            <a:pPr marL="457200" lvl="1" indent="0">
              <a:buNone/>
            </a:pPr>
            <a:r>
              <a:rPr lang="en-US" altLang="zh-CN" dirty="0">
                <a:cs typeface="+mn-ea"/>
                <a:sym typeface="+mn-lt"/>
              </a:rPr>
              <a:t>    k2 = 7 </a:t>
            </a:r>
            <a:r>
              <a:rPr lang="en-US" altLang="zh-CN" dirty="0">
                <a:cs typeface="+mn-ea"/>
                <a:sym typeface="Wingdings" panose="05000000000000000000" pitchFamily="2" charset="2"/>
              </a:rPr>
              <a:t></a:t>
            </a:r>
            <a:r>
              <a:rPr lang="en-US" altLang="zh-CN" dirty="0">
                <a:cs typeface="+mn-ea"/>
                <a:sym typeface="+mn-lt"/>
              </a:rPr>
              <a:t> </a:t>
            </a:r>
            <a:r>
              <a:rPr lang="en-US" altLang="zh-CN" sz="2800" dirty="0">
                <a:highlight>
                  <a:srgbClr val="FFFF00"/>
                </a:highlight>
                <a:cs typeface="+mn-ea"/>
                <a:sym typeface="+mn-lt"/>
              </a:rPr>
              <a:t>[esp+84h]</a:t>
            </a:r>
            <a:r>
              <a:rPr lang="en-US" altLang="zh-CN" sz="2800" dirty="0">
                <a:cs typeface="+mn-ea"/>
                <a:sym typeface="+mn-lt"/>
              </a:rPr>
              <a:t> </a:t>
            </a:r>
            <a:endParaRPr lang="en-US" altLang="zh-CN" dirty="0">
              <a:cs typeface="+mn-ea"/>
              <a:sym typeface="+mn-lt"/>
            </a:endParaRPr>
          </a:p>
        </p:txBody>
      </p:sp>
      <p:pic>
        <p:nvPicPr>
          <p:cNvPr id="6" name="图片 5">
            <a:extLst>
              <a:ext uri="{FF2B5EF4-FFF2-40B4-BE49-F238E27FC236}">
                <a16:creationId xmlns:a16="http://schemas.microsoft.com/office/drawing/2014/main" id="{F382BDA5-FA11-49C3-9103-08617000294E}"/>
              </a:ext>
            </a:extLst>
          </p:cNvPr>
          <p:cNvPicPr>
            <a:picLocks noChangeAspect="1"/>
          </p:cNvPicPr>
          <p:nvPr/>
        </p:nvPicPr>
        <p:blipFill>
          <a:blip r:embed="rId2"/>
          <a:stretch>
            <a:fillRect/>
          </a:stretch>
        </p:blipFill>
        <p:spPr>
          <a:xfrm>
            <a:off x="4775205" y="3645024"/>
            <a:ext cx="5130795" cy="2173324"/>
          </a:xfrm>
          <a:prstGeom prst="rect">
            <a:avLst/>
          </a:prstGeom>
        </p:spPr>
      </p:pic>
      <p:sp>
        <p:nvSpPr>
          <p:cNvPr id="7" name="矩形 6">
            <a:extLst>
              <a:ext uri="{FF2B5EF4-FFF2-40B4-BE49-F238E27FC236}">
                <a16:creationId xmlns:a16="http://schemas.microsoft.com/office/drawing/2014/main" id="{A7875CE3-667F-4A17-9D28-6A402F130592}"/>
              </a:ext>
            </a:extLst>
          </p:cNvPr>
          <p:cNvSpPr/>
          <p:nvPr/>
        </p:nvSpPr>
        <p:spPr>
          <a:xfrm>
            <a:off x="4736976" y="4437112"/>
            <a:ext cx="2952328" cy="288032"/>
          </a:xfrm>
          <a:prstGeom prst="rect">
            <a:avLst/>
          </a:prstGeom>
          <a:solidFill>
            <a:schemeClr val="accent6">
              <a:lumMod val="75000"/>
              <a:alpha val="2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042088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556792"/>
            <a:ext cx="8915400" cy="4752528"/>
          </a:xfrm>
        </p:spPr>
        <p:txBody>
          <a:bodyPr/>
          <a:lstStyle/>
          <a:p>
            <a:pPr lvl="1" algn="just"/>
            <a:r>
              <a:rPr lang="zh-CN" altLang="en-US" dirty="0">
                <a:cs typeface="+mn-ea"/>
                <a:sym typeface="+mn-lt"/>
              </a:rPr>
              <a:t>程序在完成加密后，便将加密得到的结果与</a:t>
            </a:r>
            <a:r>
              <a:rPr lang="en-US" altLang="zh-CN" dirty="0">
                <a:highlight>
                  <a:srgbClr val="FFFF00"/>
                </a:highlight>
                <a:cs typeface="+mn-ea"/>
                <a:sym typeface="+mn-lt"/>
              </a:rPr>
              <a:t>0x403008</a:t>
            </a:r>
            <a:r>
              <a:rPr lang="en-US" altLang="zh-CN" dirty="0">
                <a:cs typeface="+mn-ea"/>
                <a:sym typeface="+mn-lt"/>
              </a:rPr>
              <a:t> </a:t>
            </a:r>
            <a:r>
              <a:rPr lang="zh-CN" altLang="en-US" dirty="0">
                <a:cs typeface="+mn-ea"/>
                <a:sym typeface="+mn-lt"/>
              </a:rPr>
              <a:t>处的字符串（密文</a:t>
            </a:r>
            <a:r>
              <a:rPr lang="en-US" altLang="zh-CN" dirty="0">
                <a:cs typeface="+mn-ea"/>
                <a:sym typeface="+mn-lt"/>
              </a:rPr>
              <a:t>:</a:t>
            </a:r>
            <a:r>
              <a:rPr lang="zh-CN" altLang="en-US" dirty="0">
                <a:cs typeface="+mn-ea"/>
                <a:sym typeface="+mn-lt"/>
              </a:rPr>
              <a:t>“</a:t>
            </a:r>
            <a:r>
              <a:rPr lang="en-US" altLang="zh-CN" dirty="0" err="1">
                <a:cs typeface="+mn-ea"/>
                <a:sym typeface="+mn-lt"/>
              </a:rPr>
              <a:t>qxbxpluxvwhuzjct</a:t>
            </a:r>
            <a:r>
              <a:rPr lang="zh-CN" altLang="en-US" dirty="0">
                <a:cs typeface="+mn-ea"/>
                <a:sym typeface="+mn-lt"/>
              </a:rPr>
              <a:t>”）进行比较</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）简单加密算法逆向分析 </a:t>
            </a:r>
            <a:r>
              <a:rPr lang="en-US" altLang="zh-CN" sz="2800" b="1" dirty="0">
                <a:solidFill>
                  <a:srgbClr val="C00000"/>
                </a:solidFill>
                <a:cs typeface="+mn-ea"/>
                <a:sym typeface="+mn-lt"/>
              </a:rPr>
              <a:t>— </a:t>
            </a:r>
            <a:r>
              <a:rPr lang="zh-CN" altLang="en-US" sz="2800" b="1" dirty="0">
                <a:solidFill>
                  <a:srgbClr val="C00000"/>
                </a:solidFill>
                <a:cs typeface="+mn-ea"/>
                <a:sym typeface="+mn-lt"/>
              </a:rPr>
              <a:t>仿射加密</a:t>
            </a:r>
          </a:p>
        </p:txBody>
      </p:sp>
      <p:pic>
        <p:nvPicPr>
          <p:cNvPr id="7" name="图片 6">
            <a:extLst>
              <a:ext uri="{FF2B5EF4-FFF2-40B4-BE49-F238E27FC236}">
                <a16:creationId xmlns:a16="http://schemas.microsoft.com/office/drawing/2014/main" id="{32C38B93-6EC8-4510-810F-AE81F0412544}"/>
              </a:ext>
            </a:extLst>
          </p:cNvPr>
          <p:cNvPicPr>
            <a:picLocks noChangeAspect="1"/>
          </p:cNvPicPr>
          <p:nvPr/>
        </p:nvPicPr>
        <p:blipFill>
          <a:blip r:embed="rId2"/>
          <a:stretch>
            <a:fillRect/>
          </a:stretch>
        </p:blipFill>
        <p:spPr>
          <a:xfrm>
            <a:off x="1828879" y="3140968"/>
            <a:ext cx="6248241" cy="3488706"/>
          </a:xfrm>
          <a:prstGeom prst="rect">
            <a:avLst/>
          </a:prstGeom>
        </p:spPr>
      </p:pic>
      <p:cxnSp>
        <p:nvCxnSpPr>
          <p:cNvPr id="9" name="直接箭头连接符 8">
            <a:extLst>
              <a:ext uri="{FF2B5EF4-FFF2-40B4-BE49-F238E27FC236}">
                <a16:creationId xmlns:a16="http://schemas.microsoft.com/office/drawing/2014/main" id="{6DC27AC2-88FB-485E-AF35-4F9F3FDF3095}"/>
              </a:ext>
            </a:extLst>
          </p:cNvPr>
          <p:cNvCxnSpPr/>
          <p:nvPr/>
        </p:nvCxnSpPr>
        <p:spPr>
          <a:xfrm>
            <a:off x="2432720" y="2492896"/>
            <a:ext cx="2016224" cy="288032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486150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a:xfrm>
                <a:off x="495300" y="1628800"/>
                <a:ext cx="8915400" cy="5040560"/>
              </a:xfrm>
            </p:spPr>
            <p:txBody>
              <a:bodyPr>
                <a:normAutofit lnSpcReduction="10000"/>
              </a:bodyPr>
              <a:lstStyle/>
              <a:p>
                <a:pPr lvl="1"/>
                <a:r>
                  <a:rPr lang="zh-CN" altLang="en-US" dirty="0">
                    <a:cs typeface="+mn-ea"/>
                    <a:sym typeface="+mn-lt"/>
                  </a:rPr>
                  <a:t>如果相等，则输出“</a:t>
                </a:r>
                <a:r>
                  <a:rPr lang="en-US" altLang="zh-CN" dirty="0">
                    <a:cs typeface="+mn-ea"/>
                    <a:sym typeface="+mn-lt"/>
                  </a:rPr>
                  <a:t>ok, you really know</a:t>
                </a:r>
                <a:r>
                  <a:rPr lang="zh-CN" altLang="en-US" dirty="0">
                    <a:cs typeface="+mn-ea"/>
                    <a:sym typeface="+mn-lt"/>
                  </a:rPr>
                  <a:t>”</a:t>
                </a:r>
                <a:r>
                  <a:rPr lang="en-US" altLang="zh-CN" dirty="0">
                    <a:cs typeface="+mn-ea"/>
                    <a:sym typeface="+mn-lt"/>
                  </a:rPr>
                  <a:t>, </a:t>
                </a:r>
                <a:r>
                  <a:rPr lang="zh-CN" altLang="en-US" dirty="0">
                    <a:cs typeface="+mn-ea"/>
                    <a:sym typeface="+mn-lt"/>
                  </a:rPr>
                  <a:t>否则输出“</a:t>
                </a:r>
                <a:r>
                  <a:rPr lang="en-US" altLang="zh-CN" dirty="0">
                    <a:cs typeface="+mn-ea"/>
                    <a:sym typeface="+mn-lt"/>
                  </a:rPr>
                  <a:t>sorry</a:t>
                </a:r>
                <a:r>
                  <a:rPr lang="zh-CN" altLang="en-US" dirty="0">
                    <a:cs typeface="+mn-ea"/>
                    <a:sym typeface="+mn-lt"/>
                  </a:rPr>
                  <a:t>”</a:t>
                </a:r>
                <a:endParaRPr lang="en-US" altLang="zh-CN" dirty="0">
                  <a:cs typeface="+mn-ea"/>
                  <a:sym typeface="+mn-lt"/>
                </a:endParaRPr>
              </a:p>
              <a:p>
                <a:pPr lvl="1"/>
                <a:endParaRPr lang="en-US" altLang="zh-CN" dirty="0">
                  <a:cs typeface="+mn-ea"/>
                  <a:sym typeface="+mn-lt"/>
                </a:endParaRPr>
              </a:p>
              <a:p>
                <a:pPr lvl="1"/>
                <a:endParaRPr lang="en-US" altLang="zh-CN" dirty="0">
                  <a:cs typeface="+mn-ea"/>
                  <a:sym typeface="+mn-lt"/>
                </a:endParaRPr>
              </a:p>
              <a:p>
                <a:pPr lvl="1"/>
                <a:endParaRPr lang="en-US" altLang="zh-CN" dirty="0">
                  <a:cs typeface="+mn-ea"/>
                  <a:sym typeface="+mn-lt"/>
                </a:endParaRPr>
              </a:p>
              <a:p>
                <a:pPr lvl="1"/>
                <a:endParaRPr lang="en-US" altLang="zh-CN" dirty="0">
                  <a:cs typeface="+mn-ea"/>
                  <a:sym typeface="+mn-lt"/>
                </a:endParaRPr>
              </a:p>
              <a:p>
                <a:pPr lvl="1"/>
                <a:r>
                  <a:rPr lang="zh-CN" altLang="en-US" dirty="0">
                    <a:cs typeface="+mn-ea"/>
                    <a:sym typeface="+mn-lt"/>
                  </a:rPr>
                  <a:t>基于仿射密码的解密算法，可求得原始明文</a:t>
                </a:r>
                <a:endParaRPr lang="en-US" altLang="zh-CN" dirty="0">
                  <a:cs typeface="+mn-ea"/>
                  <a:sym typeface="+mn-lt"/>
                </a:endParaRPr>
              </a:p>
              <a:p>
                <a:pPr marL="457200" lvl="1" indent="0">
                  <a:buNone/>
                </a:pPr>
                <a:r>
                  <a:rPr lang="en-US" altLang="zh-CN" dirty="0">
                    <a:cs typeface="+mn-ea"/>
                    <a:sym typeface="+mn-lt"/>
                  </a:rPr>
                  <a:t>    P=((C-k2)*</a:t>
                </a:r>
                <a14:m>
                  <m:oMath xmlns:m="http://schemas.openxmlformats.org/officeDocument/2006/math">
                    <m:sSup>
                      <m:sSupPr>
                        <m:ctrlPr>
                          <a:rPr lang="en-US" altLang="zh-CN" i="1" smtClean="0">
                            <a:solidFill>
                              <a:srgbClr val="0000FF"/>
                            </a:solidFill>
                            <a:latin typeface="Cambria Math" panose="02040503050406030204" pitchFamily="18" charset="0"/>
                            <a:cs typeface="+mn-ea"/>
                            <a:sym typeface="+mn-lt"/>
                          </a:rPr>
                        </m:ctrlPr>
                      </m:sSupPr>
                      <m:e>
                        <m:r>
                          <a:rPr lang="en-US" altLang="zh-CN" b="1" i="1" smtClean="0">
                            <a:solidFill>
                              <a:srgbClr val="0000FF"/>
                            </a:solidFill>
                            <a:latin typeface="Cambria Math" panose="02040503050406030204" pitchFamily="18" charset="0"/>
                            <a:cs typeface="+mn-ea"/>
                            <a:sym typeface="+mn-lt"/>
                          </a:rPr>
                          <m:t>𝒌</m:t>
                        </m:r>
                        <m:r>
                          <a:rPr lang="en-US" altLang="zh-CN" b="1" i="1" smtClean="0">
                            <a:solidFill>
                              <a:srgbClr val="0000FF"/>
                            </a:solidFill>
                            <a:latin typeface="Cambria Math" panose="02040503050406030204" pitchFamily="18" charset="0"/>
                            <a:cs typeface="+mn-ea"/>
                            <a:sym typeface="+mn-lt"/>
                          </a:rPr>
                          <m:t>𝟏</m:t>
                        </m:r>
                      </m:e>
                      <m:sup>
                        <m:r>
                          <a:rPr lang="en-US" altLang="zh-CN" i="1">
                            <a:solidFill>
                              <a:srgbClr val="0000FF"/>
                            </a:solidFill>
                            <a:latin typeface="Cambria Math" panose="02040503050406030204" pitchFamily="18" charset="0"/>
                            <a:cs typeface="+mn-ea"/>
                            <a:sym typeface="+mn-lt"/>
                          </a:rPr>
                          <m:t>−</m:t>
                        </m:r>
                        <m:r>
                          <a:rPr lang="en-US" altLang="zh-CN" i="1">
                            <a:solidFill>
                              <a:srgbClr val="0000FF"/>
                            </a:solidFill>
                            <a:latin typeface="Cambria Math" panose="02040503050406030204" pitchFamily="18" charset="0"/>
                            <a:cs typeface="+mn-ea"/>
                            <a:sym typeface="+mn-lt"/>
                          </a:rPr>
                          <m:t>𝟏</m:t>
                        </m:r>
                      </m:sup>
                    </m:sSup>
                    <m:r>
                      <a:rPr lang="en-US" altLang="zh-CN">
                        <a:latin typeface="Cambria Math" panose="02040503050406030204" pitchFamily="18" charset="0"/>
                        <a:cs typeface="+mn-ea"/>
                        <a:sym typeface="+mn-lt"/>
                      </a:rPr>
                      <m:t> </m:t>
                    </m:r>
                  </m:oMath>
                </a14:m>
                <a:r>
                  <a:rPr lang="en-US" altLang="zh-CN" dirty="0">
                    <a:cs typeface="+mn-ea"/>
                    <a:sym typeface="+mn-lt"/>
                  </a:rPr>
                  <a:t>)mod 26</a:t>
                </a:r>
                <a:r>
                  <a:rPr lang="zh-CN" altLang="en-US" dirty="0">
                    <a:cs typeface="+mn-ea"/>
                    <a:sym typeface="+mn-lt"/>
                  </a:rPr>
                  <a:t>，其中，</a:t>
                </a:r>
                <a:r>
                  <a:rPr lang="en-US" altLang="zh-CN" dirty="0">
                    <a:cs typeface="+mn-ea"/>
                    <a:sym typeface="+mn-lt"/>
                  </a:rPr>
                  <a:t>k1=3</a:t>
                </a:r>
                <a:r>
                  <a:rPr lang="zh-CN" altLang="en-US" dirty="0">
                    <a:cs typeface="+mn-ea"/>
                    <a:sym typeface="+mn-lt"/>
                  </a:rPr>
                  <a:t>，</a:t>
                </a:r>
                <a:r>
                  <a:rPr lang="en-US" altLang="zh-CN" dirty="0">
                    <a:cs typeface="+mn-ea"/>
                    <a:sym typeface="+mn-lt"/>
                  </a:rPr>
                  <a:t>k2=7</a:t>
                </a:r>
              </a:p>
              <a:p>
                <a:pPr marL="457200" lvl="1" indent="0">
                  <a:buNone/>
                </a:pPr>
                <a:endParaRPr lang="en-US" altLang="zh-CN" dirty="0">
                  <a:cs typeface="+mn-ea"/>
                  <a:sym typeface="+mn-lt"/>
                </a:endParaRPr>
              </a:p>
              <a:p>
                <a:pPr marL="457200" lvl="1" indent="0">
                  <a:buNone/>
                </a:pPr>
                <a:r>
                  <a:rPr lang="en-US" altLang="zh-CN" dirty="0">
                    <a:solidFill>
                      <a:schemeClr val="bg1">
                        <a:lumMod val="65000"/>
                      </a:schemeClr>
                    </a:solidFill>
                    <a:cs typeface="+mn-ea"/>
                    <a:sym typeface="+mn-lt"/>
                  </a:rPr>
                  <a:t>	</a:t>
                </a:r>
                <a:r>
                  <a:rPr lang="zh-CN" altLang="en-US" dirty="0">
                    <a:solidFill>
                      <a:schemeClr val="bg1">
                        <a:lumMod val="65000"/>
                      </a:schemeClr>
                    </a:solidFill>
                    <a:cs typeface="+mn-ea"/>
                    <a:sym typeface="+mn-lt"/>
                  </a:rPr>
                  <a:t>注：基于 </a:t>
                </a:r>
                <a:r>
                  <a:rPr lang="en-US" altLang="zh-CN" dirty="0">
                    <a:solidFill>
                      <a:schemeClr val="bg1">
                        <a:lumMod val="65000"/>
                      </a:schemeClr>
                    </a:solidFill>
                    <a:cs typeface="+mn-ea"/>
                    <a:sym typeface="+mn-lt"/>
                  </a:rPr>
                  <a:t>(k1</a:t>
                </a:r>
                <a:r>
                  <a:rPr lang="zh-CN" altLang="en-US" dirty="0">
                    <a:solidFill>
                      <a:schemeClr val="bg1">
                        <a:lumMod val="65000"/>
                      </a:schemeClr>
                    </a:solidFill>
                    <a:cs typeface="+mn-ea"/>
                    <a:sym typeface="+mn-lt"/>
                  </a:rPr>
                  <a:t>*</a:t>
                </a:r>
                <a14:m>
                  <m:oMath xmlns:m="http://schemas.openxmlformats.org/officeDocument/2006/math">
                    <m:sSup>
                      <m:sSupPr>
                        <m:ctrlPr>
                          <a:rPr lang="en-US" altLang="zh-CN" i="1" smtClean="0">
                            <a:solidFill>
                              <a:schemeClr val="bg1">
                                <a:lumMod val="65000"/>
                              </a:schemeClr>
                            </a:solidFill>
                            <a:latin typeface="Cambria Math" panose="02040503050406030204" pitchFamily="18" charset="0"/>
                            <a:cs typeface="+mn-ea"/>
                            <a:sym typeface="+mn-lt"/>
                          </a:rPr>
                        </m:ctrlPr>
                      </m:sSupPr>
                      <m:e>
                        <m:r>
                          <a:rPr lang="en-US" altLang="zh-CN" b="1" i="1" smtClean="0">
                            <a:solidFill>
                              <a:schemeClr val="bg1">
                                <a:lumMod val="65000"/>
                              </a:schemeClr>
                            </a:solidFill>
                            <a:latin typeface="Cambria Math" panose="02040503050406030204" pitchFamily="18" charset="0"/>
                            <a:cs typeface="+mn-ea"/>
                            <a:sym typeface="+mn-lt"/>
                          </a:rPr>
                          <m:t>𝒌</m:t>
                        </m:r>
                        <m:r>
                          <a:rPr lang="en-US" altLang="zh-CN" b="1" i="1" smtClean="0">
                            <a:solidFill>
                              <a:schemeClr val="bg1">
                                <a:lumMod val="65000"/>
                              </a:schemeClr>
                            </a:solidFill>
                            <a:latin typeface="Cambria Math" panose="02040503050406030204" pitchFamily="18" charset="0"/>
                            <a:cs typeface="+mn-ea"/>
                            <a:sym typeface="+mn-lt"/>
                          </a:rPr>
                          <m:t>𝟏</m:t>
                        </m:r>
                      </m:e>
                      <m:sup>
                        <m:r>
                          <a:rPr lang="en-US" altLang="zh-CN" i="1">
                            <a:solidFill>
                              <a:schemeClr val="bg1">
                                <a:lumMod val="65000"/>
                              </a:schemeClr>
                            </a:solidFill>
                            <a:latin typeface="Cambria Math" panose="02040503050406030204" pitchFamily="18" charset="0"/>
                            <a:cs typeface="+mn-ea"/>
                            <a:sym typeface="+mn-lt"/>
                          </a:rPr>
                          <m:t>−</m:t>
                        </m:r>
                        <m:r>
                          <a:rPr lang="en-US" altLang="zh-CN" i="1">
                            <a:solidFill>
                              <a:schemeClr val="bg1">
                                <a:lumMod val="65000"/>
                              </a:schemeClr>
                            </a:solidFill>
                            <a:latin typeface="Cambria Math" panose="02040503050406030204" pitchFamily="18" charset="0"/>
                            <a:cs typeface="+mn-ea"/>
                            <a:sym typeface="+mn-lt"/>
                          </a:rPr>
                          <m:t>𝟏</m:t>
                        </m:r>
                      </m:sup>
                    </m:sSup>
                  </m:oMath>
                </a14:m>
                <a:r>
                  <a:rPr lang="en-US" altLang="zh-CN" dirty="0">
                    <a:solidFill>
                      <a:schemeClr val="bg1">
                        <a:lumMod val="65000"/>
                      </a:schemeClr>
                    </a:solidFill>
                    <a:cs typeface="+mn-ea"/>
                    <a:sym typeface="+mn-lt"/>
                  </a:rPr>
                  <a:t>)</a:t>
                </a:r>
                <a:r>
                  <a:rPr lang="zh-CN" altLang="en-US" dirty="0">
                    <a:solidFill>
                      <a:schemeClr val="bg1">
                        <a:lumMod val="65000"/>
                      </a:schemeClr>
                    </a:solidFill>
                    <a:cs typeface="+mn-ea"/>
                    <a:sym typeface="+mn-lt"/>
                  </a:rPr>
                  <a:t> </a:t>
                </a:r>
                <a:r>
                  <a:rPr lang="en-US" altLang="zh-CN" dirty="0">
                    <a:solidFill>
                      <a:schemeClr val="bg1">
                        <a:lumMod val="65000"/>
                      </a:schemeClr>
                    </a:solidFill>
                    <a:cs typeface="+mn-ea"/>
                    <a:sym typeface="+mn-lt"/>
                  </a:rPr>
                  <a:t>mod 26 = 1</a:t>
                </a:r>
                <a:r>
                  <a:rPr lang="zh-CN" altLang="en-US" dirty="0">
                    <a:solidFill>
                      <a:schemeClr val="bg1">
                        <a:lumMod val="65000"/>
                      </a:schemeClr>
                    </a:solidFill>
                    <a:cs typeface="+mn-ea"/>
                    <a:sym typeface="+mn-lt"/>
                  </a:rPr>
                  <a:t>，推算出</a:t>
                </a:r>
                <a14:m>
                  <m:oMath xmlns:m="http://schemas.openxmlformats.org/officeDocument/2006/math">
                    <m:sSup>
                      <m:sSupPr>
                        <m:ctrlPr>
                          <a:rPr lang="en-US" altLang="zh-CN" i="1" smtClean="0">
                            <a:solidFill>
                              <a:srgbClr val="0000FF"/>
                            </a:solidFill>
                            <a:latin typeface="Cambria Math" panose="02040503050406030204" pitchFamily="18" charset="0"/>
                            <a:cs typeface="+mn-ea"/>
                            <a:sym typeface="+mn-lt"/>
                          </a:rPr>
                        </m:ctrlPr>
                      </m:sSupPr>
                      <m:e>
                        <m:r>
                          <a:rPr lang="en-US" altLang="zh-CN" b="1" i="1" smtClean="0">
                            <a:solidFill>
                              <a:srgbClr val="0000FF"/>
                            </a:solidFill>
                            <a:latin typeface="Cambria Math" panose="02040503050406030204" pitchFamily="18" charset="0"/>
                            <a:cs typeface="+mn-ea"/>
                            <a:sym typeface="+mn-lt"/>
                          </a:rPr>
                          <m:t> </m:t>
                        </m:r>
                        <m:r>
                          <a:rPr lang="en-US" altLang="zh-CN" i="1">
                            <a:solidFill>
                              <a:srgbClr val="0000FF"/>
                            </a:solidFill>
                            <a:latin typeface="Cambria Math" panose="02040503050406030204" pitchFamily="18" charset="0"/>
                            <a:cs typeface="+mn-ea"/>
                            <a:sym typeface="+mn-lt"/>
                          </a:rPr>
                          <m:t>𝒌</m:t>
                        </m:r>
                        <m:r>
                          <a:rPr lang="en-US" altLang="zh-CN" i="1">
                            <a:solidFill>
                              <a:srgbClr val="0000FF"/>
                            </a:solidFill>
                            <a:latin typeface="Cambria Math" panose="02040503050406030204" pitchFamily="18" charset="0"/>
                            <a:cs typeface="+mn-ea"/>
                            <a:sym typeface="+mn-lt"/>
                          </a:rPr>
                          <m:t>𝟏</m:t>
                        </m:r>
                      </m:e>
                      <m:sup>
                        <m:r>
                          <a:rPr lang="en-US" altLang="zh-CN" i="1">
                            <a:solidFill>
                              <a:srgbClr val="0000FF"/>
                            </a:solidFill>
                            <a:latin typeface="Cambria Math" panose="02040503050406030204" pitchFamily="18" charset="0"/>
                            <a:cs typeface="+mn-ea"/>
                            <a:sym typeface="+mn-lt"/>
                          </a:rPr>
                          <m:t>−</m:t>
                        </m:r>
                        <m:r>
                          <a:rPr lang="en-US" altLang="zh-CN" i="1">
                            <a:solidFill>
                              <a:srgbClr val="0000FF"/>
                            </a:solidFill>
                            <a:latin typeface="Cambria Math" panose="02040503050406030204" pitchFamily="18" charset="0"/>
                            <a:cs typeface="+mn-ea"/>
                            <a:sym typeface="+mn-lt"/>
                          </a:rPr>
                          <m:t>𝟏</m:t>
                        </m:r>
                      </m:sup>
                    </m:sSup>
                  </m:oMath>
                </a14:m>
                <a:r>
                  <a:rPr lang="en-US" altLang="zh-CN" dirty="0">
                    <a:solidFill>
                      <a:srgbClr val="0000FF"/>
                    </a:solidFill>
                    <a:cs typeface="+mn-ea"/>
                    <a:sym typeface="+mn-lt"/>
                  </a:rPr>
                  <a:t>=9</a:t>
                </a:r>
                <a:endParaRPr lang="zh-CN" altLang="en-US" dirty="0">
                  <a:solidFill>
                    <a:schemeClr val="bg1">
                      <a:lumMod val="65000"/>
                    </a:schemeClr>
                  </a:solidFill>
                  <a:cs typeface="+mn-ea"/>
                  <a:sym typeface="+mn-lt"/>
                </a:endParaRP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495300" y="1628800"/>
                <a:ext cx="8915400" cy="5040560"/>
              </a:xfrm>
              <a:blipFill>
                <a:blip r:embed="rId3"/>
                <a:stretch>
                  <a:fillRect t="-2177" r="-273"/>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）简单加密算法逆向分析 </a:t>
            </a:r>
            <a:r>
              <a:rPr lang="en-US" altLang="zh-CN" sz="2800" b="1" dirty="0">
                <a:solidFill>
                  <a:srgbClr val="C00000"/>
                </a:solidFill>
                <a:cs typeface="+mn-ea"/>
                <a:sym typeface="+mn-lt"/>
              </a:rPr>
              <a:t>— </a:t>
            </a:r>
            <a:r>
              <a:rPr lang="zh-CN" altLang="en-US" sz="2800" b="1" dirty="0">
                <a:solidFill>
                  <a:srgbClr val="C00000"/>
                </a:solidFill>
                <a:cs typeface="+mn-ea"/>
                <a:sym typeface="+mn-lt"/>
              </a:rPr>
              <a:t>仿射加密</a:t>
            </a:r>
          </a:p>
        </p:txBody>
      </p:sp>
      <p:pic>
        <p:nvPicPr>
          <p:cNvPr id="6" name="图片 5">
            <a:extLst>
              <a:ext uri="{FF2B5EF4-FFF2-40B4-BE49-F238E27FC236}">
                <a16:creationId xmlns:a16="http://schemas.microsoft.com/office/drawing/2014/main" id="{AA3AF7B3-22FF-42CD-B668-7605BE59323A}"/>
              </a:ext>
            </a:extLst>
          </p:cNvPr>
          <p:cNvPicPr>
            <a:picLocks noChangeAspect="1"/>
          </p:cNvPicPr>
          <p:nvPr/>
        </p:nvPicPr>
        <p:blipFill>
          <a:blip r:embed="rId4"/>
          <a:stretch>
            <a:fillRect/>
          </a:stretch>
        </p:blipFill>
        <p:spPr>
          <a:xfrm>
            <a:off x="1640632" y="2708920"/>
            <a:ext cx="6710775" cy="1152128"/>
          </a:xfrm>
          <a:prstGeom prst="rect">
            <a:avLst/>
          </a:prstGeom>
        </p:spPr>
      </p:pic>
    </p:spTree>
    <p:extLst>
      <p:ext uri="{BB962C8B-B14F-4D97-AF65-F5344CB8AC3E}">
        <p14:creationId xmlns:p14="http://schemas.microsoft.com/office/powerpoint/2010/main" val="196026225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编写的解密程序如下</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）简单加密算法逆向分析 </a:t>
            </a:r>
            <a:r>
              <a:rPr lang="en-US" altLang="zh-CN" sz="2800" b="1" dirty="0">
                <a:solidFill>
                  <a:srgbClr val="C00000"/>
                </a:solidFill>
                <a:cs typeface="+mn-ea"/>
                <a:sym typeface="+mn-lt"/>
              </a:rPr>
              <a:t>— </a:t>
            </a:r>
            <a:r>
              <a:rPr lang="zh-CN" altLang="en-US" sz="2800" b="1" dirty="0">
                <a:solidFill>
                  <a:srgbClr val="C00000"/>
                </a:solidFill>
                <a:cs typeface="+mn-ea"/>
                <a:sym typeface="+mn-lt"/>
              </a:rPr>
              <a:t>仿射加密</a:t>
            </a:r>
          </a:p>
        </p:txBody>
      </p:sp>
      <p:sp>
        <p:nvSpPr>
          <p:cNvPr id="6" name="Rectangle 1"/>
          <p:cNvSpPr>
            <a:spLocks noChangeArrowheads="1"/>
          </p:cNvSpPr>
          <p:nvPr/>
        </p:nvSpPr>
        <p:spPr bwMode="auto">
          <a:xfrm>
            <a:off x="128464" y="2366789"/>
            <a:ext cx="4536504" cy="4339650"/>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804000"/>
                </a:solidFill>
                <a:effectLst/>
                <a:cs typeface="+mn-ea"/>
                <a:sym typeface="+mn-lt"/>
              </a:rPr>
              <a:t>#include&lt;</a:t>
            </a:r>
            <a:r>
              <a:rPr kumimoji="0" lang="en-US" altLang="zh-CN" sz="1200" b="1" i="0" u="none" strike="noStrike" cap="none" normalizeH="0" baseline="0" dirty="0" err="1">
                <a:ln>
                  <a:noFill/>
                </a:ln>
                <a:solidFill>
                  <a:srgbClr val="804000"/>
                </a:solidFill>
                <a:effectLst/>
                <a:cs typeface="+mn-ea"/>
                <a:sym typeface="+mn-lt"/>
              </a:rPr>
              <a:t>stdio.h</a:t>
            </a:r>
            <a:r>
              <a:rPr kumimoji="0" lang="en-US" altLang="zh-CN" sz="1200" b="1" i="0" u="none" strike="noStrike" cap="none" normalizeH="0" baseline="0" dirty="0">
                <a:ln>
                  <a:noFill/>
                </a:ln>
                <a:solidFill>
                  <a:srgbClr val="804000"/>
                </a:solidFill>
                <a:effectLst/>
                <a:cs typeface="+mn-ea"/>
                <a:sym typeface="+mn-lt"/>
              </a:rPr>
              <a:t>&gt;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804000"/>
                </a:solidFill>
                <a:effectLst/>
                <a:cs typeface="+mn-ea"/>
                <a:sym typeface="+mn-lt"/>
              </a:rPr>
              <a:t>#include&lt;</a:t>
            </a:r>
            <a:r>
              <a:rPr kumimoji="0" lang="en-US" altLang="zh-CN" sz="1200" b="1" i="0" u="none" strike="noStrike" cap="none" normalizeH="0" baseline="0" dirty="0" err="1">
                <a:ln>
                  <a:noFill/>
                </a:ln>
                <a:solidFill>
                  <a:srgbClr val="804000"/>
                </a:solidFill>
                <a:effectLst/>
                <a:cs typeface="+mn-ea"/>
                <a:sym typeface="+mn-lt"/>
              </a:rPr>
              <a:t>string.h</a:t>
            </a:r>
            <a:r>
              <a:rPr kumimoji="0" lang="en-US" altLang="zh-CN" sz="1200" b="1" i="0" u="none" strike="noStrike" cap="none" normalizeH="0" baseline="0" dirty="0">
                <a:ln>
                  <a:noFill/>
                </a:ln>
                <a:solidFill>
                  <a:srgbClr val="804000"/>
                </a:solidFill>
                <a:effectLst/>
                <a:cs typeface="+mn-ea"/>
                <a:sym typeface="+mn-lt"/>
              </a:rPr>
              <a:t>&gt;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err="1">
                <a:ln>
                  <a:noFill/>
                </a:ln>
                <a:solidFill>
                  <a:srgbClr val="8000FF"/>
                </a:solidFill>
                <a:effectLst/>
                <a:cs typeface="+mn-ea"/>
                <a:sym typeface="+mn-lt"/>
              </a:rPr>
              <a:t>int</a:t>
            </a:r>
            <a:r>
              <a:rPr kumimoji="0" lang="en-US" altLang="zh-CN" sz="1200" b="1" i="0" u="none" strike="noStrike" cap="none" normalizeH="0" baseline="0" dirty="0">
                <a:ln>
                  <a:noFill/>
                </a:ln>
                <a:solidFill>
                  <a:srgbClr val="000000"/>
                </a:solidFill>
                <a:effectLst/>
                <a:cs typeface="+mn-ea"/>
                <a:sym typeface="+mn-lt"/>
              </a:rPr>
              <a:t> main</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err="1">
                <a:ln>
                  <a:noFill/>
                </a:ln>
                <a:solidFill>
                  <a:srgbClr val="8000FF"/>
                </a:solidFill>
                <a:effectLst/>
                <a:cs typeface="+mn-ea"/>
                <a:sym typeface="+mn-lt"/>
              </a:rPr>
              <a:t>int</a:t>
            </a: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err="1">
                <a:ln>
                  <a:noFill/>
                </a:ln>
                <a:solidFill>
                  <a:srgbClr val="000000"/>
                </a:solidFill>
                <a:effectLst/>
                <a:cs typeface="+mn-ea"/>
                <a:sym typeface="+mn-lt"/>
              </a:rPr>
              <a:t>key_a</a:t>
            </a: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3</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lang="en-US" altLang="zh-CN" sz="1200" b="1" dirty="0">
                <a:solidFill>
                  <a:srgbClr val="8000FF"/>
                </a:solidFill>
                <a:cs typeface="+mn-ea"/>
                <a:sym typeface="+mn-lt"/>
              </a:rPr>
              <a:t>	</a:t>
            </a:r>
            <a:r>
              <a:rPr kumimoji="0" lang="en-US" altLang="zh-CN" sz="1200" b="1" i="0" u="none" strike="noStrike" cap="none" normalizeH="0" baseline="0" dirty="0" err="1">
                <a:ln>
                  <a:noFill/>
                </a:ln>
                <a:solidFill>
                  <a:srgbClr val="8000FF"/>
                </a:solidFill>
                <a:effectLst/>
                <a:cs typeface="+mn-ea"/>
                <a:sym typeface="+mn-lt"/>
              </a:rPr>
              <a:t>int</a:t>
            </a: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err="1">
                <a:ln>
                  <a:noFill/>
                </a:ln>
                <a:solidFill>
                  <a:srgbClr val="000000"/>
                </a:solidFill>
                <a:effectLst/>
                <a:cs typeface="+mn-ea"/>
                <a:sym typeface="+mn-lt"/>
              </a:rPr>
              <a:t>key_b</a:t>
            </a: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7</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8000FF"/>
                </a:solidFill>
                <a:effectLst/>
                <a:cs typeface="+mn-ea"/>
                <a:sym typeface="+mn-lt"/>
              </a:rPr>
              <a:t>	</a:t>
            </a:r>
            <a:r>
              <a:rPr kumimoji="0" lang="en-US" altLang="zh-CN" sz="1200" b="1" i="0" u="none" strike="noStrike" cap="none" normalizeH="0" baseline="0" dirty="0" err="1">
                <a:ln>
                  <a:noFill/>
                </a:ln>
                <a:solidFill>
                  <a:srgbClr val="8000FF"/>
                </a:solidFill>
                <a:effectLst/>
                <a:cs typeface="+mn-ea"/>
                <a:sym typeface="+mn-lt"/>
              </a:rPr>
              <a:t>int</a:t>
            </a: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err="1">
                <a:ln>
                  <a:noFill/>
                </a:ln>
                <a:solidFill>
                  <a:srgbClr val="000000"/>
                </a:solidFill>
                <a:effectLst/>
                <a:cs typeface="+mn-ea"/>
                <a:sym typeface="+mn-lt"/>
              </a:rPr>
              <a:t>re_key_a</a:t>
            </a: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9</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8000FF"/>
                </a:solidFill>
                <a:effectLst/>
                <a:cs typeface="+mn-ea"/>
                <a:sym typeface="+mn-lt"/>
              </a:rPr>
              <a:t>char</a:t>
            </a: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err="1">
                <a:ln>
                  <a:noFill/>
                </a:ln>
                <a:solidFill>
                  <a:srgbClr val="000000"/>
                </a:solidFill>
                <a:effectLst/>
                <a:cs typeface="+mn-ea"/>
                <a:sym typeface="+mn-lt"/>
              </a:rPr>
              <a:t>ciphertext</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808080"/>
                </a:solidFill>
                <a:effectLst/>
                <a:cs typeface="+mn-ea"/>
                <a:sym typeface="+mn-lt"/>
              </a:rPr>
              <a:t>"</a:t>
            </a:r>
            <a:r>
              <a:rPr kumimoji="0" lang="en-US" altLang="zh-CN" sz="1200" b="1" i="0" u="none" strike="noStrike" cap="none" normalizeH="0" baseline="0" dirty="0" err="1">
                <a:ln>
                  <a:noFill/>
                </a:ln>
                <a:solidFill>
                  <a:srgbClr val="808080"/>
                </a:solidFill>
                <a:effectLst/>
                <a:cs typeface="+mn-ea"/>
                <a:sym typeface="+mn-lt"/>
              </a:rPr>
              <a:t>qxbxpluxvwhuzjct</a:t>
            </a:r>
            <a:r>
              <a:rPr kumimoji="0" lang="en-US" altLang="zh-CN" sz="1200" b="1" i="0" u="none" strike="noStrike" cap="none" normalizeH="0" baseline="0" dirty="0">
                <a:ln>
                  <a:noFill/>
                </a:ln>
                <a:solidFill>
                  <a:srgbClr val="808080"/>
                </a:solidFill>
                <a:effectLst/>
                <a:cs typeface="+mn-ea"/>
                <a:sym typeface="+mn-lt"/>
              </a:rPr>
              <a:t>"</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8000FF"/>
                </a:solidFill>
                <a:effectLst/>
                <a:cs typeface="+mn-ea"/>
                <a:sym typeface="+mn-lt"/>
              </a:rPr>
              <a:t>char</a:t>
            </a:r>
            <a:r>
              <a:rPr kumimoji="0" lang="en-US" altLang="zh-CN" sz="1200" b="1" i="0" u="none" strike="noStrike" cap="none" normalizeH="0" baseline="0" dirty="0">
                <a:ln>
                  <a:noFill/>
                </a:ln>
                <a:solidFill>
                  <a:srgbClr val="000000"/>
                </a:solidFill>
                <a:effectLst/>
                <a:cs typeface="+mn-ea"/>
                <a:sym typeface="+mn-lt"/>
              </a:rPr>
              <a:t> result</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20</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8000FF"/>
                </a:solidFill>
                <a:effectLst/>
                <a:cs typeface="+mn-ea"/>
                <a:sym typeface="+mn-lt"/>
              </a:rPr>
              <a:t>int</a:t>
            </a:r>
            <a:r>
              <a:rPr kumimoji="0" lang="en-US" altLang="zh-CN" sz="1200" b="1" i="0" u="none" strike="noStrike" cap="none" normalizeH="0" baseline="0" dirty="0">
                <a:ln>
                  <a:noFill/>
                </a:ln>
                <a:solidFill>
                  <a:srgbClr val="000000"/>
                </a:solidFill>
                <a:effectLst/>
                <a:cs typeface="+mn-ea"/>
                <a:sym typeface="+mn-lt"/>
              </a:rPr>
              <a:t> I, </a:t>
            </a:r>
            <a:r>
              <a:rPr kumimoji="0" lang="en-US" altLang="zh-CN" sz="1200" b="1" i="0" u="none" strike="noStrike" cap="none" normalizeH="0" baseline="0" dirty="0" err="1">
                <a:ln>
                  <a:noFill/>
                </a:ln>
                <a:solidFill>
                  <a:srgbClr val="000000"/>
                </a:solidFill>
                <a:effectLst/>
                <a:cs typeface="+mn-ea"/>
                <a:sym typeface="+mn-lt"/>
              </a:rPr>
              <a:t>len</a:t>
            </a:r>
            <a:r>
              <a:rPr kumimoji="0" lang="en-US" altLang="zh-CN" sz="1200" b="1" i="0" u="none" strike="noStrike" cap="none" normalizeH="0" baseline="0" dirty="0">
                <a:ln>
                  <a:noFill/>
                </a:ln>
                <a:solidFill>
                  <a:srgbClr val="000000"/>
                </a:solidFill>
                <a:effectLst/>
                <a:cs typeface="+mn-ea"/>
                <a:sym typeface="+mn-lt"/>
              </a:rPr>
              <a:t>, temp</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err="1">
                <a:ln>
                  <a:noFill/>
                </a:ln>
                <a:solidFill>
                  <a:srgbClr val="000000"/>
                </a:solidFill>
                <a:effectLst/>
                <a:cs typeface="+mn-ea"/>
                <a:sym typeface="+mn-lt"/>
              </a:rPr>
              <a:t>len</a:t>
            </a: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err="1">
                <a:ln>
                  <a:noFill/>
                </a:ln>
                <a:solidFill>
                  <a:srgbClr val="000000"/>
                </a:solidFill>
                <a:effectLst/>
                <a:cs typeface="+mn-ea"/>
                <a:sym typeface="+mn-lt"/>
              </a:rPr>
              <a:t>strlen</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err="1">
                <a:ln>
                  <a:noFill/>
                </a:ln>
                <a:solidFill>
                  <a:srgbClr val="000000"/>
                </a:solidFill>
                <a:effectLst/>
                <a:cs typeface="+mn-ea"/>
                <a:sym typeface="+mn-lt"/>
              </a:rPr>
              <a:t>ciphertext</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FF"/>
                </a:solidFill>
                <a:effectLst/>
                <a:cs typeface="+mn-ea"/>
                <a:sym typeface="+mn-lt"/>
              </a:rPr>
              <a:t>for</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err="1">
                <a:ln>
                  <a:noFill/>
                </a:ln>
                <a:solidFill>
                  <a:srgbClr val="000000"/>
                </a:solidFill>
                <a:effectLst/>
                <a:cs typeface="+mn-ea"/>
                <a:sym typeface="+mn-lt"/>
              </a:rPr>
              <a:t>i</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000000"/>
                </a:solidFill>
                <a:effectLst/>
                <a:cs typeface="+mn-ea"/>
                <a:sym typeface="+mn-lt"/>
              </a:rPr>
              <a:t>i</a:t>
            </a:r>
            <a:r>
              <a:rPr kumimoji="0" lang="en-US" altLang="zh-CN" sz="1200" b="1" i="0" u="none" strike="noStrike" cap="none" normalizeH="0" baseline="0" dirty="0">
                <a:ln>
                  <a:noFill/>
                </a:ln>
                <a:solidFill>
                  <a:srgbClr val="000080"/>
                </a:solidFill>
                <a:effectLst/>
                <a:cs typeface="+mn-ea"/>
                <a:sym typeface="+mn-lt"/>
              </a:rPr>
              <a:t>&lt;</a:t>
            </a:r>
            <a:r>
              <a:rPr kumimoji="0" lang="en-US" altLang="zh-CN" sz="1200" b="1" i="0" u="none" strike="noStrike" cap="none" normalizeH="0" baseline="0" dirty="0" err="1">
                <a:ln>
                  <a:noFill/>
                </a:ln>
                <a:solidFill>
                  <a:srgbClr val="000000"/>
                </a:solidFill>
                <a:effectLst/>
                <a:cs typeface="+mn-ea"/>
                <a:sym typeface="+mn-lt"/>
              </a:rPr>
              <a:t>len</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err="1">
                <a:ln>
                  <a:noFill/>
                </a:ln>
                <a:solidFill>
                  <a:srgbClr val="000000"/>
                </a:solidFill>
                <a:effectLst/>
                <a:cs typeface="+mn-ea"/>
                <a:sym typeface="+mn-lt"/>
              </a:rPr>
              <a:t>i</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temp</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err="1">
                <a:ln>
                  <a:noFill/>
                </a:ln>
                <a:solidFill>
                  <a:srgbClr val="000000"/>
                </a:solidFill>
                <a:effectLst/>
                <a:cs typeface="+mn-ea"/>
                <a:sym typeface="+mn-lt"/>
              </a:rPr>
              <a:t>ciphertext</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err="1">
                <a:ln>
                  <a:noFill/>
                </a:ln>
                <a:solidFill>
                  <a:srgbClr val="000000"/>
                </a:solidFill>
                <a:effectLst/>
                <a:cs typeface="+mn-ea"/>
                <a:sym typeface="+mn-lt"/>
              </a:rPr>
              <a:t>i</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808080"/>
                </a:solidFill>
                <a:effectLst/>
                <a:cs typeface="+mn-ea"/>
                <a:sym typeface="+mn-lt"/>
              </a:rPr>
              <a:t>'a'</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temp</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000000"/>
                </a:solidFill>
                <a:effectLst/>
                <a:cs typeface="+mn-ea"/>
                <a:sym typeface="+mn-lt"/>
              </a:rPr>
              <a:t>temp</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000000"/>
                </a:solidFill>
                <a:effectLst/>
                <a:cs typeface="+mn-ea"/>
                <a:sym typeface="+mn-lt"/>
              </a:rPr>
              <a:t>key_b</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26</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err="1">
                <a:ln>
                  <a:noFill/>
                </a:ln>
                <a:solidFill>
                  <a:srgbClr val="000000"/>
                </a:solidFill>
                <a:effectLst/>
                <a:cs typeface="+mn-ea"/>
                <a:sym typeface="+mn-lt"/>
              </a:rPr>
              <a:t>re_key_a</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26</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result</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err="1">
                <a:ln>
                  <a:noFill/>
                </a:ln>
                <a:solidFill>
                  <a:srgbClr val="000000"/>
                </a:solidFill>
                <a:effectLst/>
                <a:cs typeface="+mn-ea"/>
                <a:sym typeface="+mn-lt"/>
              </a:rPr>
              <a:t>i</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err="1">
                <a:ln>
                  <a:noFill/>
                </a:ln>
                <a:solidFill>
                  <a:srgbClr val="000000"/>
                </a:solidFill>
                <a:effectLst/>
                <a:cs typeface="+mn-ea"/>
                <a:sym typeface="+mn-lt"/>
              </a:rPr>
              <a:t>temp</a:t>
            </a:r>
            <a:r>
              <a:rPr kumimoji="0" lang="en-US" altLang="zh-CN" sz="1200" b="1" i="0" u="none" strike="noStrike" cap="none" normalizeH="0" baseline="0" dirty="0" err="1">
                <a:ln>
                  <a:noFill/>
                </a:ln>
                <a:solidFill>
                  <a:srgbClr val="000080"/>
                </a:solidFill>
                <a:effectLst/>
                <a:cs typeface="+mn-ea"/>
                <a:sym typeface="+mn-lt"/>
              </a:rPr>
              <a:t>+</a:t>
            </a:r>
            <a:r>
              <a:rPr kumimoji="0" lang="en-US" altLang="zh-CN" sz="1200" b="1" i="0" u="none" strike="noStrike" cap="none" normalizeH="0" baseline="0" dirty="0" err="1">
                <a:ln>
                  <a:noFill/>
                </a:ln>
                <a:solidFill>
                  <a:srgbClr val="808080"/>
                </a:solidFill>
                <a:effectLst/>
                <a:cs typeface="+mn-ea"/>
                <a:sym typeface="+mn-lt"/>
              </a:rPr>
              <a:t>'a</a:t>
            </a:r>
            <a:r>
              <a:rPr kumimoji="0" lang="en-US" altLang="zh-CN" sz="1200" b="1" i="0" u="none" strike="noStrike" cap="none" normalizeH="0" baseline="0" dirty="0">
                <a:ln>
                  <a:noFill/>
                </a:ln>
                <a:solidFill>
                  <a:srgbClr val="808080"/>
                </a:solidFill>
                <a:effectLst/>
                <a:cs typeface="+mn-ea"/>
                <a:sym typeface="+mn-lt"/>
              </a:rPr>
              <a:t>'</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a:t>
            </a:r>
            <a:r>
              <a:rPr kumimoji="0" lang="en-US" altLang="zh-CN" sz="1200" b="1" i="0" u="none" strike="noStrike" cap="none" normalizeH="0" baseline="0" dirty="0" err="1">
                <a:ln>
                  <a:noFill/>
                </a:ln>
                <a:solidFill>
                  <a:srgbClr val="000000"/>
                </a:solidFill>
                <a:effectLst/>
                <a:cs typeface="+mn-ea"/>
                <a:sym typeface="+mn-lt"/>
              </a:rPr>
              <a:t>printf</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808080"/>
                </a:solidFill>
                <a:effectLst/>
                <a:cs typeface="+mn-ea"/>
                <a:sym typeface="+mn-lt"/>
              </a:rPr>
              <a:t>“The plaintext (i.e., the flag) is</a:t>
            </a:r>
            <a:r>
              <a:rPr kumimoji="0" lang="en-US" altLang="zh-CN" sz="1200" b="1" i="0" u="none" strike="noStrike" cap="none" normalizeH="0" dirty="0">
                <a:ln>
                  <a:noFill/>
                </a:ln>
                <a:solidFill>
                  <a:srgbClr val="808080"/>
                </a:solidFill>
                <a:effectLst/>
                <a:cs typeface="+mn-ea"/>
                <a:sym typeface="+mn-lt"/>
              </a:rPr>
              <a:t> as following :</a:t>
            </a:r>
            <a:r>
              <a:rPr kumimoji="0" lang="en-US" altLang="zh-CN" sz="1200" b="1" i="0" u="none" strike="noStrike" cap="none" normalizeH="0" baseline="0" dirty="0">
                <a:ln>
                  <a:noFill/>
                </a:ln>
                <a:solidFill>
                  <a:srgbClr val="808080"/>
                </a:solidFill>
                <a:effectLst/>
                <a:cs typeface="+mn-ea"/>
                <a:sym typeface="+mn-lt"/>
              </a:rPr>
              <a:t>\</a:t>
            </a:r>
            <a:r>
              <a:rPr kumimoji="0" lang="en-US" altLang="zh-CN" sz="1200" b="1" i="0" u="none" strike="noStrike" cap="none" normalizeH="0" baseline="0" dirty="0" err="1">
                <a:ln>
                  <a:noFill/>
                </a:ln>
                <a:solidFill>
                  <a:srgbClr val="808080"/>
                </a:solidFill>
                <a:effectLst/>
                <a:cs typeface="+mn-ea"/>
                <a:sym typeface="+mn-lt"/>
              </a:rPr>
              <a:t>n%s</a:t>
            </a:r>
            <a:r>
              <a:rPr kumimoji="0" lang="en-US" altLang="zh-CN" sz="1200" b="1" i="0" u="none" strike="noStrike" cap="none" normalizeH="0" baseline="0" dirty="0">
                <a:ln>
                  <a:noFill/>
                </a:ln>
                <a:solidFill>
                  <a:srgbClr val="808080"/>
                </a:solidFill>
                <a:effectLst/>
                <a:cs typeface="+mn-ea"/>
                <a:sym typeface="+mn-lt"/>
              </a:rPr>
              <a:t>\n"</a:t>
            </a:r>
            <a:r>
              <a:rPr kumimoji="0" lang="en-US" altLang="zh-CN" sz="1200" b="1" i="0" u="none" strike="noStrike" cap="none" normalizeH="0" baseline="0" dirty="0">
                <a:ln>
                  <a:noFill/>
                </a:ln>
                <a:solidFill>
                  <a:srgbClr val="000080"/>
                </a:solidFill>
                <a:effectLst/>
                <a:cs typeface="+mn-ea"/>
                <a:sym typeface="+mn-lt"/>
              </a:rPr>
              <a:t>, </a:t>
            </a:r>
            <a:r>
              <a:rPr kumimoji="0" lang="en-US" altLang="zh-CN" sz="1200" b="1" i="0" u="none" strike="noStrike" cap="none" normalizeH="0" baseline="0" dirty="0">
                <a:ln>
                  <a:noFill/>
                </a:ln>
                <a:solidFill>
                  <a:srgbClr val="000000"/>
                </a:solidFill>
                <a:effectLst/>
                <a:cs typeface="+mn-ea"/>
                <a:sym typeface="+mn-lt"/>
              </a:rPr>
              <a:t>result</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	system</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808080"/>
                </a:solidFill>
                <a:effectLst/>
                <a:cs typeface="+mn-ea"/>
                <a:sym typeface="+mn-lt"/>
              </a:rPr>
              <a:t>"pause"</a:t>
            </a:r>
            <a:r>
              <a:rPr kumimoji="0" lang="en-US" altLang="zh-CN" sz="1200" b="1" i="0" u="none" strike="noStrike" cap="none" normalizeH="0" baseline="0" dirty="0">
                <a:ln>
                  <a:noFill/>
                </a:ln>
                <a:solidFill>
                  <a:srgbClr val="000080"/>
                </a:solidFill>
                <a:effectLst/>
                <a:cs typeface="+mn-ea"/>
                <a:sym typeface="+mn-lt"/>
              </a:rPr>
              <a:t>);</a:t>
            </a:r>
          </a:p>
          <a:p>
            <a:pPr marL="0" marR="0" lvl="0" indent="127000" algn="l" defTabSz="914400" rtl="0" eaLnBrk="0" fontAlgn="base" latinLnBrk="0" hangingPunct="0">
              <a:lnSpc>
                <a:spcPct val="100000"/>
              </a:lnSpc>
              <a:spcBef>
                <a:spcPct val="0"/>
              </a:spcBef>
              <a:spcAft>
                <a:spcPct val="0"/>
              </a:spcAft>
              <a:buClrTx/>
              <a:buSzTx/>
              <a:buFontTx/>
              <a:buNone/>
              <a:tabLst/>
            </a:pPr>
            <a:r>
              <a:rPr lang="en-US" altLang="zh-CN" sz="1200" b="1" dirty="0">
                <a:solidFill>
                  <a:srgbClr val="000080"/>
                </a:solidFill>
                <a:cs typeface="+mn-ea"/>
                <a:sym typeface="+mn-lt"/>
              </a:rPr>
              <a:t>	return </a:t>
            </a:r>
            <a:r>
              <a:rPr lang="en-US" altLang="zh-CN" sz="1200" b="1" dirty="0">
                <a:solidFill>
                  <a:srgbClr val="FF8000"/>
                </a:solidFill>
                <a:cs typeface="+mn-ea"/>
                <a:sym typeface="+mn-lt"/>
              </a:rPr>
              <a:t>0</a:t>
            </a:r>
            <a:r>
              <a:rPr lang="en-US" altLang="zh-CN" sz="1200" b="1" dirty="0">
                <a:solidFill>
                  <a:srgbClr val="000080"/>
                </a:solidFill>
                <a:cs typeface="+mn-ea"/>
                <a:sym typeface="+mn-lt"/>
              </a:rPr>
              <a:t>;</a:t>
            </a:r>
            <a:endParaRPr kumimoji="0" lang="en-US" altLang="zh-CN" sz="1200" b="1" i="0" u="none" strike="noStrike" cap="none" normalizeH="0" baseline="0" dirty="0">
              <a:ln>
                <a:noFill/>
              </a:ln>
              <a:solidFill>
                <a:srgbClr val="000080"/>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chemeClr val="tx1"/>
                </a:solidFill>
                <a:effectLst/>
                <a:cs typeface="+mn-ea"/>
                <a:sym typeface="+mn-lt"/>
              </a:rPr>
              <a:t> </a:t>
            </a:r>
          </a:p>
        </p:txBody>
      </p:sp>
      <p:pic>
        <p:nvPicPr>
          <p:cNvPr id="9" name="图片 8">
            <a:extLst>
              <a:ext uri="{FF2B5EF4-FFF2-40B4-BE49-F238E27FC236}">
                <a16:creationId xmlns:a16="http://schemas.microsoft.com/office/drawing/2014/main" id="{B9EBEED7-EFF2-4289-97BC-ED61A946939A}"/>
              </a:ext>
            </a:extLst>
          </p:cNvPr>
          <p:cNvPicPr>
            <a:picLocks noChangeAspect="1"/>
          </p:cNvPicPr>
          <p:nvPr/>
        </p:nvPicPr>
        <p:blipFill>
          <a:blip r:embed="rId2"/>
          <a:stretch>
            <a:fillRect/>
          </a:stretch>
        </p:blipFill>
        <p:spPr>
          <a:xfrm>
            <a:off x="5031804" y="2133641"/>
            <a:ext cx="4384552" cy="3269131"/>
          </a:xfrm>
          <a:prstGeom prst="rect">
            <a:avLst/>
          </a:prstGeom>
        </p:spPr>
      </p:pic>
      <p:pic>
        <p:nvPicPr>
          <p:cNvPr id="11" name="图片 10">
            <a:extLst>
              <a:ext uri="{FF2B5EF4-FFF2-40B4-BE49-F238E27FC236}">
                <a16:creationId xmlns:a16="http://schemas.microsoft.com/office/drawing/2014/main" id="{CBDFEC24-7CA6-4E8C-8E25-9FAA8E258CE2}"/>
              </a:ext>
            </a:extLst>
          </p:cNvPr>
          <p:cNvPicPr>
            <a:picLocks noChangeAspect="1"/>
          </p:cNvPicPr>
          <p:nvPr/>
        </p:nvPicPr>
        <p:blipFill>
          <a:blip r:embed="rId3"/>
          <a:stretch>
            <a:fillRect/>
          </a:stretch>
        </p:blipFill>
        <p:spPr>
          <a:xfrm>
            <a:off x="5478054" y="5501382"/>
            <a:ext cx="3448448" cy="493615"/>
          </a:xfrm>
          <a:prstGeom prst="rect">
            <a:avLst/>
          </a:prstGeom>
        </p:spPr>
      </p:pic>
      <p:pic>
        <p:nvPicPr>
          <p:cNvPr id="8" name="图片 7">
            <a:extLst>
              <a:ext uri="{FF2B5EF4-FFF2-40B4-BE49-F238E27FC236}">
                <a16:creationId xmlns:a16="http://schemas.microsoft.com/office/drawing/2014/main" id="{2FEE53DB-4D35-4CD5-9A4C-8202E6C2EAB2}"/>
              </a:ext>
            </a:extLst>
          </p:cNvPr>
          <p:cNvPicPr/>
          <p:nvPr/>
        </p:nvPicPr>
        <p:blipFill rotWithShape="1">
          <a:blip r:embed="rId4"/>
          <a:srcRect r="22192" b="49601"/>
          <a:stretch/>
        </p:blipFill>
        <p:spPr>
          <a:xfrm>
            <a:off x="4993764" y="6093296"/>
            <a:ext cx="4423732" cy="701861"/>
          </a:xfrm>
          <a:prstGeom prst="rect">
            <a:avLst/>
          </a:prstGeom>
        </p:spPr>
      </p:pic>
      <p:cxnSp>
        <p:nvCxnSpPr>
          <p:cNvPr id="10" name="直接箭头连接符 9">
            <a:extLst>
              <a:ext uri="{FF2B5EF4-FFF2-40B4-BE49-F238E27FC236}">
                <a16:creationId xmlns:a16="http://schemas.microsoft.com/office/drawing/2014/main" id="{1E633B1D-11ED-49FC-8F78-20AC6BBF5FAD}"/>
              </a:ext>
            </a:extLst>
          </p:cNvPr>
          <p:cNvCxnSpPr>
            <a:cxnSpLocks/>
          </p:cNvCxnSpPr>
          <p:nvPr/>
        </p:nvCxnSpPr>
        <p:spPr>
          <a:xfrm>
            <a:off x="4736976" y="2366789"/>
            <a:ext cx="0" cy="4207820"/>
          </a:xfrm>
          <a:prstGeom prst="straightConnector1">
            <a:avLst/>
          </a:prstGeom>
          <a:ln w="19050">
            <a:prstDash val="dash"/>
            <a:headEnd type="triangl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47948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FE42A49A-4AD2-483D-AC74-DE7D6D7CDE56}"/>
              </a:ext>
            </a:extLst>
          </p:cNvPr>
          <p:cNvSpPr/>
          <p:nvPr/>
        </p:nvSpPr>
        <p:spPr>
          <a:xfrm>
            <a:off x="5457056" y="1380455"/>
            <a:ext cx="4448944" cy="3704196"/>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）简单加密算法逆向分析 </a:t>
            </a:r>
            <a:r>
              <a:rPr lang="en-US" altLang="zh-CN" sz="2800" b="1" dirty="0">
                <a:solidFill>
                  <a:srgbClr val="C00000"/>
                </a:solidFill>
                <a:cs typeface="+mn-ea"/>
                <a:sym typeface="+mn-lt"/>
              </a:rPr>
              <a:t>— </a:t>
            </a:r>
            <a:r>
              <a:rPr lang="zh-CN" altLang="en-US" sz="2800" b="1" dirty="0">
                <a:solidFill>
                  <a:srgbClr val="C00000"/>
                </a:solidFill>
                <a:cs typeface="+mn-ea"/>
                <a:sym typeface="+mn-lt"/>
              </a:rPr>
              <a:t>仿射加密</a:t>
            </a:r>
          </a:p>
        </p:txBody>
      </p:sp>
      <p:sp>
        <p:nvSpPr>
          <p:cNvPr id="12" name="文本框 11">
            <a:extLst>
              <a:ext uri="{FF2B5EF4-FFF2-40B4-BE49-F238E27FC236}">
                <a16:creationId xmlns:a16="http://schemas.microsoft.com/office/drawing/2014/main" id="{1F57AA60-3EB1-438C-A197-ED861605A60D}"/>
              </a:ext>
            </a:extLst>
          </p:cNvPr>
          <p:cNvSpPr txBox="1"/>
          <p:nvPr/>
        </p:nvSpPr>
        <p:spPr>
          <a:xfrm>
            <a:off x="347342" y="1515554"/>
            <a:ext cx="4968552" cy="3262432"/>
          </a:xfrm>
          <a:prstGeom prst="rect">
            <a:avLst/>
          </a:prstGeom>
          <a:noFill/>
        </p:spPr>
        <p:txBody>
          <a:bodyPr wrap="square" rtlCol="0">
            <a:spAutoFit/>
          </a:bodyPr>
          <a:lstStyle/>
          <a:p>
            <a:pPr marL="457200" indent="-457200" algn="ctr">
              <a:buFont typeface="Wingdings" panose="05000000000000000000" pitchFamily="2" charset="2"/>
              <a:buChar char="p"/>
            </a:pPr>
            <a:r>
              <a:rPr lang="zh-CN" altLang="en-US" sz="3200" b="1" dirty="0">
                <a:cs typeface="+mn-ea"/>
                <a:sym typeface="+mn-lt"/>
              </a:rPr>
              <a:t>还有没有其他破解思路</a:t>
            </a:r>
            <a:r>
              <a:rPr lang="zh-CN" altLang="en-US" sz="3200" dirty="0">
                <a:cs typeface="+mn-ea"/>
                <a:sym typeface="+mn-lt"/>
              </a:rPr>
              <a:t>？</a:t>
            </a:r>
            <a:r>
              <a:rPr lang="en-US" altLang="zh-CN" sz="2800" dirty="0">
                <a:solidFill>
                  <a:schemeClr val="bg1">
                    <a:lumMod val="85000"/>
                  </a:schemeClr>
                </a:solidFill>
                <a:cs typeface="+mn-ea"/>
                <a:sym typeface="+mn-lt"/>
              </a:rPr>
              <a:t>(</a:t>
            </a:r>
            <a:r>
              <a:rPr lang="zh-CN" altLang="en-US" sz="2800" dirty="0">
                <a:solidFill>
                  <a:schemeClr val="bg1">
                    <a:lumMod val="85000"/>
                  </a:schemeClr>
                </a:solidFill>
                <a:cs typeface="+mn-ea"/>
                <a:sym typeface="+mn-lt"/>
              </a:rPr>
              <a:t>借助</a:t>
            </a:r>
            <a:r>
              <a:rPr lang="en-US" altLang="zh-CN" sz="2800" dirty="0">
                <a:solidFill>
                  <a:schemeClr val="bg1">
                    <a:lumMod val="85000"/>
                  </a:schemeClr>
                </a:solidFill>
                <a:cs typeface="+mn-ea"/>
                <a:sym typeface="+mn-lt"/>
              </a:rPr>
              <a:t>x32dbg</a:t>
            </a:r>
            <a:r>
              <a:rPr lang="zh-CN" altLang="en-US" sz="2800" dirty="0">
                <a:solidFill>
                  <a:schemeClr val="bg1">
                    <a:lumMod val="85000"/>
                  </a:schemeClr>
                </a:solidFill>
                <a:cs typeface="+mn-ea"/>
                <a:sym typeface="+mn-lt"/>
              </a:rPr>
              <a:t>来破解</a:t>
            </a:r>
            <a:r>
              <a:rPr lang="en-US" altLang="zh-CN" sz="2800" dirty="0">
                <a:solidFill>
                  <a:schemeClr val="bg1">
                    <a:lumMod val="85000"/>
                  </a:schemeClr>
                </a:solidFill>
                <a:cs typeface="+mn-ea"/>
                <a:sym typeface="+mn-lt"/>
              </a:rPr>
              <a:t>)</a:t>
            </a:r>
          </a:p>
          <a:p>
            <a:pPr marL="457200" indent="-457200">
              <a:buFont typeface="Wingdings" panose="05000000000000000000" pitchFamily="2" charset="2"/>
              <a:buChar char="p"/>
            </a:pPr>
            <a:endParaRPr lang="en-US" altLang="zh-CN" sz="2000" dirty="0">
              <a:cs typeface="+mn-ea"/>
              <a:sym typeface="+mn-lt"/>
            </a:endParaRPr>
          </a:p>
          <a:p>
            <a:pPr marL="914400" lvl="1" indent="-457200">
              <a:buFont typeface="Wingdings" panose="05000000000000000000" pitchFamily="2" charset="2"/>
              <a:buChar char="p"/>
            </a:pPr>
            <a:r>
              <a:rPr lang="zh-CN" altLang="en-US" b="1" i="0" dirty="0">
                <a:solidFill>
                  <a:srgbClr val="202122"/>
                </a:solidFill>
                <a:effectLst/>
                <a:cs typeface="+mn-ea"/>
                <a:sym typeface="+mn-lt"/>
              </a:rPr>
              <a:t>我们知道，仿射密码是一种 </a:t>
            </a:r>
            <a:r>
              <a:rPr lang="zh-CN" altLang="en-US" b="1" i="0" u="none" strike="noStrike" dirty="0">
                <a:solidFill>
                  <a:srgbClr val="FF0000"/>
                </a:solidFill>
                <a:effectLst/>
                <a:cs typeface="+mn-ea"/>
                <a:sym typeface="+mn-lt"/>
              </a:rPr>
              <a:t>替换密码</a:t>
            </a:r>
            <a:r>
              <a:rPr lang="zh-CN" altLang="en-US" b="1" u="none" strike="noStrike" dirty="0">
                <a:solidFill>
                  <a:srgbClr val="202122"/>
                </a:solidFill>
                <a:cs typeface="+mn-ea"/>
                <a:sym typeface="+mn-lt"/>
              </a:rPr>
              <a:t>，</a:t>
            </a:r>
            <a:r>
              <a:rPr lang="zh-CN" altLang="en-US" b="1" i="0" dirty="0">
                <a:solidFill>
                  <a:srgbClr val="202122"/>
                </a:solidFill>
                <a:effectLst/>
                <a:cs typeface="+mn-ea"/>
                <a:sym typeface="+mn-lt"/>
              </a:rPr>
              <a:t>它是一个字母对一个字母的</a:t>
            </a:r>
            <a:endParaRPr lang="en-US" altLang="zh-CN" b="1" i="0" dirty="0">
              <a:solidFill>
                <a:srgbClr val="202122"/>
              </a:solidFill>
              <a:effectLst/>
              <a:cs typeface="+mn-ea"/>
              <a:sym typeface="+mn-lt"/>
            </a:endParaRPr>
          </a:p>
          <a:p>
            <a:pPr marL="914400" lvl="1" indent="-457200">
              <a:buFont typeface="Wingdings" panose="05000000000000000000" pitchFamily="2" charset="2"/>
              <a:buChar char="p"/>
            </a:pPr>
            <a:r>
              <a:rPr lang="zh-CN" altLang="en-US" b="1" dirty="0">
                <a:solidFill>
                  <a:srgbClr val="202122"/>
                </a:solidFill>
                <a:cs typeface="+mn-ea"/>
                <a:sym typeface="+mn-lt"/>
              </a:rPr>
              <a:t>我们也知道，密文：“</a:t>
            </a:r>
            <a:r>
              <a:rPr lang="en-US" altLang="zh-CN" b="1" dirty="0" err="1">
                <a:solidFill>
                  <a:srgbClr val="0066FF"/>
                </a:solidFill>
                <a:cs typeface="+mn-ea"/>
                <a:sym typeface="+mn-lt"/>
              </a:rPr>
              <a:t>qxbxpluxvwhuzjct</a:t>
            </a:r>
            <a:r>
              <a:rPr lang="zh-CN" altLang="en-US" b="1" dirty="0">
                <a:solidFill>
                  <a:srgbClr val="202122"/>
                </a:solidFill>
                <a:cs typeface="+mn-ea"/>
                <a:sym typeface="+mn-lt"/>
              </a:rPr>
              <a:t>”</a:t>
            </a:r>
            <a:endParaRPr lang="en-US" altLang="zh-CN" b="1" dirty="0">
              <a:solidFill>
                <a:srgbClr val="202122"/>
              </a:solidFill>
              <a:cs typeface="+mn-ea"/>
              <a:sym typeface="+mn-lt"/>
            </a:endParaRPr>
          </a:p>
          <a:p>
            <a:pPr marL="914400" lvl="1" indent="-457200">
              <a:buFont typeface="Wingdings" panose="05000000000000000000" pitchFamily="2" charset="2"/>
              <a:buChar char="p"/>
            </a:pPr>
            <a:endParaRPr lang="en-US" altLang="zh-CN" b="1" dirty="0">
              <a:solidFill>
                <a:srgbClr val="202122"/>
              </a:solidFill>
              <a:cs typeface="+mn-ea"/>
              <a:sym typeface="+mn-lt"/>
            </a:endParaRPr>
          </a:p>
          <a:p>
            <a:pPr marL="914400" lvl="1" indent="-457200">
              <a:buFont typeface="Wingdings" panose="05000000000000000000" pitchFamily="2" charset="2"/>
              <a:buChar char="p"/>
            </a:pPr>
            <a:r>
              <a:rPr lang="zh-CN" altLang="en-US" b="1" dirty="0">
                <a:solidFill>
                  <a:srgbClr val="202122"/>
                </a:solidFill>
                <a:cs typeface="+mn-ea"/>
                <a:sym typeface="+mn-lt"/>
              </a:rPr>
              <a:t>只是</a:t>
            </a:r>
            <a:r>
              <a:rPr lang="zh-CN" altLang="en-US" b="1" dirty="0">
                <a:solidFill>
                  <a:srgbClr val="202122"/>
                </a:solidFill>
                <a:highlight>
                  <a:srgbClr val="FFFF00"/>
                </a:highlight>
                <a:cs typeface="+mn-ea"/>
                <a:sym typeface="+mn-lt"/>
              </a:rPr>
              <a:t>字母之间的对应规则</a:t>
            </a:r>
            <a:r>
              <a:rPr lang="zh-CN" altLang="en-US" b="1" dirty="0">
                <a:solidFill>
                  <a:srgbClr val="202122"/>
                </a:solidFill>
                <a:cs typeface="+mn-ea"/>
                <a:sym typeface="+mn-lt"/>
              </a:rPr>
              <a:t>不知道！！！（怎么破？）</a:t>
            </a:r>
            <a:endParaRPr lang="zh-CN" altLang="en-US" b="1" dirty="0">
              <a:cs typeface="+mn-ea"/>
              <a:sym typeface="+mn-lt"/>
            </a:endParaRPr>
          </a:p>
        </p:txBody>
      </p:sp>
      <p:grpSp>
        <p:nvGrpSpPr>
          <p:cNvPr id="9" name="组合 8">
            <a:extLst>
              <a:ext uri="{FF2B5EF4-FFF2-40B4-BE49-F238E27FC236}">
                <a16:creationId xmlns:a16="http://schemas.microsoft.com/office/drawing/2014/main" id="{7B80879A-3936-4A39-AE9F-95BC5A7F8AA0}"/>
              </a:ext>
            </a:extLst>
          </p:cNvPr>
          <p:cNvGrpSpPr/>
          <p:nvPr/>
        </p:nvGrpSpPr>
        <p:grpSpPr>
          <a:xfrm>
            <a:off x="5631591" y="1396145"/>
            <a:ext cx="4133247" cy="3680545"/>
            <a:chOff x="5620389" y="1389173"/>
            <a:chExt cx="4133247" cy="3680545"/>
          </a:xfrm>
          <a:solidFill>
            <a:schemeClr val="bg1">
              <a:lumMod val="95000"/>
            </a:schemeClr>
          </a:solidFill>
        </p:grpSpPr>
        <p:pic>
          <p:nvPicPr>
            <p:cNvPr id="9220" name="Picture 4" descr="TECHNOLOGY Using Letters Frequency Analysis in Caesar Cipher with Double  Columnar Transposition Technique | Semantic Scholar">
              <a:extLst>
                <a:ext uri="{FF2B5EF4-FFF2-40B4-BE49-F238E27FC236}">
                  <a16:creationId xmlns:a16="http://schemas.microsoft.com/office/drawing/2014/main" id="{76D02434-8684-4CFA-9F69-84EA51A2F5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22038" b="35155"/>
            <a:stretch/>
          </p:blipFill>
          <p:spPr bwMode="auto">
            <a:xfrm>
              <a:off x="5713298" y="1389173"/>
              <a:ext cx="3914056" cy="2952328"/>
            </a:xfrm>
            <a:prstGeom prst="rect">
              <a:avLst/>
            </a:prstGeom>
            <a:grpFill/>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E443CA1-A9B4-4C33-8D6C-3ED2B8807088}"/>
                    </a:ext>
                  </a:extLst>
                </p:cNvPr>
                <p:cNvSpPr txBox="1"/>
                <p:nvPr/>
              </p:nvSpPr>
              <p:spPr>
                <a:xfrm>
                  <a:off x="5620389" y="4792719"/>
                  <a:ext cx="4133247" cy="276999"/>
                </a:xfrm>
                <a:prstGeom prst="rect">
                  <a:avLst/>
                </a:prstGeom>
                <a:grpFill/>
                <a:ln>
                  <a:solidFill>
                    <a:srgbClr val="92D05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cs typeface="+mn-ea"/>
                            <a:sym typeface="+mn-lt"/>
                          </a:rPr>
                          <m:t>∀</m:t>
                        </m:r>
                        <m:r>
                          <a:rPr lang="en-US" altLang="zh-CN" b="0" i="1" smtClean="0">
                            <a:latin typeface="Cambria Math" panose="02040503050406030204" pitchFamily="18" charset="0"/>
                            <a:cs typeface="+mn-ea"/>
                            <a:sym typeface="+mn-lt"/>
                          </a:rPr>
                          <m:t> </m:t>
                        </m:r>
                        <m:r>
                          <m:rPr>
                            <m:sty m:val="p"/>
                          </m:rPr>
                          <a:rPr lang="en-US" altLang="zh-CN" b="0" i="0" smtClean="0">
                            <a:solidFill>
                              <a:srgbClr val="0000FF"/>
                            </a:solidFill>
                            <a:latin typeface="Cambria Math" panose="02040503050406030204" pitchFamily="18" charset="0"/>
                            <a:cs typeface="+mn-ea"/>
                            <a:sym typeface="+mn-lt"/>
                          </a:rPr>
                          <m:t>i</m:t>
                        </m:r>
                        <m:r>
                          <a:rPr lang="en-US" altLang="zh-CN" b="0" i="1" smtClean="0">
                            <a:solidFill>
                              <a:srgbClr val="0000FF"/>
                            </a:solidFill>
                            <a:latin typeface="Cambria Math" panose="02040503050406030204" pitchFamily="18" charset="0"/>
                            <a:cs typeface="+mn-ea"/>
                            <a:sym typeface="+mn-lt"/>
                          </a:rPr>
                          <m:t>∈</m:t>
                        </m:r>
                        <m:d>
                          <m:dPr>
                            <m:begChr m:val="{"/>
                            <m:endChr m:val="}"/>
                            <m:ctrlPr>
                              <a:rPr lang="en-US" altLang="zh-CN" b="0" i="1" smtClean="0">
                                <a:solidFill>
                                  <a:srgbClr val="0000FF"/>
                                </a:solidFill>
                                <a:latin typeface="Cambria Math" panose="02040503050406030204" pitchFamily="18" charset="0"/>
                                <a:cs typeface="+mn-ea"/>
                                <a:sym typeface="+mn-lt"/>
                              </a:rPr>
                            </m:ctrlPr>
                          </m:dPr>
                          <m:e>
                            <m:r>
                              <a:rPr lang="en-US" altLang="zh-CN" b="0" i="1" smtClean="0">
                                <a:solidFill>
                                  <a:srgbClr val="0000FF"/>
                                </a:solidFill>
                                <a:latin typeface="Cambria Math" panose="02040503050406030204" pitchFamily="18" charset="0"/>
                                <a:cs typeface="+mn-ea"/>
                                <a:sym typeface="+mn-lt"/>
                              </a:rPr>
                              <m:t>𝑃</m:t>
                            </m:r>
                          </m:e>
                        </m:d>
                        <m:r>
                          <a:rPr lang="zh-CN" altLang="en-US" i="1">
                            <a:solidFill>
                              <a:srgbClr val="0000FF"/>
                            </a:solidFill>
                            <a:latin typeface="Cambria Math" panose="02040503050406030204" pitchFamily="18" charset="0"/>
                            <a:cs typeface="+mn-ea"/>
                            <a:sym typeface="+mn-lt"/>
                          </a:rPr>
                          <m:t>与</m:t>
                        </m:r>
                        <m:r>
                          <a:rPr lang="en-US" altLang="zh-CN" b="0" i="1" smtClean="0">
                            <a:solidFill>
                              <a:srgbClr val="0000FF"/>
                            </a:solidFill>
                            <a:latin typeface="Cambria Math" panose="02040503050406030204" pitchFamily="18" charset="0"/>
                            <a:cs typeface="+mn-ea"/>
                            <a:sym typeface="+mn-lt"/>
                          </a:rPr>
                          <m:t> </m:t>
                        </m:r>
                        <m:r>
                          <a:rPr lang="en-US" altLang="zh-CN" b="0" i="1" smtClean="0">
                            <a:solidFill>
                              <a:srgbClr val="FF0000"/>
                            </a:solidFill>
                            <a:latin typeface="Cambria Math" panose="02040503050406030204" pitchFamily="18" charset="0"/>
                            <a:cs typeface="+mn-ea"/>
                            <a:sym typeface="+mn-lt"/>
                          </a:rPr>
                          <m:t>𝑗</m:t>
                        </m:r>
                        <m:r>
                          <a:rPr lang="en-US" altLang="zh-CN" b="0" i="1" smtClean="0">
                            <a:solidFill>
                              <a:srgbClr val="FF0000"/>
                            </a:solidFill>
                            <a:latin typeface="Cambria Math" panose="02040503050406030204" pitchFamily="18" charset="0"/>
                            <a:cs typeface="+mn-ea"/>
                            <a:sym typeface="+mn-lt"/>
                          </a:rPr>
                          <m:t>∈</m:t>
                        </m:r>
                        <m:d>
                          <m:dPr>
                            <m:begChr m:val="{"/>
                            <m:endChr m:val="}"/>
                            <m:ctrlPr>
                              <a:rPr lang="en-US" altLang="zh-CN" b="0" i="1" smtClean="0">
                                <a:solidFill>
                                  <a:srgbClr val="FF0000"/>
                                </a:solidFill>
                                <a:latin typeface="Cambria Math" panose="02040503050406030204" pitchFamily="18" charset="0"/>
                                <a:cs typeface="+mn-ea"/>
                                <a:sym typeface="+mn-lt"/>
                              </a:rPr>
                            </m:ctrlPr>
                          </m:dPr>
                          <m:e>
                            <m:r>
                              <a:rPr lang="en-US" altLang="zh-CN" b="0" i="1" smtClean="0">
                                <a:solidFill>
                                  <a:srgbClr val="FF0000"/>
                                </a:solidFill>
                                <a:latin typeface="Cambria Math" panose="02040503050406030204" pitchFamily="18" charset="0"/>
                                <a:cs typeface="+mn-ea"/>
                                <a:sym typeface="+mn-lt"/>
                              </a:rPr>
                              <m:t>𝐶</m:t>
                            </m:r>
                          </m:e>
                        </m:d>
                        <m:r>
                          <a:rPr lang="en-US" altLang="zh-CN" b="0" i="1" smtClean="0">
                            <a:solidFill>
                              <a:srgbClr val="FF0000"/>
                            </a:solidFill>
                            <a:latin typeface="Cambria Math" panose="02040503050406030204" pitchFamily="18" charset="0"/>
                            <a:cs typeface="+mn-ea"/>
                            <a:sym typeface="+mn-lt"/>
                          </a:rPr>
                          <m:t>, </m:t>
                        </m:r>
                        <m:r>
                          <a:rPr lang="en-US" altLang="zh-CN" b="0" i="1" smtClean="0">
                            <a:latin typeface="Cambria Math" panose="02040503050406030204" pitchFamily="18" charset="0"/>
                            <a:cs typeface="+mn-ea"/>
                            <a:sym typeface="+mn-lt"/>
                          </a:rPr>
                          <m:t>∃ </m:t>
                        </m:r>
                        <m:r>
                          <a:rPr lang="en-US" altLang="zh-CN" b="1" i="1" smtClean="0">
                            <a:latin typeface="Cambria Math" panose="02040503050406030204" pitchFamily="18" charset="0"/>
                            <a:cs typeface="+mn-ea"/>
                            <a:sym typeface="+mn-lt"/>
                          </a:rPr>
                          <m:t>𝑭𝒓𝒆𝒒</m:t>
                        </m:r>
                        <m:d>
                          <m:dPr>
                            <m:ctrlPr>
                              <a:rPr lang="en-US" altLang="zh-CN" b="0" i="1" smtClean="0">
                                <a:latin typeface="Cambria Math" panose="02040503050406030204" pitchFamily="18" charset="0"/>
                                <a:cs typeface="+mn-ea"/>
                                <a:sym typeface="+mn-lt"/>
                              </a:rPr>
                            </m:ctrlPr>
                          </m:dPr>
                          <m:e>
                            <m:r>
                              <a:rPr lang="en-US" altLang="zh-CN" b="0" i="1" smtClean="0">
                                <a:solidFill>
                                  <a:srgbClr val="0000FF"/>
                                </a:solidFill>
                                <a:latin typeface="Cambria Math" panose="02040503050406030204" pitchFamily="18" charset="0"/>
                                <a:cs typeface="+mn-ea"/>
                                <a:sym typeface="+mn-lt"/>
                              </a:rPr>
                              <m:t>𝑖</m:t>
                            </m:r>
                          </m:e>
                        </m:d>
                        <m:r>
                          <a:rPr lang="en-US" altLang="zh-CN" b="0" i="1" smtClean="0">
                            <a:latin typeface="Cambria Math" panose="02040503050406030204" pitchFamily="18" charset="0"/>
                            <a:cs typeface="+mn-ea"/>
                            <a:sym typeface="+mn-lt"/>
                          </a:rPr>
                          <m:t>=</m:t>
                        </m:r>
                        <m:r>
                          <a:rPr lang="en-US" altLang="zh-CN" b="1" i="1" smtClean="0">
                            <a:latin typeface="Cambria Math" panose="02040503050406030204" pitchFamily="18" charset="0"/>
                            <a:cs typeface="+mn-ea"/>
                            <a:sym typeface="+mn-lt"/>
                          </a:rPr>
                          <m:t>𝑭𝒓𝒆𝒒</m:t>
                        </m:r>
                        <m:d>
                          <m:dPr>
                            <m:ctrlPr>
                              <a:rPr lang="en-US" altLang="zh-CN" b="0" i="1" smtClean="0">
                                <a:latin typeface="Cambria Math" panose="02040503050406030204" pitchFamily="18" charset="0"/>
                                <a:cs typeface="+mn-ea"/>
                                <a:sym typeface="+mn-lt"/>
                              </a:rPr>
                            </m:ctrlPr>
                          </m:dPr>
                          <m:e>
                            <m:r>
                              <a:rPr lang="en-US" altLang="zh-CN" b="0" i="1" smtClean="0">
                                <a:solidFill>
                                  <a:srgbClr val="FF0000"/>
                                </a:solidFill>
                                <a:latin typeface="Cambria Math" panose="02040503050406030204" pitchFamily="18" charset="0"/>
                                <a:cs typeface="+mn-ea"/>
                                <a:sym typeface="+mn-lt"/>
                              </a:rPr>
                              <m:t>𝑗</m:t>
                            </m:r>
                          </m:e>
                        </m:d>
                        <m:r>
                          <a:rPr lang="en-US" altLang="zh-CN" b="0" i="1" smtClean="0">
                            <a:latin typeface="Cambria Math" panose="02040503050406030204" pitchFamily="18" charset="0"/>
                            <a:cs typeface="+mn-ea"/>
                            <a:sym typeface="+mn-lt"/>
                          </a:rPr>
                          <m:t> </m:t>
                        </m:r>
                      </m:oMath>
                    </m:oMathPara>
                  </a14:m>
                  <a:endParaRPr lang="zh-CN" altLang="en-US" dirty="0">
                    <a:cs typeface="+mn-ea"/>
                    <a:sym typeface="+mn-lt"/>
                  </a:endParaRPr>
                </a:p>
              </p:txBody>
            </p:sp>
          </mc:Choice>
          <mc:Fallback xmlns="">
            <p:sp>
              <p:nvSpPr>
                <p:cNvPr id="2" name="文本框 1">
                  <a:extLst>
                    <a:ext uri="{FF2B5EF4-FFF2-40B4-BE49-F238E27FC236}">
                      <a16:creationId xmlns:a16="http://schemas.microsoft.com/office/drawing/2014/main" id="{2E443CA1-A9B4-4C33-8D6C-3ED2B8807088}"/>
                    </a:ext>
                  </a:extLst>
                </p:cNvPr>
                <p:cNvSpPr txBox="1">
                  <a:spLocks noRot="1" noChangeAspect="1" noMove="1" noResize="1" noEditPoints="1" noAdjustHandles="1" noChangeArrowheads="1" noChangeShapeType="1" noTextEdit="1"/>
                </p:cNvSpPr>
                <p:nvPr/>
              </p:nvSpPr>
              <p:spPr>
                <a:xfrm>
                  <a:off x="5620389" y="4792719"/>
                  <a:ext cx="4133247" cy="276999"/>
                </a:xfrm>
                <a:prstGeom prst="rect">
                  <a:avLst/>
                </a:prstGeom>
                <a:blipFill>
                  <a:blip r:embed="rId4"/>
                  <a:stretch>
                    <a:fillRect l="-735" t="-4167" b="-33333"/>
                  </a:stretch>
                </a:blipFill>
                <a:ln>
                  <a:solidFill>
                    <a:srgbClr val="92D050"/>
                  </a:solidFill>
                </a:ln>
              </p:spPr>
              <p:txBody>
                <a:bodyPr/>
                <a:lstStyle/>
                <a:p>
                  <a:r>
                    <a:rPr lang="zh-CN" altLang="en-US">
                      <a:noFill/>
                    </a:rPr>
                    <a:t> </a:t>
                  </a:r>
                </a:p>
              </p:txBody>
            </p:sp>
          </mc:Fallback>
        </mc:AlternateContent>
        <p:sp>
          <p:nvSpPr>
            <p:cNvPr id="4" name="箭头: 下 3">
              <a:extLst>
                <a:ext uri="{FF2B5EF4-FFF2-40B4-BE49-F238E27FC236}">
                  <a16:creationId xmlns:a16="http://schemas.microsoft.com/office/drawing/2014/main" id="{894A2A39-27A2-460F-8E10-EE260B45174C}"/>
                </a:ext>
              </a:extLst>
            </p:cNvPr>
            <p:cNvSpPr/>
            <p:nvPr/>
          </p:nvSpPr>
          <p:spPr>
            <a:xfrm>
              <a:off x="7058258" y="4407698"/>
              <a:ext cx="1224136" cy="317668"/>
            </a:xfrm>
            <a:prstGeom prst="downArrow">
              <a:avLst/>
            </a:prstGeom>
            <a:grpFill/>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cs typeface="+mn-ea"/>
                <a:sym typeface="+mn-lt"/>
              </a:endParaRPr>
            </a:p>
          </p:txBody>
        </p:sp>
      </p:grpSp>
      <p:sp>
        <p:nvSpPr>
          <p:cNvPr id="15" name="矩形 14">
            <a:extLst>
              <a:ext uri="{FF2B5EF4-FFF2-40B4-BE49-F238E27FC236}">
                <a16:creationId xmlns:a16="http://schemas.microsoft.com/office/drawing/2014/main" id="{67C09B7E-31D0-4C46-B7F3-3EAA8331E989}"/>
              </a:ext>
            </a:extLst>
          </p:cNvPr>
          <p:cNvSpPr/>
          <p:nvPr/>
        </p:nvSpPr>
        <p:spPr>
          <a:xfrm>
            <a:off x="6249144" y="5235639"/>
            <a:ext cx="2720752" cy="889731"/>
          </a:xfrm>
          <a:prstGeom prst="rect">
            <a:avLst/>
          </a:prstGeom>
          <a:solidFill>
            <a:schemeClr val="bg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96C4991-3D23-404B-AE82-EAF566740EB0}"/>
                  </a:ext>
                </a:extLst>
              </p:cNvPr>
              <p:cNvSpPr txBox="1"/>
              <p:nvPr/>
            </p:nvSpPr>
            <p:spPr>
              <a:xfrm>
                <a:off x="2945123" y="5209285"/>
                <a:ext cx="6024773" cy="1135952"/>
              </a:xfrm>
              <a:prstGeom prst="rect">
                <a:avLst/>
              </a:prstGeom>
              <a:noFill/>
              <a:ln w="19050">
                <a:solidFill>
                  <a:schemeClr val="tx2">
                    <a:lumMod val="60000"/>
                    <a:lumOff val="40000"/>
                  </a:schemeClr>
                </a:solidFill>
              </a:ln>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600" dirty="0">
                    <a:solidFill>
                      <a:srgbClr val="FF0000"/>
                    </a:solidFill>
                    <a:cs typeface="+mn-ea"/>
                    <a:sym typeface="+mn-lt"/>
                  </a:rPr>
                  <a:t>输入：</a:t>
                </a:r>
                <a:r>
                  <a:rPr lang="en-US" altLang="zh-CN" sz="1600" dirty="0" err="1">
                    <a:solidFill>
                      <a:srgbClr val="FF0000"/>
                    </a:solidFill>
                    <a:cs typeface="+mn-ea"/>
                    <a:sym typeface="+mn-lt"/>
                  </a:rPr>
                  <a:t>a</a:t>
                </a:r>
                <a:r>
                  <a:rPr lang="en-US" altLang="zh-CN" sz="1600" dirty="0" err="1">
                    <a:cs typeface="+mn-ea"/>
                    <a:sym typeface="+mn-lt"/>
                  </a:rPr>
                  <a:t>bc</a:t>
                </a:r>
                <a:r>
                  <a:rPr lang="en-US" altLang="zh-CN" sz="1600" dirty="0" err="1">
                    <a:solidFill>
                      <a:srgbClr val="FF0000"/>
                    </a:solidFill>
                    <a:cs typeface="+mn-ea"/>
                    <a:sym typeface="+mn-lt"/>
                  </a:rPr>
                  <a:t>defgh</a:t>
                </a:r>
                <a:r>
                  <a:rPr lang="en-US" altLang="zh-CN" sz="1600" dirty="0" err="1">
                    <a:cs typeface="+mn-ea"/>
                    <a:sym typeface="+mn-lt"/>
                  </a:rPr>
                  <a:t>ij</a:t>
                </a:r>
                <a:r>
                  <a:rPr lang="en-US" altLang="zh-CN" sz="1600" dirty="0" err="1">
                    <a:solidFill>
                      <a:srgbClr val="FF0000"/>
                    </a:solidFill>
                    <a:cs typeface="+mn-ea"/>
                    <a:sym typeface="+mn-lt"/>
                  </a:rPr>
                  <a:t>k</a:t>
                </a:r>
                <a:r>
                  <a:rPr lang="en-US" altLang="zh-CN" sz="1600" dirty="0" err="1">
                    <a:cs typeface="+mn-ea"/>
                    <a:sym typeface="+mn-lt"/>
                  </a:rPr>
                  <a:t>lm</a:t>
                </a:r>
                <a:r>
                  <a:rPr lang="en-US" altLang="zh-CN" sz="1600" dirty="0" err="1">
                    <a:solidFill>
                      <a:srgbClr val="FF0000"/>
                    </a:solidFill>
                    <a:cs typeface="+mn-ea"/>
                    <a:sym typeface="+mn-lt"/>
                  </a:rPr>
                  <a:t>no</a:t>
                </a:r>
                <a:r>
                  <a:rPr lang="en-US" altLang="zh-CN" sz="1600" dirty="0" err="1">
                    <a:cs typeface="+mn-ea"/>
                    <a:sym typeface="+mn-lt"/>
                  </a:rPr>
                  <a:t>pqr</a:t>
                </a:r>
                <a:r>
                  <a:rPr lang="en-US" altLang="zh-CN" sz="1600" dirty="0" err="1">
                    <a:solidFill>
                      <a:srgbClr val="FF0000"/>
                    </a:solidFill>
                    <a:cs typeface="+mn-ea"/>
                    <a:sym typeface="+mn-lt"/>
                  </a:rPr>
                  <a:t>s</a:t>
                </a:r>
                <a:r>
                  <a:rPr lang="en-US" altLang="zh-CN" sz="1600" dirty="0" err="1">
                    <a:cs typeface="+mn-ea"/>
                    <a:sym typeface="+mn-lt"/>
                  </a:rPr>
                  <a:t>t</a:t>
                </a:r>
                <a:r>
                  <a:rPr lang="en-US" altLang="zh-CN" sz="1600" dirty="0" err="1">
                    <a:solidFill>
                      <a:srgbClr val="FF0000"/>
                    </a:solidFill>
                    <a:cs typeface="+mn-ea"/>
                    <a:sym typeface="+mn-lt"/>
                  </a:rPr>
                  <a:t>u</a:t>
                </a:r>
                <a:r>
                  <a:rPr lang="en-US" altLang="zh-CN" sz="1600" dirty="0" err="1">
                    <a:cs typeface="+mn-ea"/>
                    <a:sym typeface="+mn-lt"/>
                  </a:rPr>
                  <a:t>v</a:t>
                </a:r>
                <a:r>
                  <a:rPr lang="en-US" altLang="zh-CN" sz="1600" dirty="0" err="1">
                    <a:solidFill>
                      <a:srgbClr val="FF0000"/>
                    </a:solidFill>
                    <a:cs typeface="+mn-ea"/>
                    <a:sym typeface="+mn-lt"/>
                  </a:rPr>
                  <a:t>w</a:t>
                </a:r>
                <a:r>
                  <a:rPr lang="en-US" altLang="zh-CN" sz="1600" dirty="0" err="1">
                    <a:cs typeface="+mn-ea"/>
                    <a:sym typeface="+mn-lt"/>
                  </a:rPr>
                  <a:t>x</a:t>
                </a:r>
                <a:r>
                  <a:rPr lang="en-US" altLang="zh-CN" sz="1600" dirty="0" err="1">
                    <a:solidFill>
                      <a:srgbClr val="FF0000"/>
                    </a:solidFill>
                    <a:cs typeface="+mn-ea"/>
                    <a:sym typeface="+mn-lt"/>
                  </a:rPr>
                  <a:t>y</a:t>
                </a:r>
                <a:r>
                  <a:rPr lang="en-US" altLang="zh-CN" sz="1600" dirty="0" err="1">
                    <a:cs typeface="+mn-ea"/>
                    <a:sym typeface="+mn-lt"/>
                  </a:rPr>
                  <a:t>z</a:t>
                </a:r>
                <a:r>
                  <a:rPr lang="en-US" altLang="zh-CN" sz="1600" dirty="0">
                    <a:cs typeface="+mn-ea"/>
                    <a:sym typeface="+mn-lt"/>
                  </a:rPr>
                  <a:t>,     </a:t>
                </a:r>
                <a:r>
                  <a:rPr lang="en-US" altLang="zh-CN" sz="1600" dirty="0" err="1">
                    <a:solidFill>
                      <a:srgbClr val="FF0000"/>
                    </a:solidFill>
                    <a:highlight>
                      <a:srgbClr val="FFFF00"/>
                    </a:highlight>
                    <a:cs typeface="+mn-ea"/>
                    <a:sym typeface="+mn-lt"/>
                  </a:rPr>
                  <a:t>doyouknowfangshe</a:t>
                </a:r>
                <a:endParaRPr lang="en-US" altLang="zh-CN" sz="1600" dirty="0">
                  <a:solidFill>
                    <a:srgbClr val="FF0000"/>
                  </a:solidFill>
                  <a:highlight>
                    <a:srgbClr val="FFFF00"/>
                  </a:highlight>
                  <a:cs typeface="+mn-ea"/>
                  <a:sym typeface="+mn-lt"/>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cs typeface="+mn-ea"/>
                    <a:sym typeface="+mn-lt"/>
                  </a:rPr>
                  <a:t>                         </a:t>
                </a:r>
                <a14:m>
                  <m:oMath xmlns:m="http://schemas.openxmlformats.org/officeDocument/2006/math">
                    <m:r>
                      <a:rPr lang="en-US" altLang="zh-CN" sz="2000" b="1" i="1" smtClean="0">
                        <a:latin typeface="Cambria Math" panose="02040503050406030204" pitchFamily="18" charset="0"/>
                        <a:cs typeface="+mn-ea"/>
                        <a:sym typeface="+mn-lt"/>
                      </a:rPr>
                      <m:t>↓</m:t>
                    </m:r>
                    <m:r>
                      <a:rPr lang="en-US" altLang="zh-CN" sz="2000" b="0" i="1" smtClean="0">
                        <a:latin typeface="Cambria Math" panose="02040503050406030204" pitchFamily="18" charset="0"/>
                        <a:cs typeface="+mn-ea"/>
                        <a:sym typeface="+mn-lt"/>
                      </a:rPr>
                      <m:t> </m:t>
                    </m:r>
                    <m:r>
                      <a:rPr lang="zh-CN" altLang="en-US" sz="2000" i="1">
                        <a:latin typeface="Cambria Math" panose="02040503050406030204" pitchFamily="18" charset="0"/>
                        <a:cs typeface="+mn-ea"/>
                        <a:sym typeface="+mn-lt"/>
                      </a:rPr>
                      <m:t>（</m:t>
                    </m:r>
                    <m:r>
                      <a:rPr lang="zh-CN" altLang="en-US" sz="2000" i="1" smtClean="0">
                        <a:latin typeface="Cambria Math" panose="02040503050406030204" pitchFamily="18" charset="0"/>
                        <a:cs typeface="+mn-ea"/>
                        <a:sym typeface="+mn-lt"/>
                      </a:rPr>
                      <m:t>加密</m:t>
                    </m:r>
                    <m:r>
                      <a:rPr lang="zh-CN" altLang="en-US" sz="2000" i="1">
                        <a:latin typeface="Cambria Math" panose="02040503050406030204" pitchFamily="18" charset="0"/>
                        <a:cs typeface="+mn-ea"/>
                        <a:sym typeface="+mn-lt"/>
                      </a:rPr>
                      <m:t>）</m:t>
                    </m:r>
                    <m:r>
                      <a:rPr lang="en-US" altLang="zh-CN" sz="2000" b="0" i="1" smtClean="0">
                        <a:latin typeface="Cambria Math" panose="02040503050406030204" pitchFamily="18" charset="0"/>
                        <a:cs typeface="+mn-ea"/>
                        <a:sym typeface="+mn-lt"/>
                      </a:rPr>
                      <m:t>                   </m:t>
                    </m:r>
                    <m:r>
                      <a:rPr lang="en-US" altLang="zh-CN" sz="2000" b="1" i="1" smtClean="0">
                        <a:latin typeface="Cambria Math" panose="02040503050406030204" pitchFamily="18" charset="0"/>
                        <a:cs typeface="+mn-ea"/>
                        <a:sym typeface="+mn-lt"/>
                      </a:rPr>
                      <m:t>↑</m:t>
                    </m:r>
                  </m:oMath>
                </a14:m>
                <a:r>
                  <a:rPr lang="en-US" altLang="zh-CN" sz="1600" b="1" dirty="0">
                    <a:cs typeface="+mn-ea"/>
                    <a:sym typeface="+mn-lt"/>
                  </a:rPr>
                  <a:t> </a:t>
                </a:r>
                <a:r>
                  <a:rPr lang="zh-CN" altLang="en-US" sz="1600" b="1" dirty="0">
                    <a:cs typeface="+mn-ea"/>
                    <a:sym typeface="+mn-lt"/>
                  </a:rPr>
                  <a:t>（字符</a:t>
                </a:r>
                <a:r>
                  <a:rPr lang="zh-CN" altLang="en-US" sz="1600" b="1" dirty="0">
                    <a:solidFill>
                      <a:srgbClr val="FF0000"/>
                    </a:solidFill>
                    <a:cs typeface="+mn-ea"/>
                    <a:sym typeface="+mn-lt"/>
                  </a:rPr>
                  <a:t>一一对应</a:t>
                </a:r>
                <a:r>
                  <a:rPr lang="zh-CN" altLang="en-US" sz="1600" b="1" dirty="0">
                    <a:cs typeface="+mn-ea"/>
                    <a:sym typeface="+mn-lt"/>
                  </a:rPr>
                  <a:t>；解密）</a:t>
                </a:r>
                <a:endParaRPr lang="en-US" altLang="zh-CN" sz="1600" b="1" dirty="0">
                  <a:cs typeface="+mn-ea"/>
                  <a:sym typeface="+mn-lt"/>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600" dirty="0">
                    <a:solidFill>
                      <a:srgbClr val="0000FF"/>
                    </a:solidFill>
                    <a:cs typeface="+mn-ea"/>
                    <a:sym typeface="+mn-lt"/>
                  </a:rPr>
                  <a:t>输出：</a:t>
                </a:r>
                <a:r>
                  <a:rPr lang="en-US" altLang="zh-CN" sz="1600" u="sng" dirty="0" err="1">
                    <a:solidFill>
                      <a:srgbClr val="0000FF"/>
                    </a:solidFill>
                    <a:cs typeface="+mn-ea"/>
                    <a:sym typeface="+mn-lt"/>
                  </a:rPr>
                  <a:t>h</a:t>
                </a:r>
                <a:r>
                  <a:rPr lang="en-US" altLang="zh-CN" sz="1600" u="sng" dirty="0" err="1">
                    <a:cs typeface="+mn-ea"/>
                    <a:sym typeface="+mn-lt"/>
                  </a:rPr>
                  <a:t>kn</a:t>
                </a:r>
                <a:r>
                  <a:rPr lang="en-US" altLang="zh-CN" sz="1600" u="sng" dirty="0" err="1">
                    <a:solidFill>
                      <a:srgbClr val="0000FF"/>
                    </a:solidFill>
                    <a:cs typeface="+mn-ea"/>
                    <a:sym typeface="+mn-lt"/>
                  </a:rPr>
                  <a:t>qtwzc</a:t>
                </a:r>
                <a:r>
                  <a:rPr lang="en-US" altLang="zh-CN" sz="1600" u="sng" dirty="0" err="1">
                    <a:cs typeface="+mn-ea"/>
                    <a:sym typeface="+mn-lt"/>
                  </a:rPr>
                  <a:t>fi</a:t>
                </a:r>
                <a:r>
                  <a:rPr lang="en-US" altLang="zh-CN" sz="1600" u="sng" dirty="0" err="1">
                    <a:solidFill>
                      <a:srgbClr val="0000FF"/>
                    </a:solidFill>
                    <a:cs typeface="+mn-ea"/>
                    <a:sym typeface="+mn-lt"/>
                  </a:rPr>
                  <a:t>l</a:t>
                </a:r>
                <a:r>
                  <a:rPr lang="en-US" altLang="zh-CN" sz="1600" u="sng" dirty="0" err="1">
                    <a:cs typeface="+mn-ea"/>
                    <a:sym typeface="+mn-lt"/>
                  </a:rPr>
                  <a:t>or</a:t>
                </a:r>
                <a:r>
                  <a:rPr lang="en-US" altLang="zh-CN" sz="1600" u="sng" dirty="0" err="1">
                    <a:solidFill>
                      <a:srgbClr val="0000FF"/>
                    </a:solidFill>
                    <a:cs typeface="+mn-ea"/>
                    <a:sym typeface="+mn-lt"/>
                  </a:rPr>
                  <a:t>ux</a:t>
                </a:r>
                <a:r>
                  <a:rPr lang="en-US" altLang="zh-CN" sz="1600" u="sng" dirty="0" err="1">
                    <a:cs typeface="+mn-ea"/>
                    <a:sym typeface="+mn-lt"/>
                  </a:rPr>
                  <a:t>adg</a:t>
                </a:r>
                <a:r>
                  <a:rPr lang="en-US" altLang="zh-CN" sz="1600" u="sng" dirty="0" err="1">
                    <a:solidFill>
                      <a:srgbClr val="0000FF"/>
                    </a:solidFill>
                    <a:cs typeface="+mn-ea"/>
                    <a:sym typeface="+mn-lt"/>
                  </a:rPr>
                  <a:t>j</a:t>
                </a:r>
                <a:r>
                  <a:rPr lang="en-US" altLang="zh-CN" sz="1600" u="sng" dirty="0" err="1">
                    <a:cs typeface="+mn-ea"/>
                    <a:sym typeface="+mn-lt"/>
                  </a:rPr>
                  <a:t>m</a:t>
                </a:r>
                <a:r>
                  <a:rPr lang="en-US" altLang="zh-CN" sz="1600" u="sng" dirty="0" err="1">
                    <a:solidFill>
                      <a:srgbClr val="0000FF"/>
                    </a:solidFill>
                    <a:cs typeface="+mn-ea"/>
                    <a:sym typeface="+mn-lt"/>
                  </a:rPr>
                  <a:t>p</a:t>
                </a:r>
                <a:r>
                  <a:rPr lang="en-US" altLang="zh-CN" sz="1600" u="sng" dirty="0" err="1">
                    <a:cs typeface="+mn-ea"/>
                    <a:sym typeface="+mn-lt"/>
                  </a:rPr>
                  <a:t>s</a:t>
                </a:r>
                <a:r>
                  <a:rPr lang="en-US" altLang="zh-CN" sz="1600" u="sng" dirty="0" err="1">
                    <a:solidFill>
                      <a:srgbClr val="0000FF"/>
                    </a:solidFill>
                    <a:cs typeface="+mn-ea"/>
                    <a:sym typeface="+mn-lt"/>
                  </a:rPr>
                  <a:t>v</a:t>
                </a:r>
                <a:r>
                  <a:rPr lang="en-US" altLang="zh-CN" sz="1600" u="sng" dirty="0" err="1">
                    <a:cs typeface="+mn-ea"/>
                    <a:sym typeface="+mn-lt"/>
                  </a:rPr>
                  <a:t>y</a:t>
                </a:r>
                <a:r>
                  <a:rPr lang="en-US" altLang="zh-CN" sz="1600" u="sng" dirty="0" err="1">
                    <a:solidFill>
                      <a:srgbClr val="0000FF"/>
                    </a:solidFill>
                    <a:cs typeface="+mn-ea"/>
                    <a:sym typeface="+mn-lt"/>
                  </a:rPr>
                  <a:t>b</a:t>
                </a:r>
                <a:r>
                  <a:rPr lang="en-US" altLang="zh-CN" sz="1600" u="sng" dirty="0" err="1">
                    <a:cs typeface="+mn-ea"/>
                    <a:sym typeface="+mn-lt"/>
                  </a:rPr>
                  <a:t>e</a:t>
                </a:r>
                <a:r>
                  <a:rPr lang="en-US" altLang="zh-CN" sz="1600" dirty="0">
                    <a:cs typeface="+mn-ea"/>
                    <a:sym typeface="+mn-lt"/>
                  </a:rPr>
                  <a:t>,    </a:t>
                </a:r>
                <a:r>
                  <a:rPr lang="en-US" altLang="zh-CN" sz="1600" dirty="0" err="1">
                    <a:solidFill>
                      <a:srgbClr val="0000FF"/>
                    </a:solidFill>
                    <a:highlight>
                      <a:srgbClr val="C0C0C0"/>
                    </a:highlight>
                    <a:cs typeface="+mn-ea"/>
                    <a:sym typeface="+mn-lt"/>
                  </a:rPr>
                  <a:t>qxbxpluxvwhuzjct</a:t>
                </a:r>
                <a:endParaRPr lang="en-US" altLang="zh-CN" sz="1600" dirty="0">
                  <a:solidFill>
                    <a:srgbClr val="0000FF"/>
                  </a:solidFill>
                  <a:highlight>
                    <a:srgbClr val="C0C0C0"/>
                  </a:highlight>
                  <a:cs typeface="+mn-ea"/>
                  <a:sym typeface="+mn-lt"/>
                </a:endParaRPr>
              </a:p>
            </p:txBody>
          </p:sp>
        </mc:Choice>
        <mc:Fallback xmlns="">
          <p:sp>
            <p:nvSpPr>
              <p:cNvPr id="10" name="文本框 9">
                <a:extLst>
                  <a:ext uri="{FF2B5EF4-FFF2-40B4-BE49-F238E27FC236}">
                    <a16:creationId xmlns:a16="http://schemas.microsoft.com/office/drawing/2014/main" id="{F96C4991-3D23-404B-AE82-EAF566740EB0}"/>
                  </a:ext>
                </a:extLst>
              </p:cNvPr>
              <p:cNvSpPr txBox="1">
                <a:spLocks noRot="1" noChangeAspect="1" noMove="1" noResize="1" noEditPoints="1" noAdjustHandles="1" noChangeArrowheads="1" noChangeShapeType="1" noTextEdit="1"/>
              </p:cNvSpPr>
              <p:nvPr/>
            </p:nvSpPr>
            <p:spPr>
              <a:xfrm>
                <a:off x="2945123" y="5209285"/>
                <a:ext cx="6024773" cy="1135952"/>
              </a:xfrm>
              <a:prstGeom prst="rect">
                <a:avLst/>
              </a:prstGeom>
              <a:blipFill>
                <a:blip r:embed="rId5"/>
                <a:stretch>
                  <a:fillRect l="-404" t="-1058" r="-404" b="-5291"/>
                </a:stretch>
              </a:blipFill>
              <a:ln w="19050">
                <a:solidFill>
                  <a:schemeClr val="tx2">
                    <a:lumMod val="60000"/>
                    <a:lumOff val="40000"/>
                  </a:schemeClr>
                </a:solidFill>
              </a:ln>
            </p:spPr>
            <p:txBody>
              <a:bodyPr/>
              <a:lstStyle/>
              <a:p>
                <a:r>
                  <a:rPr lang="zh-CN" altLang="en-US">
                    <a:noFill/>
                  </a:rPr>
                  <a:t> </a:t>
                </a:r>
              </a:p>
            </p:txBody>
          </p:sp>
        </mc:Fallback>
      </mc:AlternateContent>
      <p:pic>
        <p:nvPicPr>
          <p:cNvPr id="10242" name="Picture 2" descr="x64dbg 2020-06-25_21-54 Snapshot | Mediafire File Download | Snapshots,  Computer skills, Software development">
            <a:extLst>
              <a:ext uri="{FF2B5EF4-FFF2-40B4-BE49-F238E27FC236}">
                <a16:creationId xmlns:a16="http://schemas.microsoft.com/office/drawing/2014/main" id="{206E0852-1171-4E51-8DF3-3920068DA64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52600" y="5163631"/>
            <a:ext cx="935385" cy="935385"/>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BDFD1E75-DDA1-4B2F-9A26-E20883194002}"/>
              </a:ext>
            </a:extLst>
          </p:cNvPr>
          <p:cNvPicPr>
            <a:picLocks noChangeAspect="1"/>
          </p:cNvPicPr>
          <p:nvPr/>
        </p:nvPicPr>
        <p:blipFill>
          <a:blip r:embed="rId7"/>
          <a:stretch>
            <a:fillRect/>
          </a:stretch>
        </p:blipFill>
        <p:spPr>
          <a:xfrm>
            <a:off x="1064568" y="6241652"/>
            <a:ext cx="8121352" cy="519034"/>
          </a:xfrm>
          <a:prstGeom prst="rect">
            <a:avLst/>
          </a:prstGeom>
        </p:spPr>
      </p:pic>
      <p:cxnSp>
        <p:nvCxnSpPr>
          <p:cNvPr id="13" name="直接箭头连接符 12">
            <a:extLst>
              <a:ext uri="{FF2B5EF4-FFF2-40B4-BE49-F238E27FC236}">
                <a16:creationId xmlns:a16="http://schemas.microsoft.com/office/drawing/2014/main" id="{BADADD14-284D-4E18-B402-E1E66E5A7336}"/>
              </a:ext>
            </a:extLst>
          </p:cNvPr>
          <p:cNvCxnSpPr>
            <a:cxnSpLocks/>
          </p:cNvCxnSpPr>
          <p:nvPr/>
        </p:nvCxnSpPr>
        <p:spPr>
          <a:xfrm flipH="1" flipV="1">
            <a:off x="5025008" y="6027727"/>
            <a:ext cx="1872208" cy="473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87C2E145-B7D5-4FBA-9298-A3371D4A5F35}"/>
              </a:ext>
            </a:extLst>
          </p:cNvPr>
          <p:cNvSpPr txBox="1"/>
          <p:nvPr/>
        </p:nvSpPr>
        <p:spPr>
          <a:xfrm>
            <a:off x="6229827" y="1851263"/>
            <a:ext cx="2936776" cy="1477328"/>
          </a:xfrm>
          <a:prstGeom prst="rect">
            <a:avLst/>
          </a:prstGeom>
          <a:noFill/>
        </p:spPr>
        <p:txBody>
          <a:bodyPr wrap="square" rtlCol="0">
            <a:spAutoFit/>
          </a:bodyPr>
          <a:lstStyle/>
          <a:p>
            <a:r>
              <a:rPr lang="zh-CN" altLang="en-US" dirty="0">
                <a:cs typeface="+mn-ea"/>
                <a:sym typeface="+mn-lt"/>
              </a:rPr>
              <a:t>上述假设已截获了加密程序，但如果没有呢？</a:t>
            </a:r>
            <a:endParaRPr lang="en-US" altLang="zh-CN" dirty="0">
              <a:cs typeface="+mn-ea"/>
              <a:sym typeface="+mn-lt"/>
            </a:endParaRPr>
          </a:p>
          <a:p>
            <a:r>
              <a:rPr lang="en-US" altLang="zh-CN" dirty="0">
                <a:solidFill>
                  <a:srgbClr val="FF0000"/>
                </a:solidFill>
                <a:cs typeface="+mn-ea"/>
                <a:sym typeface="+mn-lt"/>
              </a:rPr>
              <a:t>- </a:t>
            </a:r>
            <a:r>
              <a:rPr lang="zh-CN" altLang="en-US" dirty="0">
                <a:solidFill>
                  <a:srgbClr val="FF0000"/>
                </a:solidFill>
                <a:cs typeface="+mn-ea"/>
                <a:sym typeface="+mn-lt"/>
              </a:rPr>
              <a:t>通过观测</a:t>
            </a:r>
            <a:r>
              <a:rPr lang="zh-CN" altLang="en-US" dirty="0">
                <a:solidFill>
                  <a:srgbClr val="FF0000"/>
                </a:solidFill>
                <a:highlight>
                  <a:srgbClr val="FFFF00"/>
                </a:highlight>
                <a:cs typeface="+mn-ea"/>
                <a:sym typeface="+mn-lt"/>
              </a:rPr>
              <a:t>明文字符与密文字符之间的频率对应关系</a:t>
            </a:r>
            <a:endParaRPr lang="en-US" altLang="zh-CN" dirty="0">
              <a:solidFill>
                <a:srgbClr val="FF0000"/>
              </a:solidFill>
              <a:highlight>
                <a:srgbClr val="FFFF00"/>
              </a:highlight>
              <a:cs typeface="+mn-ea"/>
              <a:sym typeface="+mn-lt"/>
            </a:endParaRPr>
          </a:p>
          <a:p>
            <a:r>
              <a:rPr lang="zh-CN" altLang="en-US" dirty="0">
                <a:solidFill>
                  <a:srgbClr val="FF0000"/>
                </a:solidFill>
                <a:cs typeface="+mn-ea"/>
                <a:sym typeface="+mn-lt"/>
              </a:rPr>
              <a:t>来实施破译</a:t>
            </a:r>
          </a:p>
        </p:txBody>
      </p:sp>
    </p:spTree>
    <p:extLst>
      <p:ext uri="{BB962C8B-B14F-4D97-AF65-F5344CB8AC3E}">
        <p14:creationId xmlns:p14="http://schemas.microsoft.com/office/powerpoint/2010/main" val="341283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fade">
                                      <p:cBhvr>
                                        <p:cTn id="7" dur="1000"/>
                                        <p:tgtEl>
                                          <p:spTgt spid="12">
                                            <p:txEl>
                                              <p:pRg st="2" end="2"/>
                                            </p:txEl>
                                          </p:spTgt>
                                        </p:tgtEl>
                                      </p:cBhvr>
                                    </p:animEffect>
                                    <p:anim calcmode="lin" valueType="num">
                                      <p:cBhvr>
                                        <p:cTn id="8"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xEl>
                                              <p:pRg st="3" end="3"/>
                                            </p:txEl>
                                          </p:spTgt>
                                        </p:tgtEl>
                                        <p:attrNameLst>
                                          <p:attrName>style.visibility</p:attrName>
                                        </p:attrNameLst>
                                      </p:cBhvr>
                                      <p:to>
                                        <p:strVal val="visible"/>
                                      </p:to>
                                    </p:set>
                                    <p:animEffect transition="in" filter="fade">
                                      <p:cBhvr>
                                        <p:cTn id="14" dur="1000"/>
                                        <p:tgtEl>
                                          <p:spTgt spid="12">
                                            <p:txEl>
                                              <p:pRg st="3" end="3"/>
                                            </p:txEl>
                                          </p:spTgt>
                                        </p:tgtEl>
                                      </p:cBhvr>
                                    </p:animEffect>
                                    <p:anim calcmode="lin" valueType="num">
                                      <p:cBhvr>
                                        <p:cTn id="15"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animEffect transition="in" filter="fade">
                                      <p:cBhvr>
                                        <p:cTn id="21" dur="1000"/>
                                        <p:tgtEl>
                                          <p:spTgt spid="12">
                                            <p:txEl>
                                              <p:pRg st="5" end="5"/>
                                            </p:txEl>
                                          </p:spTgt>
                                        </p:tgtEl>
                                      </p:cBhvr>
                                    </p:animEffect>
                                    <p:anim calcmode="lin" valueType="num">
                                      <p:cBhvr>
                                        <p:cTn id="22" dur="1000" fill="hold"/>
                                        <p:tgtEl>
                                          <p:spTgt spid="12">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heel(1)">
                                      <p:cBhvr>
                                        <p:cTn id="28" dur="2000"/>
                                        <p:tgtEl>
                                          <p:spTgt spid="10"/>
                                        </p:tgtEl>
                                      </p:cBhvr>
                                    </p:animEffect>
                                  </p:childTnLst>
                                </p:cTn>
                              </p:par>
                              <p:par>
                                <p:cTn id="29" presetID="21" presetClass="entr" presetSubtype="1" fill="hold" nodeType="withEffect">
                                  <p:stCondLst>
                                    <p:cond delay="0"/>
                                  </p:stCondLst>
                                  <p:childTnLst>
                                    <p:set>
                                      <p:cBhvr>
                                        <p:cTn id="30" dur="1" fill="hold">
                                          <p:stCondLst>
                                            <p:cond delay="0"/>
                                          </p:stCondLst>
                                        </p:cTn>
                                        <p:tgtEl>
                                          <p:spTgt spid="10242"/>
                                        </p:tgtEl>
                                        <p:attrNameLst>
                                          <p:attrName>style.visibility</p:attrName>
                                        </p:attrNameLst>
                                      </p:cBhvr>
                                      <p:to>
                                        <p:strVal val="visible"/>
                                      </p:to>
                                    </p:set>
                                    <p:animEffect transition="in" filter="wheel(1)">
                                      <p:cBhvr>
                                        <p:cTn id="31" dur="2000"/>
                                        <p:tgtEl>
                                          <p:spTgt spid="10242"/>
                                        </p:tgtEl>
                                      </p:cBhvr>
                                    </p:animEffect>
                                  </p:childTnLst>
                                </p:cTn>
                              </p:par>
                            </p:childTnLst>
                          </p:cTn>
                        </p:par>
                        <p:par>
                          <p:cTn id="32" fill="hold">
                            <p:stCondLst>
                              <p:cond delay="2000"/>
                            </p:stCondLst>
                            <p:childTnLst>
                              <p:par>
                                <p:cTn id="33" presetID="21" presetClass="entr" presetSubtype="1" fill="hold" nodeType="afterEffect">
                                  <p:stCondLst>
                                    <p:cond delay="500"/>
                                  </p:stCondLst>
                                  <p:childTnLst>
                                    <p:set>
                                      <p:cBhvr>
                                        <p:cTn id="34" dur="1" fill="hold">
                                          <p:stCondLst>
                                            <p:cond delay="0"/>
                                          </p:stCondLst>
                                        </p:cTn>
                                        <p:tgtEl>
                                          <p:spTgt spid="8"/>
                                        </p:tgtEl>
                                        <p:attrNameLst>
                                          <p:attrName>style.visibility</p:attrName>
                                        </p:attrNameLst>
                                      </p:cBhvr>
                                      <p:to>
                                        <p:strVal val="visible"/>
                                      </p:to>
                                    </p:set>
                                    <p:animEffect transition="in" filter="wheel(1)">
                                      <p:cBhvr>
                                        <p:cTn id="35" dur="1000"/>
                                        <p:tgtEl>
                                          <p:spTgt spid="8"/>
                                        </p:tgtEl>
                                      </p:cBhvr>
                                    </p:animEffect>
                                  </p:childTnLst>
                                </p:cTn>
                              </p:par>
                            </p:childTnLst>
                          </p:cTn>
                        </p:par>
                        <p:par>
                          <p:cTn id="36" fill="hold">
                            <p:stCondLst>
                              <p:cond delay="3500"/>
                            </p:stCondLst>
                            <p:childTnLst>
                              <p:par>
                                <p:cTn id="37" presetID="21" presetClass="entr" presetSubtype="1" fill="hold" nodeType="afterEffect">
                                  <p:stCondLst>
                                    <p:cond delay="500"/>
                                  </p:stCondLst>
                                  <p:childTnLst>
                                    <p:set>
                                      <p:cBhvr>
                                        <p:cTn id="38" dur="1" fill="hold">
                                          <p:stCondLst>
                                            <p:cond delay="0"/>
                                          </p:stCondLst>
                                        </p:cTn>
                                        <p:tgtEl>
                                          <p:spTgt spid="13"/>
                                        </p:tgtEl>
                                        <p:attrNameLst>
                                          <p:attrName>style.visibility</p:attrName>
                                        </p:attrNameLst>
                                      </p:cBhvr>
                                      <p:to>
                                        <p:strVal val="visible"/>
                                      </p:to>
                                    </p:set>
                                    <p:animEffect transition="in" filter="wheel(1)">
                                      <p:cBhvr>
                                        <p:cTn id="39" dur="10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anim calcmode="lin" valueType="num">
                                      <p:cBhvr>
                                        <p:cTn id="49" dur="1000" fill="hold"/>
                                        <p:tgtEl>
                                          <p:spTgt spid="16"/>
                                        </p:tgtEl>
                                        <p:attrNameLst>
                                          <p:attrName>ppt_x</p:attrName>
                                        </p:attrNameLst>
                                      </p:cBhvr>
                                      <p:tavLst>
                                        <p:tav tm="0">
                                          <p:val>
                                            <p:strVal val="#ppt_x"/>
                                          </p:val>
                                        </p:tav>
                                        <p:tav tm="100000">
                                          <p:val>
                                            <p:strVal val="#ppt_x"/>
                                          </p:val>
                                        </p:tav>
                                      </p:tavLst>
                                    </p:anim>
                                    <p:anim calcmode="lin" valueType="num">
                                      <p:cBhvr>
                                        <p:cTn id="5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1" presetClass="entr" presetSubtype="1"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heel(1)">
                                      <p:cBhvr>
                                        <p:cTn id="5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5"/>
          <p:cNvSpPr>
            <a:spLocks noGrp="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a:latin typeface="+mn-lt"/>
                <a:ea typeface="+mn-ea"/>
                <a:cs typeface="+mn-ea"/>
                <a:sym typeface="+mn-lt"/>
              </a:rPr>
              <a:t>第五章 常见加密算法逆向分析</a:t>
            </a:r>
            <a:endParaRPr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ea"/>
              <a:sym typeface="+mn-lt"/>
            </a:endParaRPr>
          </a:p>
        </p:txBody>
      </p:sp>
      <p:sp>
        <p:nvSpPr>
          <p:cNvPr id="3" name="内容占位符 2"/>
          <p:cNvSpPr>
            <a:spLocks noGrp="1"/>
          </p:cNvSpPr>
          <p:nvPr>
            <p:ph idx="1"/>
          </p:nvPr>
        </p:nvSpPr>
        <p:spPr/>
        <p:txBody>
          <a:bodyPr/>
          <a:lstStyle/>
          <a:p>
            <a:r>
              <a:rPr lang="en-US" altLang="zh-CN" dirty="0">
                <a:cs typeface="+mn-ea"/>
                <a:sym typeface="+mn-lt"/>
              </a:rPr>
              <a:t>1. </a:t>
            </a:r>
            <a:r>
              <a:rPr lang="zh-CN" altLang="en-US" dirty="0">
                <a:cs typeface="+mn-ea"/>
                <a:sym typeface="+mn-lt"/>
              </a:rPr>
              <a:t>简单加密算法逆向分析</a:t>
            </a:r>
            <a:endParaRPr lang="en-US" altLang="zh-CN" dirty="0">
              <a:cs typeface="+mn-ea"/>
              <a:sym typeface="+mn-lt"/>
            </a:endParaRPr>
          </a:p>
          <a:p>
            <a:pPr lvl="1"/>
            <a:r>
              <a:rPr lang="zh-CN" altLang="en-US" dirty="0">
                <a:cs typeface="+mn-ea"/>
                <a:sym typeface="+mn-lt"/>
              </a:rPr>
              <a:t>异或加密</a:t>
            </a:r>
            <a:endParaRPr lang="en-US" altLang="zh-CN" dirty="0">
              <a:cs typeface="+mn-ea"/>
              <a:sym typeface="+mn-lt"/>
            </a:endParaRPr>
          </a:p>
          <a:p>
            <a:pPr lvl="1"/>
            <a:r>
              <a:rPr lang="zh-CN" altLang="en-US" dirty="0">
                <a:cs typeface="+mn-ea"/>
                <a:sym typeface="+mn-lt"/>
              </a:rPr>
              <a:t>仿射加密</a:t>
            </a:r>
          </a:p>
          <a:p>
            <a:r>
              <a:rPr lang="en-US" altLang="zh-CN" dirty="0">
                <a:solidFill>
                  <a:srgbClr val="FF0000"/>
                </a:solidFill>
                <a:cs typeface="+mn-ea"/>
                <a:sym typeface="+mn-lt"/>
              </a:rPr>
              <a:t>2. </a:t>
            </a:r>
            <a:r>
              <a:rPr lang="zh-CN" altLang="en-US" dirty="0">
                <a:solidFill>
                  <a:srgbClr val="FF0000"/>
                </a:solidFill>
                <a:cs typeface="+mn-ea"/>
                <a:sym typeface="+mn-lt"/>
              </a:rPr>
              <a:t>对称加密算法逆向分析</a:t>
            </a:r>
            <a:endParaRPr lang="en-US" altLang="zh-CN" dirty="0">
              <a:solidFill>
                <a:srgbClr val="FF0000"/>
              </a:solidFill>
              <a:cs typeface="+mn-ea"/>
              <a:sym typeface="+mn-lt"/>
            </a:endParaRPr>
          </a:p>
          <a:p>
            <a:pPr lvl="1"/>
            <a:r>
              <a:rPr lang="en-US" altLang="zh-CN" dirty="0">
                <a:solidFill>
                  <a:srgbClr val="FF0000"/>
                </a:solidFill>
                <a:cs typeface="+mn-ea"/>
                <a:sym typeface="+mn-lt"/>
              </a:rPr>
              <a:t>RC4</a:t>
            </a:r>
            <a:r>
              <a:rPr lang="zh-CN" altLang="en-US" dirty="0">
                <a:solidFill>
                  <a:srgbClr val="FF0000"/>
                </a:solidFill>
                <a:cs typeface="+mn-ea"/>
                <a:sym typeface="+mn-lt"/>
              </a:rPr>
              <a:t>流加密</a:t>
            </a:r>
            <a:endParaRPr lang="en-US" altLang="zh-CN" dirty="0">
              <a:solidFill>
                <a:srgbClr val="FF0000"/>
              </a:solidFill>
              <a:cs typeface="+mn-ea"/>
              <a:sym typeface="+mn-lt"/>
            </a:endParaRPr>
          </a:p>
          <a:p>
            <a:pPr lvl="1"/>
            <a:r>
              <a:rPr lang="en-US" altLang="zh-CN" dirty="0">
                <a:solidFill>
                  <a:srgbClr val="FF0000"/>
                </a:solidFill>
                <a:cs typeface="+mn-ea"/>
                <a:sym typeface="+mn-lt"/>
              </a:rPr>
              <a:t>DES</a:t>
            </a:r>
            <a:r>
              <a:rPr lang="zh-CN" altLang="en-US" dirty="0">
                <a:solidFill>
                  <a:srgbClr val="FF0000"/>
                </a:solidFill>
                <a:cs typeface="+mn-ea"/>
                <a:sym typeface="+mn-lt"/>
              </a:rPr>
              <a:t>对称加密</a:t>
            </a:r>
          </a:p>
          <a:p>
            <a:r>
              <a:rPr lang="en-US" altLang="zh-CN" dirty="0">
                <a:cs typeface="+mn-ea"/>
                <a:sym typeface="+mn-lt"/>
              </a:rPr>
              <a:t>3. </a:t>
            </a:r>
            <a:r>
              <a:rPr lang="zh-CN" altLang="en-US" dirty="0">
                <a:cs typeface="+mn-ea"/>
                <a:sym typeface="+mn-lt"/>
              </a:rPr>
              <a:t>单向散列算法逆向分析</a:t>
            </a:r>
            <a:endParaRPr lang="en-US" altLang="zh-CN" dirty="0">
              <a:cs typeface="+mn-ea"/>
              <a:sym typeface="+mn-lt"/>
            </a:endParaRPr>
          </a:p>
          <a:p>
            <a:pPr lvl="1"/>
            <a:r>
              <a:rPr lang="en-US" altLang="zh-CN" dirty="0">
                <a:cs typeface="+mn-ea"/>
                <a:sym typeface="+mn-lt"/>
              </a:rPr>
              <a:t>MD5</a:t>
            </a:r>
            <a:r>
              <a:rPr lang="zh-CN" altLang="en-US" dirty="0">
                <a:cs typeface="+mn-ea"/>
                <a:sym typeface="+mn-lt"/>
              </a:rPr>
              <a:t>哈希函数</a:t>
            </a:r>
            <a:endParaRPr lang="en-US" altLang="zh-CN" dirty="0">
              <a:cs typeface="+mn-ea"/>
              <a:sym typeface="+mn-lt"/>
            </a:endParaRPr>
          </a:p>
          <a:p>
            <a:pPr lvl="1"/>
            <a:r>
              <a:rPr lang="en-US" altLang="zh-CN" dirty="0">
                <a:cs typeface="+mn-ea"/>
                <a:sym typeface="+mn-lt"/>
              </a:rPr>
              <a:t>SHA</a:t>
            </a:r>
            <a:r>
              <a:rPr lang="zh-CN" altLang="en-US" dirty="0">
                <a:cs typeface="+mn-ea"/>
                <a:sym typeface="+mn-lt"/>
              </a:rPr>
              <a:t>哈希函数</a:t>
            </a:r>
          </a:p>
        </p:txBody>
      </p:sp>
      <p:sp>
        <p:nvSpPr>
          <p:cNvPr id="35848" name="Rectangle 2"/>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35850" name="Rectangle 13"/>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Tree>
    <p:extLst>
      <p:ext uri="{BB962C8B-B14F-4D97-AF65-F5344CB8AC3E}">
        <p14:creationId xmlns:p14="http://schemas.microsoft.com/office/powerpoint/2010/main" val="139800943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lstStyle/>
          <a:p>
            <a:r>
              <a:rPr lang="zh-CN" altLang="en-US" dirty="0">
                <a:solidFill>
                  <a:srgbClr val="0000FF"/>
                </a:solidFill>
                <a:cs typeface="+mn-ea"/>
                <a:sym typeface="+mn-lt"/>
              </a:rPr>
              <a:t>加密和解密时</a:t>
            </a:r>
            <a:r>
              <a:rPr lang="zh-CN" altLang="en-US" dirty="0">
                <a:solidFill>
                  <a:srgbClr val="0000FF"/>
                </a:solidFill>
                <a:highlight>
                  <a:srgbClr val="FFFF00"/>
                </a:highlight>
                <a:cs typeface="+mn-ea"/>
                <a:sym typeface="+mn-lt"/>
              </a:rPr>
              <a:t>使用相同的密钥</a:t>
            </a:r>
            <a:r>
              <a:rPr lang="zh-CN" altLang="en-US" dirty="0">
                <a:cs typeface="+mn-ea"/>
                <a:sym typeface="+mn-lt"/>
              </a:rPr>
              <a:t>，或是使用两个简单的可以相互推算的密钥</a:t>
            </a:r>
            <a:endParaRPr lang="en-US" altLang="zh-CN" dirty="0">
              <a:cs typeface="+mn-ea"/>
              <a:sym typeface="+mn-lt"/>
            </a:endParaRPr>
          </a:p>
          <a:p>
            <a:endParaRPr lang="en-US" altLang="zh-CN" dirty="0">
              <a:cs typeface="+mn-ea"/>
              <a:sym typeface="+mn-lt"/>
            </a:endParaRPr>
          </a:p>
          <a:p>
            <a:r>
              <a:rPr lang="zh-CN" altLang="en-US" dirty="0">
                <a:cs typeface="+mn-ea"/>
                <a:sym typeface="+mn-lt"/>
              </a:rPr>
              <a:t>本节将对两种对称加密算法进行介绍</a:t>
            </a:r>
            <a:endParaRPr lang="en-US" altLang="zh-CN" dirty="0">
              <a:cs typeface="+mn-ea"/>
              <a:sym typeface="+mn-lt"/>
            </a:endParaRPr>
          </a:p>
          <a:p>
            <a:pPr lvl="1"/>
            <a:r>
              <a:rPr lang="en-US" altLang="zh-CN" dirty="0">
                <a:solidFill>
                  <a:srgbClr val="FF0000"/>
                </a:solidFill>
                <a:cs typeface="+mn-ea"/>
                <a:sym typeface="+mn-lt"/>
              </a:rPr>
              <a:t>RC4</a:t>
            </a:r>
          </a:p>
          <a:p>
            <a:pPr lvl="1"/>
            <a:r>
              <a:rPr lang="en-US" altLang="zh-CN" dirty="0">
                <a:cs typeface="+mn-ea"/>
                <a:sym typeface="+mn-lt"/>
              </a:rPr>
              <a:t>DES</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）对称加密算法逆向分析</a:t>
            </a:r>
          </a:p>
        </p:txBody>
      </p:sp>
    </p:spTree>
    <p:extLst>
      <p:ext uri="{BB962C8B-B14F-4D97-AF65-F5344CB8AC3E}">
        <p14:creationId xmlns:p14="http://schemas.microsoft.com/office/powerpoint/2010/main" val="416548514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128464" y="1386742"/>
            <a:ext cx="9505057" cy="4752528"/>
          </a:xfrm>
        </p:spPr>
        <p:txBody>
          <a:bodyPr>
            <a:normAutofit/>
          </a:bodyPr>
          <a:lstStyle/>
          <a:p>
            <a:pPr algn="just"/>
            <a:r>
              <a:rPr lang="zh-CN" altLang="en-US" dirty="0">
                <a:cs typeface="+mn-ea"/>
                <a:sym typeface="+mn-lt"/>
              </a:rPr>
              <a:t>原理介绍</a:t>
            </a:r>
            <a:endParaRPr lang="en-US" altLang="zh-CN" dirty="0">
              <a:cs typeface="+mn-ea"/>
              <a:sym typeface="+mn-lt"/>
            </a:endParaRPr>
          </a:p>
          <a:p>
            <a:pPr lvl="1" algn="just"/>
            <a:r>
              <a:rPr lang="en-US" altLang="zh-CN" dirty="0">
                <a:cs typeface="+mn-ea"/>
                <a:sym typeface="+mn-lt"/>
              </a:rPr>
              <a:t>RC4</a:t>
            </a:r>
            <a:r>
              <a:rPr lang="zh-CN" altLang="en-US" dirty="0">
                <a:cs typeface="+mn-ea"/>
                <a:sym typeface="+mn-lt"/>
              </a:rPr>
              <a:t>本质上是</a:t>
            </a:r>
            <a:r>
              <a:rPr lang="zh-CN" altLang="en-US" dirty="0">
                <a:highlight>
                  <a:srgbClr val="FFFF00"/>
                </a:highlight>
                <a:cs typeface="+mn-ea"/>
                <a:sym typeface="+mn-lt"/>
              </a:rPr>
              <a:t>流密码算法</a:t>
            </a:r>
            <a:r>
              <a:rPr lang="zh-CN" altLang="en-US" dirty="0">
                <a:cs typeface="+mn-ea"/>
                <a:sym typeface="+mn-lt"/>
              </a:rPr>
              <a:t>，</a:t>
            </a:r>
            <a:r>
              <a:rPr lang="zh-CN" altLang="en-US" dirty="0">
                <a:solidFill>
                  <a:srgbClr val="0000FF"/>
                </a:solidFill>
                <a:cs typeface="+mn-ea"/>
                <a:sym typeface="+mn-lt"/>
              </a:rPr>
              <a:t>利用生成的密钥流序列和输入明文进行异或完成加密</a:t>
            </a:r>
            <a:endParaRPr lang="en-US" altLang="zh-CN" dirty="0">
              <a:cs typeface="+mn-ea"/>
              <a:sym typeface="+mn-lt"/>
            </a:endParaRPr>
          </a:p>
          <a:p>
            <a:pPr lvl="1" algn="just"/>
            <a:r>
              <a:rPr lang="zh-CN" altLang="en-US" dirty="0">
                <a:cs typeface="+mn-ea"/>
                <a:sym typeface="+mn-lt"/>
              </a:rPr>
              <a:t>密钥流的生成以一个足够大的数组为基础，对其进行非线性变换，把这个大数组称为</a:t>
            </a:r>
            <a:r>
              <a:rPr lang="en-US" altLang="zh-CN" dirty="0">
                <a:highlight>
                  <a:srgbClr val="FFFF00"/>
                </a:highlight>
                <a:cs typeface="+mn-ea"/>
                <a:sym typeface="+mn-lt"/>
              </a:rPr>
              <a:t>S</a:t>
            </a:r>
            <a:r>
              <a:rPr lang="zh-CN" altLang="en-US" dirty="0">
                <a:highlight>
                  <a:srgbClr val="FFFF00"/>
                </a:highlight>
                <a:cs typeface="+mn-ea"/>
                <a:sym typeface="+mn-lt"/>
              </a:rPr>
              <a:t>盒</a:t>
            </a:r>
            <a:endParaRPr lang="en-US" altLang="zh-CN" dirty="0">
              <a:highlight>
                <a:srgbClr val="FFFF00"/>
              </a:highlight>
              <a:cs typeface="+mn-ea"/>
              <a:sym typeface="+mn-lt"/>
            </a:endParaRPr>
          </a:p>
          <a:p>
            <a:pPr lvl="1" algn="just"/>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）对称加密算法逆向分析 </a:t>
            </a:r>
            <a:r>
              <a:rPr lang="en-US" altLang="zh-CN" sz="2800" b="1" dirty="0">
                <a:solidFill>
                  <a:srgbClr val="C00000"/>
                </a:solidFill>
                <a:cs typeface="+mn-ea"/>
                <a:sym typeface="+mn-lt"/>
              </a:rPr>
              <a:t>— RC4</a:t>
            </a:r>
            <a:endParaRPr lang="zh-CN" altLang="en-US" sz="2800" b="1" dirty="0">
              <a:solidFill>
                <a:srgbClr val="C00000"/>
              </a:solidFill>
              <a:cs typeface="+mn-ea"/>
              <a:sym typeface="+mn-lt"/>
            </a:endParaRPr>
          </a:p>
        </p:txBody>
      </p:sp>
      <p:pic>
        <p:nvPicPr>
          <p:cNvPr id="7170" name="Picture 2" descr="University of Malawi, Chancellor College - ppt video online download">
            <a:extLst>
              <a:ext uri="{FF2B5EF4-FFF2-40B4-BE49-F238E27FC236}">
                <a16:creationId xmlns:a16="http://schemas.microsoft.com/office/drawing/2014/main" id="{08BAE34B-7C12-4265-91D7-3657EF9416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87" t="35300" r="7186" b="12500"/>
          <a:stretch/>
        </p:blipFill>
        <p:spPr bwMode="auto">
          <a:xfrm>
            <a:off x="4969851" y="4248317"/>
            <a:ext cx="4807685" cy="23578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161A74FC-5370-445B-B584-36FA78AEBBE5}"/>
              </a:ext>
            </a:extLst>
          </p:cNvPr>
          <p:cNvSpPr txBox="1"/>
          <p:nvPr/>
        </p:nvSpPr>
        <p:spPr>
          <a:xfrm>
            <a:off x="0" y="4002243"/>
            <a:ext cx="4807685" cy="2850011"/>
          </a:xfrm>
          <a:prstGeom prst="rect">
            <a:avLst/>
          </a:prstGeom>
          <a:solidFill>
            <a:schemeClr val="bg1">
              <a:lumMod val="95000"/>
            </a:schemeClr>
          </a:solidFill>
        </p:spPr>
        <p:txBody>
          <a:bodyPr wrap="square">
            <a:spAutoFit/>
          </a:bodyPr>
          <a:lstStyle/>
          <a:p>
            <a:pPr algn="just">
              <a:spcBef>
                <a:spcPct val="20000"/>
              </a:spcBef>
            </a:pPr>
            <a:r>
              <a:rPr lang="en-US" altLang="zh-CN" sz="2800" b="1" dirty="0">
                <a:cs typeface="+mn-ea"/>
                <a:sym typeface="+mn-lt"/>
              </a:rPr>
              <a:t>  &gt; RC4</a:t>
            </a:r>
            <a:r>
              <a:rPr lang="zh-CN" altLang="en-US" sz="2800" b="1" dirty="0">
                <a:cs typeface="+mn-ea"/>
                <a:sym typeface="+mn-lt"/>
              </a:rPr>
              <a:t>的处理包括两个过程：</a:t>
            </a:r>
            <a:endParaRPr lang="en-US" altLang="zh-CN" sz="2800" b="1" dirty="0">
              <a:cs typeface="+mn-ea"/>
              <a:sym typeface="+mn-lt"/>
            </a:endParaRPr>
          </a:p>
          <a:p>
            <a:pPr marL="742950" lvl="1" indent="-285750" algn="just">
              <a:spcBef>
                <a:spcPct val="20000"/>
              </a:spcBef>
              <a:buFont typeface="Arial" pitchFamily="34" charset="0"/>
              <a:buChar char="–"/>
            </a:pPr>
            <a:r>
              <a:rPr lang="zh-CN" altLang="en-US" sz="2800" b="1" dirty="0">
                <a:cs typeface="+mn-ea"/>
                <a:sym typeface="+mn-lt"/>
              </a:rPr>
              <a:t>一个是</a:t>
            </a:r>
            <a:r>
              <a:rPr lang="zh-CN" altLang="en-US" sz="2800" b="1" dirty="0">
                <a:solidFill>
                  <a:srgbClr val="FF0000"/>
                </a:solidFill>
                <a:highlight>
                  <a:srgbClr val="FFFF00"/>
                </a:highlight>
                <a:cs typeface="+mn-ea"/>
                <a:sym typeface="+mn-lt"/>
              </a:rPr>
              <a:t>密钥调度算法</a:t>
            </a:r>
            <a:r>
              <a:rPr lang="zh-CN" altLang="en-US" sz="2800" b="1" dirty="0">
                <a:cs typeface="+mn-ea"/>
                <a:sym typeface="+mn-lt"/>
              </a:rPr>
              <a:t>来置乱</a:t>
            </a:r>
            <a:r>
              <a:rPr lang="en-US" altLang="zh-CN" sz="2800" b="1" dirty="0">
                <a:cs typeface="+mn-ea"/>
                <a:sym typeface="+mn-lt"/>
              </a:rPr>
              <a:t>S</a:t>
            </a:r>
            <a:r>
              <a:rPr lang="zh-CN" altLang="en-US" sz="2800" b="1" dirty="0">
                <a:cs typeface="+mn-ea"/>
                <a:sym typeface="+mn-lt"/>
              </a:rPr>
              <a:t>盒的初始排列</a:t>
            </a:r>
            <a:endParaRPr lang="en-US" altLang="zh-CN" sz="2800" b="1" dirty="0">
              <a:cs typeface="+mn-ea"/>
              <a:sym typeface="+mn-lt"/>
            </a:endParaRPr>
          </a:p>
          <a:p>
            <a:pPr marL="742950" lvl="1" indent="-285750" algn="just">
              <a:spcBef>
                <a:spcPct val="20000"/>
              </a:spcBef>
              <a:buFont typeface="Arial" pitchFamily="34" charset="0"/>
              <a:buChar char="–"/>
            </a:pPr>
            <a:r>
              <a:rPr lang="zh-CN" altLang="en-US" sz="2800" b="1" dirty="0">
                <a:cs typeface="+mn-ea"/>
                <a:sym typeface="+mn-lt"/>
              </a:rPr>
              <a:t>另一个是</a:t>
            </a:r>
            <a:r>
              <a:rPr lang="zh-CN" altLang="en-US" sz="2800" b="1" dirty="0">
                <a:solidFill>
                  <a:srgbClr val="FF0000"/>
                </a:solidFill>
                <a:highlight>
                  <a:srgbClr val="FFFF00"/>
                </a:highlight>
                <a:cs typeface="+mn-ea"/>
                <a:sym typeface="+mn-lt"/>
              </a:rPr>
              <a:t>伪随机生成算法</a:t>
            </a:r>
            <a:r>
              <a:rPr lang="zh-CN" altLang="en-US" sz="2800" b="1" dirty="0">
                <a:cs typeface="+mn-ea"/>
                <a:sym typeface="+mn-lt"/>
              </a:rPr>
              <a:t>，来输出随机序列并修改</a:t>
            </a:r>
            <a:r>
              <a:rPr lang="en-US" altLang="zh-CN" sz="2800" b="1" dirty="0">
                <a:cs typeface="+mn-ea"/>
                <a:sym typeface="+mn-lt"/>
              </a:rPr>
              <a:t>S</a:t>
            </a:r>
            <a:r>
              <a:rPr lang="zh-CN" altLang="en-US" sz="2800" b="1" dirty="0">
                <a:cs typeface="+mn-ea"/>
                <a:sym typeface="+mn-lt"/>
              </a:rPr>
              <a:t>盒的当前排列顺序</a:t>
            </a:r>
          </a:p>
        </p:txBody>
      </p:sp>
      <p:cxnSp>
        <p:nvCxnSpPr>
          <p:cNvPr id="11" name="直接箭头连接符 10">
            <a:extLst>
              <a:ext uri="{FF2B5EF4-FFF2-40B4-BE49-F238E27FC236}">
                <a16:creationId xmlns:a16="http://schemas.microsoft.com/office/drawing/2014/main" id="{3371C9BA-9FCC-4926-9F9C-3D3513C1BF0F}"/>
              </a:ext>
            </a:extLst>
          </p:cNvPr>
          <p:cNvCxnSpPr/>
          <p:nvPr/>
        </p:nvCxnSpPr>
        <p:spPr>
          <a:xfrm>
            <a:off x="5817096" y="3861048"/>
            <a:ext cx="1296144" cy="1296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75060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680520"/>
          </a:xfrm>
        </p:spPr>
        <p:txBody>
          <a:bodyPr>
            <a:normAutofit/>
          </a:bodyPr>
          <a:lstStyle/>
          <a:p>
            <a:r>
              <a:rPr lang="en-US" altLang="zh-CN" dirty="0">
                <a:solidFill>
                  <a:srgbClr val="FF0000"/>
                </a:solidFill>
                <a:cs typeface="+mn-ea"/>
                <a:sym typeface="+mn-lt"/>
              </a:rPr>
              <a:t>1 </a:t>
            </a:r>
            <a:r>
              <a:rPr lang="zh-CN" altLang="en-US" dirty="0">
                <a:solidFill>
                  <a:srgbClr val="FF0000"/>
                </a:solidFill>
                <a:cs typeface="+mn-ea"/>
                <a:sym typeface="+mn-lt"/>
              </a:rPr>
              <a:t>异或加密</a:t>
            </a:r>
            <a:endParaRPr lang="en-US" altLang="zh-CN" dirty="0">
              <a:solidFill>
                <a:srgbClr val="FF0000"/>
              </a:solidFill>
              <a:cs typeface="+mn-ea"/>
              <a:sym typeface="+mn-lt"/>
            </a:endParaRPr>
          </a:p>
          <a:p>
            <a:pPr lvl="1"/>
            <a:r>
              <a:rPr lang="zh-CN" altLang="en-US" dirty="0">
                <a:solidFill>
                  <a:srgbClr val="FF0000"/>
                </a:solidFill>
                <a:cs typeface="+mn-ea"/>
                <a:sym typeface="+mn-lt"/>
              </a:rPr>
              <a:t>（</a:t>
            </a:r>
            <a:r>
              <a:rPr lang="en-US" altLang="zh-CN" dirty="0">
                <a:solidFill>
                  <a:srgbClr val="FF0000"/>
                </a:solidFill>
                <a:cs typeface="+mn-ea"/>
                <a:sym typeface="+mn-lt"/>
              </a:rPr>
              <a:t>1</a:t>
            </a:r>
            <a:r>
              <a:rPr lang="zh-CN" altLang="en-US" dirty="0">
                <a:solidFill>
                  <a:srgbClr val="FF0000"/>
                </a:solidFill>
                <a:cs typeface="+mn-ea"/>
                <a:sym typeface="+mn-lt"/>
              </a:rPr>
              <a:t>）</a:t>
            </a:r>
            <a:r>
              <a:rPr lang="en-US" altLang="zh-CN" dirty="0">
                <a:solidFill>
                  <a:srgbClr val="FF0000"/>
                </a:solidFill>
                <a:cs typeface="+mn-ea"/>
                <a:sym typeface="+mn-lt"/>
              </a:rPr>
              <a:t> </a:t>
            </a:r>
            <a:r>
              <a:rPr lang="zh-CN" altLang="en-US" dirty="0">
                <a:solidFill>
                  <a:srgbClr val="FF0000"/>
                </a:solidFill>
                <a:cs typeface="+mn-ea"/>
                <a:sym typeface="+mn-lt"/>
              </a:rPr>
              <a:t>原理介绍</a:t>
            </a:r>
            <a:endParaRPr lang="en-US" altLang="zh-CN" dirty="0">
              <a:solidFill>
                <a:srgbClr val="FF0000"/>
              </a:solidFill>
              <a:cs typeface="+mn-ea"/>
              <a:sym typeface="+mn-lt"/>
            </a:endParaRPr>
          </a:p>
          <a:p>
            <a:pPr lvl="1"/>
            <a:r>
              <a:rPr lang="zh-CN" altLang="en-US" dirty="0">
                <a:solidFill>
                  <a:srgbClr val="FF0000"/>
                </a:solidFill>
                <a:cs typeface="+mn-ea"/>
                <a:sym typeface="+mn-lt"/>
              </a:rPr>
              <a:t>（</a:t>
            </a:r>
            <a:r>
              <a:rPr lang="en-US" altLang="zh-CN" dirty="0">
                <a:solidFill>
                  <a:srgbClr val="FF0000"/>
                </a:solidFill>
                <a:cs typeface="+mn-ea"/>
                <a:sym typeface="+mn-lt"/>
              </a:rPr>
              <a:t>2</a:t>
            </a:r>
            <a:r>
              <a:rPr lang="zh-CN" altLang="en-US" dirty="0">
                <a:solidFill>
                  <a:srgbClr val="FF0000"/>
                </a:solidFill>
                <a:cs typeface="+mn-ea"/>
                <a:sym typeface="+mn-lt"/>
              </a:rPr>
              <a:t>）</a:t>
            </a:r>
            <a:r>
              <a:rPr lang="en-US" altLang="zh-CN" dirty="0">
                <a:solidFill>
                  <a:srgbClr val="FF0000"/>
                </a:solidFill>
                <a:cs typeface="+mn-ea"/>
                <a:sym typeface="+mn-lt"/>
              </a:rPr>
              <a:t> </a:t>
            </a:r>
            <a:r>
              <a:rPr lang="zh-CN" altLang="en-US" dirty="0">
                <a:solidFill>
                  <a:srgbClr val="FF0000"/>
                </a:solidFill>
                <a:cs typeface="+mn-ea"/>
                <a:sym typeface="+mn-lt"/>
              </a:rPr>
              <a:t>加解密步骤</a:t>
            </a:r>
            <a:endParaRPr lang="en-US" altLang="zh-CN" dirty="0">
              <a:solidFill>
                <a:srgbClr val="FF0000"/>
              </a:solidFill>
              <a:cs typeface="+mn-ea"/>
              <a:sym typeface="+mn-lt"/>
            </a:endParaRPr>
          </a:p>
          <a:p>
            <a:pPr lvl="1"/>
            <a:r>
              <a:rPr lang="zh-CN" altLang="en-US" dirty="0">
                <a:solidFill>
                  <a:srgbClr val="FF0000"/>
                </a:solidFill>
                <a:cs typeface="+mn-ea"/>
                <a:sym typeface="+mn-lt"/>
              </a:rPr>
              <a:t>（</a:t>
            </a:r>
            <a:r>
              <a:rPr lang="en-US" altLang="zh-CN" dirty="0">
                <a:solidFill>
                  <a:srgbClr val="FF0000"/>
                </a:solidFill>
                <a:cs typeface="+mn-ea"/>
                <a:sym typeface="+mn-lt"/>
              </a:rPr>
              <a:t>3</a:t>
            </a:r>
            <a:r>
              <a:rPr lang="zh-CN" altLang="en-US" dirty="0">
                <a:solidFill>
                  <a:srgbClr val="FF0000"/>
                </a:solidFill>
                <a:cs typeface="+mn-ea"/>
                <a:sym typeface="+mn-lt"/>
              </a:rPr>
              <a:t>）</a:t>
            </a:r>
            <a:r>
              <a:rPr lang="en-US" altLang="zh-CN" dirty="0">
                <a:solidFill>
                  <a:srgbClr val="FF0000"/>
                </a:solidFill>
                <a:cs typeface="+mn-ea"/>
                <a:sym typeface="+mn-lt"/>
              </a:rPr>
              <a:t> </a:t>
            </a:r>
            <a:r>
              <a:rPr lang="zh-CN" altLang="en-US" dirty="0">
                <a:solidFill>
                  <a:srgbClr val="FF0000"/>
                </a:solidFill>
                <a:cs typeface="+mn-ea"/>
                <a:sym typeface="+mn-lt"/>
              </a:rPr>
              <a:t>逆向分析</a:t>
            </a:r>
          </a:p>
          <a:p>
            <a:r>
              <a:rPr lang="en-US" altLang="zh-CN" dirty="0">
                <a:cs typeface="+mn-ea"/>
                <a:sym typeface="+mn-lt"/>
              </a:rPr>
              <a:t>2 </a:t>
            </a:r>
            <a:r>
              <a:rPr lang="zh-CN" altLang="en-US" dirty="0">
                <a:cs typeface="+mn-ea"/>
                <a:sym typeface="+mn-lt"/>
              </a:rPr>
              <a:t>仿射加密</a:t>
            </a:r>
            <a:endParaRPr lang="en-US" altLang="zh-CN" dirty="0">
              <a:cs typeface="+mn-ea"/>
              <a:sym typeface="+mn-lt"/>
            </a:endParaRPr>
          </a:p>
          <a:p>
            <a:pPr lvl="1"/>
            <a:r>
              <a:rPr lang="zh-CN" altLang="en-US" dirty="0">
                <a:cs typeface="+mn-ea"/>
                <a:sym typeface="+mn-lt"/>
              </a:rPr>
              <a:t>（</a:t>
            </a:r>
            <a:r>
              <a:rPr lang="en-US" altLang="zh-CN" dirty="0">
                <a:cs typeface="+mn-ea"/>
                <a:sym typeface="+mn-lt"/>
              </a:rPr>
              <a:t>1</a:t>
            </a:r>
            <a:r>
              <a:rPr lang="zh-CN" altLang="en-US" dirty="0">
                <a:cs typeface="+mn-ea"/>
                <a:sym typeface="+mn-lt"/>
              </a:rPr>
              <a:t>）</a:t>
            </a:r>
            <a:r>
              <a:rPr lang="en-US" altLang="zh-CN" dirty="0">
                <a:cs typeface="+mn-ea"/>
                <a:sym typeface="+mn-lt"/>
              </a:rPr>
              <a:t> </a:t>
            </a:r>
            <a:r>
              <a:rPr lang="zh-CN" altLang="en-US" dirty="0">
                <a:cs typeface="+mn-ea"/>
                <a:sym typeface="+mn-lt"/>
              </a:rPr>
              <a:t>原理介绍</a:t>
            </a:r>
            <a:endParaRPr lang="en-US" altLang="zh-CN" dirty="0">
              <a:cs typeface="+mn-ea"/>
              <a:sym typeface="+mn-lt"/>
            </a:endParaRPr>
          </a:p>
          <a:p>
            <a:pPr lvl="1"/>
            <a:r>
              <a:rPr lang="zh-CN" altLang="en-US" dirty="0">
                <a:cs typeface="+mn-ea"/>
                <a:sym typeface="+mn-lt"/>
              </a:rPr>
              <a:t>（</a:t>
            </a:r>
            <a:r>
              <a:rPr lang="en-US" altLang="zh-CN" dirty="0">
                <a:cs typeface="+mn-ea"/>
                <a:sym typeface="+mn-lt"/>
              </a:rPr>
              <a:t>2</a:t>
            </a:r>
            <a:r>
              <a:rPr lang="zh-CN" altLang="en-US" dirty="0">
                <a:cs typeface="+mn-ea"/>
                <a:sym typeface="+mn-lt"/>
              </a:rPr>
              <a:t>）</a:t>
            </a:r>
            <a:r>
              <a:rPr lang="en-US" altLang="zh-CN" dirty="0">
                <a:cs typeface="+mn-ea"/>
                <a:sym typeface="+mn-lt"/>
              </a:rPr>
              <a:t> </a:t>
            </a:r>
            <a:r>
              <a:rPr lang="zh-CN" altLang="en-US" dirty="0">
                <a:cs typeface="+mn-ea"/>
                <a:sym typeface="+mn-lt"/>
              </a:rPr>
              <a:t>加解密步骤</a:t>
            </a:r>
            <a:endParaRPr lang="en-US" altLang="zh-CN" dirty="0">
              <a:cs typeface="+mn-ea"/>
              <a:sym typeface="+mn-lt"/>
            </a:endParaRPr>
          </a:p>
          <a:p>
            <a:pPr lvl="1"/>
            <a:r>
              <a:rPr lang="zh-CN" altLang="en-US" dirty="0">
                <a:cs typeface="+mn-ea"/>
                <a:sym typeface="+mn-lt"/>
              </a:rPr>
              <a:t>（</a:t>
            </a:r>
            <a:r>
              <a:rPr lang="en-US" altLang="zh-CN" dirty="0">
                <a:cs typeface="+mn-ea"/>
                <a:sym typeface="+mn-lt"/>
              </a:rPr>
              <a:t>3</a:t>
            </a:r>
            <a:r>
              <a:rPr lang="zh-CN" altLang="en-US" dirty="0">
                <a:cs typeface="+mn-ea"/>
                <a:sym typeface="+mn-lt"/>
              </a:rPr>
              <a:t>）</a:t>
            </a:r>
            <a:r>
              <a:rPr lang="en-US" altLang="zh-CN" dirty="0">
                <a:cs typeface="+mn-ea"/>
                <a:sym typeface="+mn-lt"/>
              </a:rPr>
              <a:t> </a:t>
            </a:r>
            <a:r>
              <a:rPr lang="zh-CN" altLang="en-US" dirty="0">
                <a:cs typeface="+mn-ea"/>
                <a:sym typeface="+mn-lt"/>
              </a:rPr>
              <a:t>逆向分析</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）简单加密算法逆向分析</a:t>
            </a:r>
          </a:p>
        </p:txBody>
      </p:sp>
    </p:spTree>
    <p:extLst>
      <p:ext uri="{BB962C8B-B14F-4D97-AF65-F5344CB8AC3E}">
        <p14:creationId xmlns:p14="http://schemas.microsoft.com/office/powerpoint/2010/main" val="3830090685"/>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normAutofit fontScale="92500"/>
          </a:bodyPr>
          <a:lstStyle/>
          <a:p>
            <a:r>
              <a:rPr lang="zh-CN" altLang="en-US" dirty="0">
                <a:cs typeface="+mn-ea"/>
                <a:sym typeface="+mn-lt"/>
              </a:rPr>
              <a:t>逆向分析</a:t>
            </a:r>
            <a:endParaRPr lang="en-US" altLang="zh-CN" dirty="0">
              <a:cs typeface="+mn-ea"/>
              <a:sym typeface="+mn-lt"/>
            </a:endParaRPr>
          </a:p>
          <a:p>
            <a:pPr lvl="1"/>
            <a:r>
              <a:rPr lang="zh-CN" altLang="en-US" dirty="0">
                <a:cs typeface="+mn-ea"/>
                <a:sym typeface="+mn-lt"/>
              </a:rPr>
              <a:t>运行程序 </a:t>
            </a:r>
            <a:r>
              <a:rPr lang="en-US" altLang="zh-CN" dirty="0">
                <a:cs typeface="+mn-ea"/>
                <a:sym typeface="+mn-lt"/>
              </a:rPr>
              <a:t>rc4.exe</a:t>
            </a:r>
            <a:r>
              <a:rPr lang="zh-CN" altLang="en-US" dirty="0">
                <a:cs typeface="+mn-ea"/>
                <a:sym typeface="+mn-lt"/>
              </a:rPr>
              <a:t>，查看程序的功能</a:t>
            </a:r>
            <a:endParaRPr lang="en-US" altLang="zh-CN" dirty="0">
              <a:cs typeface="+mn-ea"/>
              <a:sym typeface="+mn-lt"/>
            </a:endParaRPr>
          </a:p>
          <a:p>
            <a:pPr lvl="1"/>
            <a:r>
              <a:rPr lang="zh-CN" altLang="en-US" dirty="0">
                <a:cs typeface="+mn-ea"/>
                <a:sym typeface="+mn-lt"/>
              </a:rPr>
              <a:t>首先需要输入一个正确的字符串来加密</a:t>
            </a:r>
            <a:endParaRPr lang="en-US" altLang="zh-CN" dirty="0">
              <a:cs typeface="+mn-ea"/>
              <a:sym typeface="+mn-lt"/>
            </a:endParaRPr>
          </a:p>
          <a:p>
            <a:pPr lvl="1"/>
            <a:endParaRPr lang="en-US" altLang="zh-CN" dirty="0">
              <a:cs typeface="+mn-ea"/>
              <a:sym typeface="+mn-lt"/>
            </a:endParaRPr>
          </a:p>
          <a:p>
            <a:pPr lvl="1"/>
            <a:endParaRPr lang="en-US" altLang="zh-CN" dirty="0">
              <a:cs typeface="+mn-ea"/>
              <a:sym typeface="+mn-lt"/>
            </a:endParaRPr>
          </a:p>
          <a:p>
            <a:pPr lvl="1"/>
            <a:endParaRPr lang="en-US" altLang="zh-CN" dirty="0">
              <a:cs typeface="+mn-ea"/>
              <a:sym typeface="+mn-lt"/>
            </a:endParaRPr>
          </a:p>
          <a:p>
            <a:pPr lvl="1"/>
            <a:r>
              <a:rPr lang="zh-CN" altLang="en-US" dirty="0">
                <a:cs typeface="+mn-ea"/>
                <a:sym typeface="+mn-lt"/>
              </a:rPr>
              <a:t>使用</a:t>
            </a:r>
            <a:r>
              <a:rPr lang="en-US" altLang="zh-CN" dirty="0">
                <a:cs typeface="+mn-ea"/>
                <a:sym typeface="+mn-lt"/>
              </a:rPr>
              <a:t>IDA Pro</a:t>
            </a:r>
            <a:r>
              <a:rPr lang="zh-CN" altLang="en-US" dirty="0">
                <a:cs typeface="+mn-ea"/>
                <a:sym typeface="+mn-lt"/>
              </a:rPr>
              <a:t>打开该程序进行分析，定位到</a:t>
            </a:r>
            <a:r>
              <a:rPr lang="en-US" altLang="zh-CN" dirty="0">
                <a:solidFill>
                  <a:srgbClr val="FF0000"/>
                </a:solidFill>
                <a:cs typeface="+mn-ea"/>
                <a:sym typeface="+mn-lt"/>
              </a:rPr>
              <a:t>main</a:t>
            </a:r>
            <a:r>
              <a:rPr lang="zh-CN" altLang="en-US" dirty="0">
                <a:cs typeface="+mn-ea"/>
                <a:sym typeface="+mn-lt"/>
              </a:rPr>
              <a:t>函数</a:t>
            </a:r>
            <a:r>
              <a:rPr lang="en-US" altLang="zh-CN" dirty="0">
                <a:cs typeface="+mn-ea"/>
                <a:sym typeface="+mn-lt"/>
              </a:rPr>
              <a:t>(</a:t>
            </a:r>
            <a:r>
              <a:rPr lang="zh-CN" altLang="en-US" dirty="0">
                <a:cs typeface="+mn-ea"/>
                <a:sym typeface="+mn-lt"/>
              </a:rPr>
              <a:t>注意查看</a:t>
            </a:r>
            <a:r>
              <a:rPr lang="en-US" altLang="zh-CN" dirty="0">
                <a:cs typeface="+mn-ea"/>
                <a:sym typeface="+mn-lt"/>
              </a:rPr>
              <a:t>IDA Pro</a:t>
            </a:r>
            <a:r>
              <a:rPr lang="zh-CN" altLang="en-US" dirty="0">
                <a:cs typeface="+mn-ea"/>
                <a:sym typeface="+mn-lt"/>
              </a:rPr>
              <a:t>左边的  </a:t>
            </a:r>
            <a:r>
              <a:rPr lang="en-US" altLang="zh-CN" dirty="0">
                <a:cs typeface="+mn-ea"/>
                <a:sym typeface="+mn-lt"/>
              </a:rPr>
              <a:t>“</a:t>
            </a:r>
            <a:r>
              <a:rPr lang="en-US" altLang="zh-CN" dirty="0">
                <a:solidFill>
                  <a:srgbClr val="0066FF"/>
                </a:solidFill>
                <a:cs typeface="+mn-ea"/>
                <a:sym typeface="+mn-lt"/>
              </a:rPr>
              <a:t>Functions Window</a:t>
            </a:r>
            <a:r>
              <a:rPr lang="en-US" altLang="zh-CN" dirty="0">
                <a:cs typeface="+mn-ea"/>
                <a:sym typeface="+mn-lt"/>
              </a:rPr>
              <a:t>”)</a:t>
            </a:r>
          </a:p>
          <a:p>
            <a:pPr lvl="1"/>
            <a:r>
              <a:rPr lang="zh-CN" altLang="en-US" dirty="0">
                <a:cs typeface="+mn-ea"/>
                <a:sym typeface="+mn-lt"/>
              </a:rPr>
              <a:t>由于</a:t>
            </a:r>
            <a:r>
              <a:rPr lang="en-US" altLang="zh-CN" dirty="0">
                <a:cs typeface="+mn-ea"/>
                <a:sym typeface="+mn-lt"/>
              </a:rPr>
              <a:t>RC4</a:t>
            </a:r>
            <a:r>
              <a:rPr lang="zh-CN" altLang="en-US" dirty="0">
                <a:cs typeface="+mn-ea"/>
                <a:sym typeface="+mn-lt"/>
              </a:rPr>
              <a:t>加密算法较复杂，</a:t>
            </a:r>
            <a:r>
              <a:rPr lang="zh-CN" altLang="en-US" dirty="0">
                <a:highlight>
                  <a:srgbClr val="FFFF00"/>
                </a:highlight>
                <a:cs typeface="+mn-ea"/>
                <a:sym typeface="+mn-lt"/>
              </a:rPr>
              <a:t>可使用</a:t>
            </a:r>
            <a:r>
              <a:rPr lang="en-US" altLang="zh-CN" dirty="0">
                <a:highlight>
                  <a:srgbClr val="FFFF00"/>
                </a:highlight>
                <a:cs typeface="+mn-ea"/>
                <a:sym typeface="+mn-lt"/>
              </a:rPr>
              <a:t>IDA</a:t>
            </a:r>
            <a:r>
              <a:rPr lang="zh-CN" altLang="en-US" dirty="0">
                <a:highlight>
                  <a:srgbClr val="FFFF00"/>
                </a:highlight>
                <a:cs typeface="+mn-ea"/>
                <a:sym typeface="+mn-lt"/>
              </a:rPr>
              <a:t>的</a:t>
            </a:r>
            <a:r>
              <a:rPr lang="en-US" altLang="zh-CN" dirty="0">
                <a:highlight>
                  <a:srgbClr val="FFFF00"/>
                </a:highlight>
                <a:cs typeface="+mn-ea"/>
                <a:sym typeface="+mn-lt"/>
              </a:rPr>
              <a:t>F5</a:t>
            </a:r>
            <a:r>
              <a:rPr lang="zh-CN" altLang="en-US" dirty="0">
                <a:highlight>
                  <a:srgbClr val="FFFF00"/>
                </a:highlight>
                <a:cs typeface="+mn-ea"/>
                <a:sym typeface="+mn-lt"/>
              </a:rPr>
              <a:t>插件来反编译程序</a:t>
            </a:r>
            <a:r>
              <a:rPr lang="zh-CN" altLang="en-US" dirty="0">
                <a:cs typeface="+mn-ea"/>
                <a:sym typeface="+mn-lt"/>
              </a:rPr>
              <a:t>，在反编译出来的伪代码基础上进行分析</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）对称加密算法逆向分析 </a:t>
            </a:r>
            <a:r>
              <a:rPr lang="en-US" altLang="zh-CN" sz="2800" b="1" dirty="0">
                <a:solidFill>
                  <a:srgbClr val="C00000"/>
                </a:solidFill>
                <a:cs typeface="+mn-ea"/>
                <a:sym typeface="+mn-lt"/>
              </a:rPr>
              <a:t>— RC4</a:t>
            </a:r>
            <a:endParaRPr lang="zh-CN" altLang="en-US" sz="2800" b="1" dirty="0">
              <a:solidFill>
                <a:srgbClr val="C00000"/>
              </a:solidFill>
              <a:cs typeface="+mn-ea"/>
              <a:sym typeface="+mn-lt"/>
            </a:endParaRPr>
          </a:p>
        </p:txBody>
      </p:sp>
      <p:pic>
        <p:nvPicPr>
          <p:cNvPr id="7" name="图片 6">
            <a:extLst>
              <a:ext uri="{FF2B5EF4-FFF2-40B4-BE49-F238E27FC236}">
                <a16:creationId xmlns:a16="http://schemas.microsoft.com/office/drawing/2014/main" id="{37108482-AA73-4360-AB8A-C55BFF2470F0}"/>
              </a:ext>
            </a:extLst>
          </p:cNvPr>
          <p:cNvPicPr>
            <a:picLocks noChangeAspect="1"/>
          </p:cNvPicPr>
          <p:nvPr/>
        </p:nvPicPr>
        <p:blipFill>
          <a:blip r:embed="rId2"/>
          <a:stretch>
            <a:fillRect/>
          </a:stretch>
        </p:blipFill>
        <p:spPr>
          <a:xfrm>
            <a:off x="1351186" y="3284984"/>
            <a:ext cx="8066310" cy="964003"/>
          </a:xfrm>
          <a:prstGeom prst="rect">
            <a:avLst/>
          </a:prstGeom>
        </p:spPr>
      </p:pic>
    </p:spTree>
    <p:extLst>
      <p:ext uri="{BB962C8B-B14F-4D97-AF65-F5344CB8AC3E}">
        <p14:creationId xmlns:p14="http://schemas.microsoft.com/office/powerpoint/2010/main" val="99590879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B94DCBA-AF96-45B5-AB89-34A67BC6EB0E}"/>
              </a:ext>
            </a:extLst>
          </p:cNvPr>
          <p:cNvPicPr>
            <a:picLocks noChangeAspect="1"/>
          </p:cNvPicPr>
          <p:nvPr/>
        </p:nvPicPr>
        <p:blipFill>
          <a:blip r:embed="rId3"/>
          <a:stretch>
            <a:fillRect/>
          </a:stretch>
        </p:blipFill>
        <p:spPr>
          <a:xfrm>
            <a:off x="272480" y="1958215"/>
            <a:ext cx="5040560" cy="4254769"/>
          </a:xfrm>
          <a:prstGeom prst="rect">
            <a:avLst/>
          </a:prstGeom>
        </p:spPr>
      </p:pic>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pic>
        <p:nvPicPr>
          <p:cNvPr id="27" name="图片 26">
            <a:extLst>
              <a:ext uri="{FF2B5EF4-FFF2-40B4-BE49-F238E27FC236}">
                <a16:creationId xmlns:a16="http://schemas.microsoft.com/office/drawing/2014/main" id="{605E2A7C-0934-4B4B-8C4A-0614A86BDECB}"/>
              </a:ext>
            </a:extLst>
          </p:cNvPr>
          <p:cNvPicPr>
            <a:picLocks noChangeAspect="1"/>
          </p:cNvPicPr>
          <p:nvPr/>
        </p:nvPicPr>
        <p:blipFill>
          <a:blip r:embed="rId4"/>
          <a:stretch>
            <a:fillRect/>
          </a:stretch>
        </p:blipFill>
        <p:spPr>
          <a:xfrm>
            <a:off x="4953000" y="1418075"/>
            <a:ext cx="4038630" cy="2147903"/>
          </a:xfrm>
          <a:prstGeom prst="rect">
            <a:avLst/>
          </a:prstGeom>
        </p:spPr>
      </p:pic>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）对称加密算法逆向分析 </a:t>
            </a:r>
            <a:r>
              <a:rPr lang="en-US" altLang="zh-CN" sz="2800" b="1" dirty="0">
                <a:solidFill>
                  <a:srgbClr val="C00000"/>
                </a:solidFill>
                <a:cs typeface="+mn-ea"/>
                <a:sym typeface="+mn-lt"/>
              </a:rPr>
              <a:t>— RC4</a:t>
            </a:r>
            <a:endParaRPr lang="zh-CN" altLang="en-US" sz="2800" b="1" dirty="0">
              <a:solidFill>
                <a:srgbClr val="C00000"/>
              </a:solidFill>
              <a:cs typeface="+mn-ea"/>
              <a:sym typeface="+mn-lt"/>
            </a:endParaRPr>
          </a:p>
        </p:txBody>
      </p:sp>
      <p:cxnSp>
        <p:nvCxnSpPr>
          <p:cNvPr id="10" name="直接箭头连接符 9">
            <a:extLst>
              <a:ext uri="{FF2B5EF4-FFF2-40B4-BE49-F238E27FC236}">
                <a16:creationId xmlns:a16="http://schemas.microsoft.com/office/drawing/2014/main" id="{CF4B7428-5FCE-4DF5-99B5-C055B831D872}"/>
              </a:ext>
            </a:extLst>
          </p:cNvPr>
          <p:cNvCxnSpPr>
            <a:cxnSpLocks/>
          </p:cNvCxnSpPr>
          <p:nvPr/>
        </p:nvCxnSpPr>
        <p:spPr>
          <a:xfrm flipV="1">
            <a:off x="3584848" y="3140968"/>
            <a:ext cx="1660047" cy="792088"/>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pic>
        <p:nvPicPr>
          <p:cNvPr id="12" name="图片 11">
            <a:extLst>
              <a:ext uri="{FF2B5EF4-FFF2-40B4-BE49-F238E27FC236}">
                <a16:creationId xmlns:a16="http://schemas.microsoft.com/office/drawing/2014/main" id="{D13E8FB9-CC81-403F-9DDB-168CFB27AD38}"/>
              </a:ext>
            </a:extLst>
          </p:cNvPr>
          <p:cNvPicPr>
            <a:picLocks noChangeAspect="1"/>
          </p:cNvPicPr>
          <p:nvPr/>
        </p:nvPicPr>
        <p:blipFill>
          <a:blip r:embed="rId5"/>
          <a:stretch>
            <a:fillRect/>
          </a:stretch>
        </p:blipFill>
        <p:spPr>
          <a:xfrm>
            <a:off x="2720752" y="5681074"/>
            <a:ext cx="5048287" cy="1109671"/>
          </a:xfrm>
          <a:prstGeom prst="rect">
            <a:avLst/>
          </a:prstGeom>
        </p:spPr>
      </p:pic>
      <p:cxnSp>
        <p:nvCxnSpPr>
          <p:cNvPr id="14" name="直接箭头连接符 13">
            <a:extLst>
              <a:ext uri="{FF2B5EF4-FFF2-40B4-BE49-F238E27FC236}">
                <a16:creationId xmlns:a16="http://schemas.microsoft.com/office/drawing/2014/main" id="{2C216E84-2BA6-413F-BA50-D9A3AC34B1A6}"/>
              </a:ext>
            </a:extLst>
          </p:cNvPr>
          <p:cNvCxnSpPr>
            <a:cxnSpLocks/>
          </p:cNvCxnSpPr>
          <p:nvPr/>
        </p:nvCxnSpPr>
        <p:spPr>
          <a:xfrm>
            <a:off x="2432720" y="4569501"/>
            <a:ext cx="360040" cy="1643483"/>
          </a:xfrm>
          <a:prstGeom prst="straightConnector1">
            <a:avLst/>
          </a:prstGeom>
          <a:ln w="38100">
            <a:prstDash val="sysDash"/>
            <a:tailEnd type="triangle"/>
          </a:ln>
        </p:spPr>
        <p:style>
          <a:lnRef idx="1">
            <a:schemeClr val="accent4"/>
          </a:lnRef>
          <a:fillRef idx="0">
            <a:schemeClr val="accent4"/>
          </a:fillRef>
          <a:effectRef idx="0">
            <a:schemeClr val="accent4"/>
          </a:effectRef>
          <a:fontRef idx="minor">
            <a:schemeClr val="tx1"/>
          </a:fontRef>
        </p:style>
      </p:cxnSp>
      <p:pic>
        <p:nvPicPr>
          <p:cNvPr id="21" name="图片 20">
            <a:extLst>
              <a:ext uri="{FF2B5EF4-FFF2-40B4-BE49-F238E27FC236}">
                <a16:creationId xmlns:a16="http://schemas.microsoft.com/office/drawing/2014/main" id="{69CD554A-A71D-46A0-BA0A-4DEC26C48FA5}"/>
              </a:ext>
            </a:extLst>
          </p:cNvPr>
          <p:cNvPicPr>
            <a:picLocks noChangeAspect="1"/>
          </p:cNvPicPr>
          <p:nvPr/>
        </p:nvPicPr>
        <p:blipFill>
          <a:blip r:embed="rId6"/>
          <a:stretch>
            <a:fillRect/>
          </a:stretch>
        </p:blipFill>
        <p:spPr>
          <a:xfrm>
            <a:off x="7458057" y="2757965"/>
            <a:ext cx="2447943" cy="2386030"/>
          </a:xfrm>
          <a:prstGeom prst="rect">
            <a:avLst/>
          </a:prstGeom>
        </p:spPr>
      </p:pic>
      <p:pic>
        <p:nvPicPr>
          <p:cNvPr id="23" name="图片 22">
            <a:extLst>
              <a:ext uri="{FF2B5EF4-FFF2-40B4-BE49-F238E27FC236}">
                <a16:creationId xmlns:a16="http://schemas.microsoft.com/office/drawing/2014/main" id="{68C22AEE-1B69-485B-8A56-646FD0615753}"/>
              </a:ext>
            </a:extLst>
          </p:cNvPr>
          <p:cNvPicPr>
            <a:picLocks noChangeAspect="1"/>
          </p:cNvPicPr>
          <p:nvPr/>
        </p:nvPicPr>
        <p:blipFill>
          <a:blip r:embed="rId7"/>
          <a:stretch>
            <a:fillRect/>
          </a:stretch>
        </p:blipFill>
        <p:spPr>
          <a:xfrm>
            <a:off x="3727337" y="4782043"/>
            <a:ext cx="3724302" cy="723905"/>
          </a:xfrm>
          <a:prstGeom prst="rect">
            <a:avLst/>
          </a:prstGeom>
        </p:spPr>
      </p:pic>
      <p:cxnSp>
        <p:nvCxnSpPr>
          <p:cNvPr id="25" name="直接箭头连接符 24">
            <a:extLst>
              <a:ext uri="{FF2B5EF4-FFF2-40B4-BE49-F238E27FC236}">
                <a16:creationId xmlns:a16="http://schemas.microsoft.com/office/drawing/2014/main" id="{094E0825-C598-4B56-86D8-6A6B20050C68}"/>
              </a:ext>
            </a:extLst>
          </p:cNvPr>
          <p:cNvCxnSpPr>
            <a:cxnSpLocks/>
          </p:cNvCxnSpPr>
          <p:nvPr/>
        </p:nvCxnSpPr>
        <p:spPr>
          <a:xfrm>
            <a:off x="5720559" y="2672760"/>
            <a:ext cx="1737498" cy="148397"/>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cxnSp>
        <p:nvCxnSpPr>
          <p:cNvPr id="29" name="直接箭头连接符 28">
            <a:extLst>
              <a:ext uri="{FF2B5EF4-FFF2-40B4-BE49-F238E27FC236}">
                <a16:creationId xmlns:a16="http://schemas.microsoft.com/office/drawing/2014/main" id="{E79CEDF0-954C-4F85-A9A9-9258CB360F08}"/>
              </a:ext>
            </a:extLst>
          </p:cNvPr>
          <p:cNvCxnSpPr>
            <a:cxnSpLocks/>
          </p:cNvCxnSpPr>
          <p:nvPr/>
        </p:nvCxnSpPr>
        <p:spPr>
          <a:xfrm flipH="1">
            <a:off x="6723358" y="3838207"/>
            <a:ext cx="2478114" cy="1390993"/>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35" name="文本框 34">
            <a:extLst>
              <a:ext uri="{FF2B5EF4-FFF2-40B4-BE49-F238E27FC236}">
                <a16:creationId xmlns:a16="http://schemas.microsoft.com/office/drawing/2014/main" id="{D5B4BD7A-2D79-42CE-BFEB-A9F54E231A15}"/>
              </a:ext>
            </a:extLst>
          </p:cNvPr>
          <p:cNvSpPr txBox="1"/>
          <p:nvPr/>
        </p:nvSpPr>
        <p:spPr>
          <a:xfrm>
            <a:off x="6147409" y="4461554"/>
            <a:ext cx="646331" cy="369332"/>
          </a:xfrm>
          <a:prstGeom prst="rect">
            <a:avLst/>
          </a:prstGeom>
          <a:noFill/>
        </p:spPr>
        <p:txBody>
          <a:bodyPr wrap="none" rtlCol="0">
            <a:spAutoFit/>
          </a:bodyPr>
          <a:lstStyle/>
          <a:p>
            <a:r>
              <a:rPr lang="zh-CN" altLang="en-US" dirty="0">
                <a:solidFill>
                  <a:srgbClr val="FF0000"/>
                </a:solidFill>
                <a:cs typeface="+mn-ea"/>
                <a:sym typeface="+mn-lt"/>
              </a:rPr>
              <a:t>密钥</a:t>
            </a:r>
          </a:p>
        </p:txBody>
      </p:sp>
      <p:sp>
        <p:nvSpPr>
          <p:cNvPr id="36" name="文本框 35">
            <a:extLst>
              <a:ext uri="{FF2B5EF4-FFF2-40B4-BE49-F238E27FC236}">
                <a16:creationId xmlns:a16="http://schemas.microsoft.com/office/drawing/2014/main" id="{40A41C51-DFD8-4EF0-A835-70D914E9A7AE}"/>
              </a:ext>
            </a:extLst>
          </p:cNvPr>
          <p:cNvSpPr txBox="1"/>
          <p:nvPr/>
        </p:nvSpPr>
        <p:spPr>
          <a:xfrm>
            <a:off x="2562395" y="5107440"/>
            <a:ext cx="646331" cy="369332"/>
          </a:xfrm>
          <a:prstGeom prst="rect">
            <a:avLst/>
          </a:prstGeom>
          <a:noFill/>
        </p:spPr>
        <p:txBody>
          <a:bodyPr wrap="none" rtlCol="0">
            <a:spAutoFit/>
          </a:bodyPr>
          <a:lstStyle/>
          <a:p>
            <a:r>
              <a:rPr lang="zh-CN" altLang="en-US" dirty="0">
                <a:solidFill>
                  <a:srgbClr val="FF0000"/>
                </a:solidFill>
                <a:cs typeface="+mn-ea"/>
                <a:sym typeface="+mn-lt"/>
              </a:rPr>
              <a:t>密文</a:t>
            </a:r>
          </a:p>
        </p:txBody>
      </p:sp>
    </p:spTree>
    <p:extLst>
      <p:ext uri="{BB962C8B-B14F-4D97-AF65-F5344CB8AC3E}">
        <p14:creationId xmlns:p14="http://schemas.microsoft.com/office/powerpoint/2010/main" val="41139712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arn(inVertical)">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par>
                                <p:cTn id="16" presetID="22" presetClass="entr" presetSubtype="4"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1000"/>
                                        <p:tgtEl>
                                          <p:spTgt spid="35"/>
                                        </p:tgtEl>
                                      </p:cBhvr>
                                    </p:animEffect>
                                    <p:anim calcmode="lin" valueType="num">
                                      <p:cBhvr>
                                        <p:cTn id="24" dur="1000" fill="hold"/>
                                        <p:tgtEl>
                                          <p:spTgt spid="35"/>
                                        </p:tgtEl>
                                        <p:attrNameLst>
                                          <p:attrName>ppt_x</p:attrName>
                                        </p:attrNameLst>
                                      </p:cBhvr>
                                      <p:tavLst>
                                        <p:tav tm="0">
                                          <p:val>
                                            <p:strVal val="#ppt_x"/>
                                          </p:val>
                                        </p:tav>
                                        <p:tav tm="100000">
                                          <p:val>
                                            <p:strVal val="#ppt_x"/>
                                          </p:val>
                                        </p:tav>
                                      </p:tavLst>
                                    </p:anim>
                                    <p:anim calcmode="lin" valueType="num">
                                      <p:cBhvr>
                                        <p:cTn id="25" dur="1000" fill="hold"/>
                                        <p:tgtEl>
                                          <p:spTgt spid="35"/>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000"/>
                                        <p:tgtEl>
                                          <p:spTgt spid="29"/>
                                        </p:tgtEl>
                                      </p:cBhvr>
                                    </p:animEffect>
                                    <p:anim calcmode="lin" valueType="num">
                                      <p:cBhvr>
                                        <p:cTn id="29" dur="1000" fill="hold"/>
                                        <p:tgtEl>
                                          <p:spTgt spid="29"/>
                                        </p:tgtEl>
                                        <p:attrNameLst>
                                          <p:attrName>ppt_x</p:attrName>
                                        </p:attrNameLst>
                                      </p:cBhvr>
                                      <p:tavLst>
                                        <p:tav tm="0">
                                          <p:val>
                                            <p:strVal val="#ppt_x"/>
                                          </p:val>
                                        </p:tav>
                                        <p:tav tm="100000">
                                          <p:val>
                                            <p:strVal val="#ppt_x"/>
                                          </p:val>
                                        </p:tav>
                                      </p:tavLst>
                                    </p:anim>
                                    <p:anim calcmode="lin" valueType="num">
                                      <p:cBhvr>
                                        <p:cTn id="30" dur="1000" fill="hold"/>
                                        <p:tgtEl>
                                          <p:spTgt spid="29"/>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1000"/>
                                        <p:tgtEl>
                                          <p:spTgt spid="23"/>
                                        </p:tgtEl>
                                      </p:cBhvr>
                                    </p:animEffect>
                                    <p:anim calcmode="lin" valueType="num">
                                      <p:cBhvr>
                                        <p:cTn id="34" dur="1000" fill="hold"/>
                                        <p:tgtEl>
                                          <p:spTgt spid="23"/>
                                        </p:tgtEl>
                                        <p:attrNameLst>
                                          <p:attrName>ppt_x</p:attrName>
                                        </p:attrNameLst>
                                      </p:cBhvr>
                                      <p:tavLst>
                                        <p:tav tm="0">
                                          <p:val>
                                            <p:strVal val="#ppt_x"/>
                                          </p:val>
                                        </p:tav>
                                        <p:tav tm="100000">
                                          <p:val>
                                            <p:strVal val="#ppt_x"/>
                                          </p:val>
                                        </p:tav>
                                      </p:tavLst>
                                    </p:anim>
                                    <p:anim calcmode="lin" valueType="num">
                                      <p:cBhvr>
                                        <p:cTn id="3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36"/>
                                        </p:tgtEl>
                                        <p:attrNameLst>
                                          <p:attrName>style.visibility</p:attrName>
                                        </p:attrNameLst>
                                      </p:cBhvr>
                                      <p:to>
                                        <p:strVal val="visible"/>
                                      </p:to>
                                    </p:set>
                                    <p:anim calcmode="lin" valueType="num">
                                      <p:cBhvr additive="base">
                                        <p:cTn id="40" dur="500" fill="hold"/>
                                        <p:tgtEl>
                                          <p:spTgt spid="36"/>
                                        </p:tgtEl>
                                        <p:attrNameLst>
                                          <p:attrName>ppt_x</p:attrName>
                                        </p:attrNameLst>
                                      </p:cBhvr>
                                      <p:tavLst>
                                        <p:tav tm="0">
                                          <p:val>
                                            <p:strVal val="#ppt_x"/>
                                          </p:val>
                                        </p:tav>
                                        <p:tav tm="100000">
                                          <p:val>
                                            <p:strVal val="#ppt_x"/>
                                          </p:val>
                                        </p:tav>
                                      </p:tavLst>
                                    </p:anim>
                                    <p:anim calcmode="lin" valueType="num">
                                      <p:cBhvr additive="base">
                                        <p:cTn id="41" dur="500" fill="hold"/>
                                        <p:tgtEl>
                                          <p:spTgt spid="36"/>
                                        </p:tgtEl>
                                        <p:attrNameLst>
                                          <p:attrName>ppt_y</p:attrName>
                                        </p:attrNameLst>
                                      </p:cBhvr>
                                      <p:tavLst>
                                        <p:tav tm="0">
                                          <p:val>
                                            <p:strVal val="1+#ppt_h/2"/>
                                          </p:val>
                                        </p:tav>
                                        <p:tav tm="100000">
                                          <p:val>
                                            <p:strVal val="#ppt_y"/>
                                          </p:val>
                                        </p:tav>
                                      </p:tavLst>
                                    </p:anim>
                                  </p:childTnLst>
                                </p:cTn>
                              </p:par>
                              <p:par>
                                <p:cTn id="42" presetID="2" presetClass="entr" presetSubtype="9"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0-#ppt_w/2"/>
                                          </p:val>
                                        </p:tav>
                                        <p:tav tm="100000">
                                          <p:val>
                                            <p:strVal val="#ppt_x"/>
                                          </p:val>
                                        </p:tav>
                                      </p:tavLst>
                                    </p:anim>
                                    <p:anim calcmode="lin" valueType="num">
                                      <p:cBhvr additive="base">
                                        <p:cTn id="45" dur="500" fill="hold"/>
                                        <p:tgtEl>
                                          <p:spTgt spid="14"/>
                                        </p:tgtEl>
                                        <p:attrNameLst>
                                          <p:attrName>ppt_y</p:attrName>
                                        </p:attrNameLst>
                                      </p:cBhvr>
                                      <p:tavLst>
                                        <p:tav tm="0">
                                          <p:val>
                                            <p:strVal val="0-#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additive="base">
                                        <p:cTn id="48" dur="500" fill="hold"/>
                                        <p:tgtEl>
                                          <p:spTgt spid="12"/>
                                        </p:tgtEl>
                                        <p:attrNameLst>
                                          <p:attrName>ppt_x</p:attrName>
                                        </p:attrNameLst>
                                      </p:cBhvr>
                                      <p:tavLst>
                                        <p:tav tm="0">
                                          <p:val>
                                            <p:strVal val="#ppt_x"/>
                                          </p:val>
                                        </p:tav>
                                        <p:tav tm="100000">
                                          <p:val>
                                            <p:strVal val="#ppt_x"/>
                                          </p:val>
                                        </p:tav>
                                      </p:tavLst>
                                    </p:anim>
                                    <p:anim calcmode="lin" valueType="num">
                                      <p:cBhvr additive="base">
                                        <p:cTn id="4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lstStyle/>
          <a:p>
            <a:pPr lvl="1" algn="just"/>
            <a:r>
              <a:rPr lang="en-US" altLang="zh-CN" dirty="0">
                <a:cs typeface="+mn-ea"/>
                <a:sym typeface="+mn-lt"/>
              </a:rPr>
              <a:t>main</a:t>
            </a:r>
            <a:r>
              <a:rPr lang="zh-CN" altLang="en-US" dirty="0">
                <a:cs typeface="+mn-ea"/>
                <a:sym typeface="+mn-lt"/>
              </a:rPr>
              <a:t>函数运行逻辑主要为</a:t>
            </a:r>
            <a:endParaRPr lang="en-US" altLang="zh-CN" dirty="0">
              <a:cs typeface="+mn-ea"/>
              <a:sym typeface="+mn-lt"/>
            </a:endParaRPr>
          </a:p>
          <a:p>
            <a:pPr lvl="1" algn="just"/>
            <a:endParaRPr lang="en-US" altLang="zh-CN" dirty="0">
              <a:cs typeface="+mn-ea"/>
              <a:sym typeface="+mn-lt"/>
            </a:endParaRPr>
          </a:p>
          <a:p>
            <a:pPr lvl="2" algn="just"/>
            <a:r>
              <a:rPr lang="zh-CN" altLang="en-US" dirty="0">
                <a:cs typeface="+mn-ea"/>
                <a:sym typeface="+mn-lt"/>
              </a:rPr>
              <a:t>获取用户的输入并将其保存到</a:t>
            </a:r>
            <a:r>
              <a:rPr lang="en-US" altLang="zh-CN" dirty="0">
                <a:cs typeface="+mn-ea"/>
                <a:sym typeface="+mn-lt"/>
              </a:rPr>
              <a:t> </a:t>
            </a:r>
            <a:r>
              <a:rPr lang="en-US" altLang="zh-CN" dirty="0">
                <a:solidFill>
                  <a:srgbClr val="0000FF"/>
                </a:solidFill>
                <a:cs typeface="+mn-ea"/>
                <a:sym typeface="+mn-lt"/>
              </a:rPr>
              <a:t>Str</a:t>
            </a:r>
            <a:r>
              <a:rPr lang="en-US" altLang="zh-CN" dirty="0">
                <a:cs typeface="+mn-ea"/>
                <a:sym typeface="+mn-lt"/>
              </a:rPr>
              <a:t> </a:t>
            </a:r>
            <a:r>
              <a:rPr lang="zh-CN" altLang="en-US" dirty="0">
                <a:cs typeface="+mn-ea"/>
                <a:sym typeface="+mn-lt"/>
              </a:rPr>
              <a:t>中，并求取其长度 </a:t>
            </a:r>
            <a:r>
              <a:rPr lang="en-US" altLang="zh-CN" dirty="0">
                <a:cs typeface="+mn-ea"/>
                <a:sym typeface="+mn-lt"/>
              </a:rPr>
              <a:t>v6</a:t>
            </a:r>
            <a:r>
              <a:rPr lang="zh-CN" altLang="en-US" dirty="0">
                <a:cs typeface="+mn-ea"/>
                <a:sym typeface="+mn-lt"/>
              </a:rPr>
              <a:t>；</a:t>
            </a:r>
            <a:endParaRPr lang="en-US" altLang="zh-CN" dirty="0">
              <a:cs typeface="+mn-ea"/>
              <a:sym typeface="+mn-lt"/>
            </a:endParaRPr>
          </a:p>
          <a:p>
            <a:pPr lvl="2" algn="just"/>
            <a:r>
              <a:rPr lang="zh-CN" altLang="en-US" dirty="0">
                <a:cs typeface="+mn-ea"/>
                <a:sym typeface="+mn-lt"/>
              </a:rPr>
              <a:t>接着将</a:t>
            </a:r>
            <a:r>
              <a:rPr lang="zh-CN" altLang="en-US" dirty="0">
                <a:solidFill>
                  <a:srgbClr val="0000FF"/>
                </a:solidFill>
                <a:cs typeface="+mn-ea"/>
                <a:sym typeface="+mn-lt"/>
              </a:rPr>
              <a:t> </a:t>
            </a:r>
            <a:r>
              <a:rPr lang="en-US" altLang="zh-CN" dirty="0">
                <a:solidFill>
                  <a:srgbClr val="0000FF"/>
                </a:solidFill>
                <a:cs typeface="+mn-ea"/>
                <a:sym typeface="+mn-lt"/>
              </a:rPr>
              <a:t>Str </a:t>
            </a:r>
            <a:r>
              <a:rPr lang="zh-CN" altLang="en-US" dirty="0">
                <a:cs typeface="+mn-ea"/>
                <a:sym typeface="+mn-lt"/>
              </a:rPr>
              <a:t>和 </a:t>
            </a:r>
            <a:r>
              <a:rPr lang="en-US" altLang="zh-CN" dirty="0">
                <a:cs typeface="+mn-ea"/>
                <a:sym typeface="+mn-lt"/>
              </a:rPr>
              <a:t>result </a:t>
            </a:r>
            <a:r>
              <a:rPr lang="zh-CN" altLang="en-US" dirty="0">
                <a:cs typeface="+mn-ea"/>
                <a:sym typeface="+mn-lt"/>
              </a:rPr>
              <a:t>作为参数，传入函数 </a:t>
            </a:r>
            <a:r>
              <a:rPr lang="en-US" altLang="zh-CN" dirty="0">
                <a:solidFill>
                  <a:srgbClr val="00B050"/>
                </a:solidFill>
                <a:cs typeface="+mn-ea"/>
                <a:sym typeface="+mn-lt"/>
              </a:rPr>
              <a:t>encryption</a:t>
            </a:r>
            <a:r>
              <a:rPr lang="zh-CN" altLang="en-US" dirty="0">
                <a:cs typeface="+mn-ea"/>
                <a:sym typeface="+mn-lt"/>
              </a:rPr>
              <a:t>；</a:t>
            </a:r>
            <a:endParaRPr lang="en-US" altLang="zh-CN" dirty="0">
              <a:cs typeface="+mn-ea"/>
              <a:sym typeface="+mn-lt"/>
            </a:endParaRPr>
          </a:p>
          <a:p>
            <a:pPr lvl="2" algn="just"/>
            <a:endParaRPr lang="en-US" altLang="zh-CN" dirty="0">
              <a:cs typeface="+mn-ea"/>
              <a:sym typeface="+mn-lt"/>
            </a:endParaRPr>
          </a:p>
          <a:p>
            <a:pPr lvl="2" algn="just"/>
            <a:r>
              <a:rPr lang="zh-CN" altLang="en-US" dirty="0">
                <a:cs typeface="+mn-ea"/>
                <a:sym typeface="+mn-lt"/>
              </a:rPr>
              <a:t>根据 </a:t>
            </a:r>
            <a:r>
              <a:rPr lang="en-US" altLang="zh-CN" dirty="0">
                <a:solidFill>
                  <a:srgbClr val="0000FF"/>
                </a:solidFill>
                <a:cs typeface="+mn-ea"/>
                <a:sym typeface="+mn-lt"/>
              </a:rPr>
              <a:t>Str</a:t>
            </a:r>
            <a:r>
              <a:rPr lang="en-US" altLang="zh-CN" dirty="0">
                <a:cs typeface="+mn-ea"/>
                <a:sym typeface="+mn-lt"/>
              </a:rPr>
              <a:t> </a:t>
            </a:r>
            <a:r>
              <a:rPr lang="zh-CN" altLang="en-US" dirty="0">
                <a:cs typeface="+mn-ea"/>
                <a:sym typeface="+mn-lt"/>
              </a:rPr>
              <a:t>长度 </a:t>
            </a:r>
            <a:r>
              <a:rPr lang="en-US" altLang="zh-CN" dirty="0">
                <a:cs typeface="+mn-ea"/>
                <a:sym typeface="+mn-lt"/>
              </a:rPr>
              <a:t>v6</a:t>
            </a:r>
            <a:r>
              <a:rPr lang="zh-CN" altLang="en-US" dirty="0">
                <a:cs typeface="+mn-ea"/>
                <a:sym typeface="+mn-lt"/>
              </a:rPr>
              <a:t>，将</a:t>
            </a:r>
            <a:r>
              <a:rPr lang="en-US" altLang="zh-CN" dirty="0">
                <a:cs typeface="+mn-ea"/>
                <a:sym typeface="+mn-lt"/>
              </a:rPr>
              <a:t> result </a:t>
            </a:r>
            <a:r>
              <a:rPr lang="zh-CN" altLang="en-US" dirty="0">
                <a:cs typeface="+mn-ea"/>
                <a:sym typeface="+mn-lt"/>
              </a:rPr>
              <a:t>指向的内容与字节数组 </a:t>
            </a:r>
            <a:r>
              <a:rPr lang="en-US" altLang="zh-CN" dirty="0">
                <a:solidFill>
                  <a:srgbClr val="FF0000"/>
                </a:solidFill>
                <a:cs typeface="+mn-ea"/>
                <a:sym typeface="+mn-lt"/>
              </a:rPr>
              <a:t>answer</a:t>
            </a:r>
            <a:r>
              <a:rPr lang="en-US" altLang="zh-CN" dirty="0">
                <a:cs typeface="+mn-ea"/>
                <a:sym typeface="+mn-lt"/>
              </a:rPr>
              <a:t> </a:t>
            </a:r>
            <a:r>
              <a:rPr lang="zh-CN" altLang="en-US" dirty="0">
                <a:cs typeface="+mn-ea"/>
                <a:sym typeface="+mn-lt"/>
              </a:rPr>
              <a:t>的内容逐字节循环比较，存在不同则抛出“</a:t>
            </a:r>
            <a:r>
              <a:rPr lang="en-US" altLang="zh-CN" dirty="0">
                <a:cs typeface="+mn-ea"/>
                <a:sym typeface="+mn-lt"/>
              </a:rPr>
              <a:t>Wrong!!!</a:t>
            </a:r>
            <a:r>
              <a:rPr lang="zh-CN" altLang="en-US" dirty="0">
                <a:cs typeface="+mn-ea"/>
                <a:sym typeface="+mn-lt"/>
              </a:rPr>
              <a:t>”提示信息，否则提示“</a:t>
            </a:r>
            <a:r>
              <a:rPr lang="en-US" altLang="zh-CN" dirty="0">
                <a:cs typeface="+mn-ea"/>
                <a:sym typeface="+mn-lt"/>
              </a:rPr>
              <a:t>Great!!!</a:t>
            </a:r>
            <a:r>
              <a:rPr lang="zh-CN" altLang="en-US" dirty="0">
                <a:cs typeface="+mn-ea"/>
                <a:sym typeface="+mn-lt"/>
              </a:rPr>
              <a:t>”成功</a:t>
            </a:r>
            <a:endParaRPr lang="en-US" altLang="zh-CN" dirty="0">
              <a:cs typeface="+mn-ea"/>
              <a:sym typeface="+mn-lt"/>
            </a:endParaRPr>
          </a:p>
          <a:p>
            <a:pPr lvl="3" algn="just"/>
            <a:r>
              <a:rPr lang="zh-CN" altLang="en-US" dirty="0">
                <a:cs typeface="+mn-ea"/>
                <a:sym typeface="+mn-lt"/>
              </a:rPr>
              <a:t>注意到</a:t>
            </a:r>
            <a:r>
              <a:rPr lang="en-US" altLang="zh-CN" dirty="0">
                <a:cs typeface="+mn-ea"/>
                <a:sym typeface="+mn-lt"/>
              </a:rPr>
              <a:t> result </a:t>
            </a:r>
            <a:r>
              <a:rPr lang="zh-CN" altLang="en-US" dirty="0">
                <a:cs typeface="+mn-ea"/>
                <a:sym typeface="+mn-lt"/>
              </a:rPr>
              <a:t>也作为参数传递给了函数 </a:t>
            </a:r>
            <a:r>
              <a:rPr lang="en-US" altLang="zh-CN" dirty="0">
                <a:solidFill>
                  <a:srgbClr val="00B050"/>
                </a:solidFill>
                <a:cs typeface="+mn-ea"/>
                <a:sym typeface="+mn-lt"/>
              </a:rPr>
              <a:t>encryption</a:t>
            </a:r>
          </a:p>
          <a:p>
            <a:pPr lvl="3" algn="just"/>
            <a:r>
              <a:rPr lang="zh-CN" altLang="en-US" dirty="0">
                <a:cs typeface="+mn-ea"/>
                <a:sym typeface="+mn-lt"/>
              </a:rPr>
              <a:t>大胆猜测 </a:t>
            </a:r>
            <a:r>
              <a:rPr lang="en-US" altLang="zh-CN" dirty="0">
                <a:solidFill>
                  <a:srgbClr val="FF0000"/>
                </a:solidFill>
                <a:cs typeface="+mn-ea"/>
                <a:sym typeface="+mn-lt"/>
              </a:rPr>
              <a:t>result</a:t>
            </a:r>
            <a:r>
              <a:rPr lang="en-US" altLang="zh-CN" dirty="0">
                <a:cs typeface="+mn-ea"/>
                <a:sym typeface="+mn-lt"/>
              </a:rPr>
              <a:t> </a:t>
            </a:r>
            <a:r>
              <a:rPr lang="zh-CN" altLang="en-US" dirty="0">
                <a:cs typeface="+mn-ea"/>
                <a:sym typeface="+mn-lt"/>
              </a:rPr>
              <a:t>即是根据用户输入的 </a:t>
            </a:r>
            <a:r>
              <a:rPr lang="en-US" altLang="zh-CN" dirty="0">
                <a:solidFill>
                  <a:srgbClr val="0000FF"/>
                </a:solidFill>
                <a:cs typeface="+mn-ea"/>
                <a:sym typeface="+mn-lt"/>
              </a:rPr>
              <a:t>Str</a:t>
            </a:r>
            <a:r>
              <a:rPr lang="zh-CN" altLang="en-US" dirty="0">
                <a:cs typeface="+mn-ea"/>
                <a:sym typeface="+mn-lt"/>
              </a:rPr>
              <a:t>，经加密后得到的密文，而 </a:t>
            </a:r>
            <a:r>
              <a:rPr lang="en-US" altLang="zh-CN" dirty="0">
                <a:solidFill>
                  <a:srgbClr val="FF0000"/>
                </a:solidFill>
                <a:cs typeface="+mn-ea"/>
                <a:sym typeface="+mn-lt"/>
              </a:rPr>
              <a:t>answer</a:t>
            </a:r>
            <a:r>
              <a:rPr lang="en-US" altLang="zh-CN" dirty="0">
                <a:cs typeface="+mn-ea"/>
                <a:sym typeface="+mn-lt"/>
              </a:rPr>
              <a:t> </a:t>
            </a:r>
            <a:r>
              <a:rPr lang="zh-CN" altLang="en-US" dirty="0">
                <a:cs typeface="+mn-ea"/>
                <a:sym typeface="+mn-lt"/>
              </a:rPr>
              <a:t>则为本程序 </a:t>
            </a:r>
            <a:r>
              <a:rPr lang="en-US" altLang="zh-CN" dirty="0">
                <a:cs typeface="+mn-ea"/>
                <a:sym typeface="+mn-lt"/>
              </a:rPr>
              <a:t>Flag </a:t>
            </a:r>
            <a:r>
              <a:rPr lang="zh-CN" altLang="en-US" dirty="0">
                <a:cs typeface="+mn-ea"/>
                <a:sym typeface="+mn-lt"/>
              </a:rPr>
              <a:t>加密后的密文</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）对称加密算法逆向分析 </a:t>
            </a:r>
            <a:r>
              <a:rPr lang="en-US" altLang="zh-CN" sz="2800" b="1" dirty="0">
                <a:solidFill>
                  <a:srgbClr val="C00000"/>
                </a:solidFill>
                <a:cs typeface="+mn-ea"/>
                <a:sym typeface="+mn-lt"/>
              </a:rPr>
              <a:t>— RC4</a:t>
            </a:r>
            <a:endParaRPr lang="zh-CN" altLang="en-US" sz="2800" b="1" dirty="0">
              <a:solidFill>
                <a:srgbClr val="C00000"/>
              </a:solidFill>
              <a:cs typeface="+mn-ea"/>
              <a:sym typeface="+mn-lt"/>
            </a:endParaRPr>
          </a:p>
        </p:txBody>
      </p:sp>
    </p:spTree>
    <p:extLst>
      <p:ext uri="{BB962C8B-B14F-4D97-AF65-F5344CB8AC3E}">
        <p14:creationId xmlns:p14="http://schemas.microsoft.com/office/powerpoint/2010/main" val="406023984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5112568"/>
          </a:xfrm>
        </p:spPr>
        <p:txBody>
          <a:bodyPr>
            <a:normAutofit fontScale="92500" lnSpcReduction="20000"/>
          </a:bodyPr>
          <a:lstStyle/>
          <a:p>
            <a:pPr lvl="1"/>
            <a:r>
              <a:rPr lang="zh-CN" altLang="en-US" dirty="0">
                <a:cs typeface="+mn-ea"/>
                <a:sym typeface="+mn-lt"/>
              </a:rPr>
              <a:t>下面跟进函数 </a:t>
            </a:r>
            <a:r>
              <a:rPr lang="en-US" altLang="zh-CN" dirty="0">
                <a:solidFill>
                  <a:srgbClr val="00B050"/>
                </a:solidFill>
                <a:cs typeface="+mn-ea"/>
                <a:sym typeface="+mn-lt"/>
              </a:rPr>
              <a:t>encryption</a:t>
            </a:r>
            <a:r>
              <a:rPr lang="zh-CN" altLang="en-US" dirty="0">
                <a:cs typeface="+mn-ea"/>
                <a:sym typeface="+mn-lt"/>
              </a:rPr>
              <a:t>，发现函数中存在着两个函数调用和一个执行异或操作的</a:t>
            </a:r>
            <a:r>
              <a:rPr lang="en-US" altLang="zh-CN" dirty="0">
                <a:cs typeface="+mn-ea"/>
                <a:sym typeface="+mn-lt"/>
              </a:rPr>
              <a:t>for</a:t>
            </a:r>
            <a:r>
              <a:rPr lang="zh-CN" altLang="en-US" dirty="0">
                <a:cs typeface="+mn-ea"/>
                <a:sym typeface="+mn-lt"/>
              </a:rPr>
              <a:t>循环</a:t>
            </a:r>
            <a:endParaRPr lang="en-US" altLang="zh-CN" dirty="0">
              <a:cs typeface="+mn-ea"/>
              <a:sym typeface="+mn-lt"/>
            </a:endParaRPr>
          </a:p>
          <a:p>
            <a:pPr lvl="2"/>
            <a:r>
              <a:rPr lang="en-US" altLang="zh-CN" dirty="0" err="1">
                <a:solidFill>
                  <a:srgbClr val="7030A0"/>
                </a:solidFill>
                <a:cs typeface="+mn-ea"/>
                <a:sym typeface="+mn-lt"/>
              </a:rPr>
              <a:t>init_sbox</a:t>
            </a:r>
            <a:r>
              <a:rPr lang="en-US" altLang="zh-CN" dirty="0">
                <a:solidFill>
                  <a:srgbClr val="7030A0"/>
                </a:solidFill>
                <a:cs typeface="+mn-ea"/>
                <a:sym typeface="+mn-lt"/>
              </a:rPr>
              <a:t>() </a:t>
            </a:r>
            <a:r>
              <a:rPr lang="zh-CN" altLang="en-US" dirty="0">
                <a:cs typeface="+mn-ea"/>
                <a:sym typeface="+mn-lt"/>
              </a:rPr>
              <a:t>和 </a:t>
            </a:r>
            <a:r>
              <a:rPr lang="en-US" altLang="zh-CN" dirty="0" err="1">
                <a:cs typeface="+mn-ea"/>
                <a:sym typeface="+mn-lt"/>
              </a:rPr>
              <a:t>generate_key</a:t>
            </a:r>
            <a:r>
              <a:rPr lang="en-US" altLang="zh-CN" dirty="0">
                <a:cs typeface="+mn-ea"/>
                <a:sym typeface="+mn-lt"/>
              </a:rPr>
              <a:t>()</a:t>
            </a:r>
          </a:p>
          <a:p>
            <a:pPr lvl="2"/>
            <a:r>
              <a:rPr lang="zh-CN" altLang="en-US" dirty="0">
                <a:cs typeface="+mn-ea"/>
                <a:sym typeface="+mn-lt"/>
              </a:rPr>
              <a:t>并且 </a:t>
            </a:r>
            <a:r>
              <a:rPr lang="en-US" altLang="zh-CN" dirty="0" err="1">
                <a:cs typeface="+mn-ea"/>
                <a:sym typeface="+mn-lt"/>
              </a:rPr>
              <a:t>generate_key</a:t>
            </a:r>
            <a:r>
              <a:rPr lang="en-US" altLang="zh-CN" dirty="0">
                <a:cs typeface="+mn-ea"/>
                <a:sym typeface="+mn-lt"/>
              </a:rPr>
              <a:t>() </a:t>
            </a:r>
            <a:r>
              <a:rPr lang="zh-CN" altLang="en-US" dirty="0">
                <a:cs typeface="+mn-ea"/>
                <a:sym typeface="+mn-lt"/>
              </a:rPr>
              <a:t>的返回值还与用户输入的明文 </a:t>
            </a:r>
            <a:r>
              <a:rPr lang="en-US" altLang="zh-CN" dirty="0">
                <a:cs typeface="+mn-ea"/>
                <a:sym typeface="+mn-lt"/>
              </a:rPr>
              <a:t>plaintext</a:t>
            </a:r>
            <a:r>
              <a:rPr lang="zh-CN" altLang="en-US" dirty="0">
                <a:cs typeface="+mn-ea"/>
                <a:sym typeface="+mn-lt"/>
              </a:rPr>
              <a:t>逐字节进行 </a:t>
            </a:r>
            <a:r>
              <a:rPr lang="en-US" altLang="zh-CN" dirty="0">
                <a:cs typeface="+mn-ea"/>
                <a:sym typeface="+mn-lt"/>
              </a:rPr>
              <a:t>XOR </a:t>
            </a:r>
            <a:r>
              <a:rPr lang="zh-CN" altLang="en-US" dirty="0">
                <a:cs typeface="+mn-ea"/>
                <a:sym typeface="+mn-lt"/>
              </a:rPr>
              <a:t>异或操作</a:t>
            </a:r>
            <a:endParaRPr lang="en-US" altLang="zh-CN" dirty="0">
              <a:cs typeface="+mn-ea"/>
              <a:sym typeface="+mn-lt"/>
            </a:endParaRPr>
          </a:p>
          <a:p>
            <a:pPr lvl="2"/>
            <a:endParaRPr lang="en-US" altLang="zh-CN" dirty="0">
              <a:cs typeface="+mn-ea"/>
              <a:sym typeface="+mn-lt"/>
            </a:endParaRPr>
          </a:p>
          <a:p>
            <a:pPr lvl="1"/>
            <a:r>
              <a:rPr lang="zh-CN" altLang="en-US" dirty="0">
                <a:cs typeface="+mn-ea"/>
                <a:sym typeface="+mn-lt"/>
              </a:rPr>
              <a:t>跟进函数</a:t>
            </a:r>
            <a:r>
              <a:rPr lang="en-US" altLang="zh-CN" dirty="0">
                <a:cs typeface="+mn-ea"/>
                <a:sym typeface="+mn-lt"/>
              </a:rPr>
              <a:t> </a:t>
            </a:r>
            <a:r>
              <a:rPr lang="en-US" altLang="zh-CN" dirty="0" err="1">
                <a:solidFill>
                  <a:srgbClr val="7030A0"/>
                </a:solidFill>
                <a:cs typeface="+mn-ea"/>
                <a:sym typeface="+mn-lt"/>
              </a:rPr>
              <a:t>init_sbox</a:t>
            </a:r>
            <a:r>
              <a:rPr lang="en-US" altLang="zh-CN" dirty="0">
                <a:solidFill>
                  <a:srgbClr val="7030A0"/>
                </a:solidFill>
                <a:cs typeface="+mn-ea"/>
                <a:sym typeface="+mn-lt"/>
              </a:rPr>
              <a:t>()</a:t>
            </a:r>
            <a:r>
              <a:rPr lang="zh-CN" altLang="en-US" dirty="0">
                <a:cs typeface="+mn-ea"/>
                <a:sym typeface="+mn-lt"/>
              </a:rPr>
              <a:t>，该函数主要有两个循环</a:t>
            </a:r>
            <a:endParaRPr lang="en-US" altLang="zh-CN" dirty="0">
              <a:cs typeface="+mn-ea"/>
              <a:sym typeface="+mn-lt"/>
            </a:endParaRPr>
          </a:p>
          <a:p>
            <a:pPr lvl="2"/>
            <a:r>
              <a:rPr lang="zh-CN" altLang="en-US" dirty="0">
                <a:cs typeface="+mn-ea"/>
                <a:sym typeface="+mn-lt"/>
              </a:rPr>
              <a:t>第一个循环是得到数组 </a:t>
            </a:r>
            <a:r>
              <a:rPr lang="en-US" altLang="zh-CN" dirty="0" err="1">
                <a:cs typeface="+mn-ea"/>
                <a:sym typeface="+mn-lt"/>
              </a:rPr>
              <a:t>sbox</a:t>
            </a:r>
            <a:r>
              <a:rPr lang="en-US" altLang="zh-CN" dirty="0">
                <a:cs typeface="+mn-ea"/>
                <a:sym typeface="+mn-lt"/>
              </a:rPr>
              <a:t>[] = {0, 1, 2, 3, ……, 255}</a:t>
            </a:r>
          </a:p>
          <a:p>
            <a:pPr lvl="2"/>
            <a:r>
              <a:rPr lang="zh-CN" altLang="en-US" dirty="0">
                <a:cs typeface="+mn-ea"/>
                <a:sym typeface="+mn-lt"/>
              </a:rPr>
              <a:t>第二个循环主要是</a:t>
            </a:r>
            <a:r>
              <a:rPr lang="zh-CN" altLang="en-US" dirty="0">
                <a:highlight>
                  <a:srgbClr val="FFFF00"/>
                </a:highlight>
                <a:cs typeface="+mn-ea"/>
                <a:sym typeface="+mn-lt"/>
              </a:rPr>
              <a:t>根据数组 </a:t>
            </a:r>
            <a:r>
              <a:rPr lang="en-US" altLang="zh-CN" dirty="0">
                <a:highlight>
                  <a:srgbClr val="FFFF00"/>
                </a:highlight>
                <a:cs typeface="+mn-ea"/>
                <a:sym typeface="+mn-lt"/>
              </a:rPr>
              <a:t>key</a:t>
            </a:r>
            <a:r>
              <a:rPr lang="zh-CN" altLang="en-US" dirty="0">
                <a:highlight>
                  <a:srgbClr val="FFFF00"/>
                </a:highlight>
                <a:cs typeface="+mn-ea"/>
                <a:sym typeface="+mn-lt"/>
              </a:rPr>
              <a:t>，逐个对数组 </a:t>
            </a:r>
            <a:r>
              <a:rPr lang="en-US" altLang="zh-CN" dirty="0" err="1">
                <a:highlight>
                  <a:srgbClr val="FFFF00"/>
                </a:highlight>
                <a:cs typeface="+mn-ea"/>
                <a:sym typeface="+mn-lt"/>
              </a:rPr>
              <a:t>sbox</a:t>
            </a:r>
            <a:r>
              <a:rPr lang="en-US" altLang="zh-CN" dirty="0">
                <a:highlight>
                  <a:srgbClr val="FFFF00"/>
                </a:highlight>
                <a:cs typeface="+mn-ea"/>
                <a:sym typeface="+mn-lt"/>
              </a:rPr>
              <a:t> </a:t>
            </a:r>
            <a:r>
              <a:rPr lang="zh-CN" altLang="en-US" dirty="0">
                <a:highlight>
                  <a:srgbClr val="FFFF00"/>
                </a:highlight>
                <a:cs typeface="+mn-ea"/>
                <a:sym typeface="+mn-lt"/>
              </a:rPr>
              <a:t>的</a:t>
            </a:r>
            <a:r>
              <a:rPr lang="en-US" altLang="zh-CN" dirty="0">
                <a:highlight>
                  <a:srgbClr val="FFFF00"/>
                </a:highlight>
                <a:cs typeface="+mn-ea"/>
                <a:sym typeface="+mn-lt"/>
              </a:rPr>
              <a:t>256</a:t>
            </a:r>
            <a:r>
              <a:rPr lang="zh-CN" altLang="en-US" dirty="0">
                <a:highlight>
                  <a:srgbClr val="FFFF00"/>
                </a:highlight>
                <a:cs typeface="+mn-ea"/>
                <a:sym typeface="+mn-lt"/>
              </a:rPr>
              <a:t>个值进行交换操作</a:t>
            </a:r>
            <a:endParaRPr lang="en-US" altLang="zh-CN" dirty="0">
              <a:highlight>
                <a:srgbClr val="FFFF00"/>
              </a:highlight>
              <a:cs typeface="+mn-ea"/>
              <a:sym typeface="+mn-lt"/>
            </a:endParaRPr>
          </a:p>
          <a:p>
            <a:pPr lvl="2"/>
            <a:endParaRPr lang="en-US" altLang="zh-CN" dirty="0">
              <a:cs typeface="+mn-ea"/>
              <a:sym typeface="+mn-lt"/>
            </a:endParaRPr>
          </a:p>
          <a:p>
            <a:pPr lvl="1"/>
            <a:r>
              <a:rPr lang="zh-CN" altLang="en-US" dirty="0">
                <a:cs typeface="+mn-ea"/>
                <a:sym typeface="+mn-lt"/>
              </a:rPr>
              <a:t>回顾</a:t>
            </a:r>
            <a:r>
              <a:rPr lang="en-US" altLang="zh-CN" dirty="0">
                <a:cs typeface="+mn-ea"/>
                <a:sym typeface="+mn-lt"/>
              </a:rPr>
              <a:t>RC4</a:t>
            </a:r>
            <a:r>
              <a:rPr lang="zh-CN" altLang="en-US" dirty="0">
                <a:cs typeface="+mn-ea"/>
                <a:sym typeface="+mn-lt"/>
              </a:rPr>
              <a:t>加密过程，可知此处是完成  </a:t>
            </a:r>
            <a:r>
              <a:rPr lang="en-US" altLang="zh-CN" dirty="0">
                <a:cs typeface="+mn-ea"/>
                <a:sym typeface="+mn-lt"/>
              </a:rPr>
              <a:t>S</a:t>
            </a:r>
            <a:r>
              <a:rPr lang="zh-CN" altLang="en-US" dirty="0">
                <a:cs typeface="+mn-ea"/>
                <a:sym typeface="+mn-lt"/>
              </a:rPr>
              <a:t>盒 的初始化</a:t>
            </a:r>
            <a:endParaRPr lang="en-US" altLang="zh-CN" dirty="0">
              <a:cs typeface="+mn-ea"/>
              <a:sym typeface="+mn-lt"/>
            </a:endParaRPr>
          </a:p>
          <a:p>
            <a:pPr lvl="2"/>
            <a:r>
              <a:rPr lang="zh-CN" altLang="en-US" dirty="0">
                <a:cs typeface="+mn-ea"/>
                <a:sym typeface="+mn-lt"/>
              </a:rPr>
              <a:t>数组</a:t>
            </a:r>
            <a:r>
              <a:rPr lang="en-US" altLang="zh-CN" dirty="0">
                <a:cs typeface="+mn-ea"/>
                <a:sym typeface="+mn-lt"/>
              </a:rPr>
              <a:t>key</a:t>
            </a:r>
            <a:r>
              <a:rPr lang="zh-CN" altLang="en-US" dirty="0">
                <a:cs typeface="+mn-ea"/>
                <a:sym typeface="+mn-lt"/>
              </a:rPr>
              <a:t>内容为字符串“</a:t>
            </a:r>
            <a:r>
              <a:rPr lang="en-US" altLang="zh-CN" dirty="0">
                <a:solidFill>
                  <a:srgbClr val="0000FF"/>
                </a:solidFill>
                <a:cs typeface="+mn-ea"/>
                <a:sym typeface="+mn-lt"/>
              </a:rPr>
              <a:t>RC4key</a:t>
            </a:r>
            <a:r>
              <a:rPr lang="zh-CN" altLang="en-US" dirty="0">
                <a:cs typeface="+mn-ea"/>
                <a:sym typeface="+mn-lt"/>
              </a:rPr>
              <a:t>”，而数组</a:t>
            </a:r>
            <a:r>
              <a:rPr lang="en-US" altLang="zh-CN" dirty="0" err="1">
                <a:cs typeface="+mn-ea"/>
                <a:sym typeface="+mn-lt"/>
              </a:rPr>
              <a:t>sbox</a:t>
            </a:r>
            <a:r>
              <a:rPr lang="zh-CN" altLang="en-US" dirty="0">
                <a:cs typeface="+mn-ea"/>
                <a:sym typeface="+mn-lt"/>
              </a:rPr>
              <a:t>即为最终的 </a:t>
            </a:r>
            <a:r>
              <a:rPr lang="en-US" altLang="zh-CN" dirty="0">
                <a:cs typeface="+mn-ea"/>
                <a:sym typeface="+mn-lt"/>
              </a:rPr>
              <a:t>S</a:t>
            </a:r>
            <a:r>
              <a:rPr lang="zh-CN" altLang="en-US" dirty="0">
                <a:cs typeface="+mn-ea"/>
                <a:sym typeface="+mn-lt"/>
              </a:rPr>
              <a:t>盒</a:t>
            </a:r>
          </a:p>
          <a:p>
            <a:pPr lvl="2"/>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）对称加密算法逆向分析 </a:t>
            </a:r>
            <a:r>
              <a:rPr lang="en-US" altLang="zh-CN" sz="2800" b="1" dirty="0">
                <a:solidFill>
                  <a:srgbClr val="C00000"/>
                </a:solidFill>
                <a:cs typeface="+mn-ea"/>
                <a:sym typeface="+mn-lt"/>
              </a:rPr>
              <a:t>— RC4</a:t>
            </a:r>
            <a:endParaRPr lang="zh-CN" altLang="en-US" sz="2800" b="1" dirty="0">
              <a:solidFill>
                <a:srgbClr val="C00000"/>
              </a:solidFill>
              <a:cs typeface="+mn-ea"/>
              <a:sym typeface="+mn-lt"/>
            </a:endParaRPr>
          </a:p>
        </p:txBody>
      </p:sp>
    </p:spTree>
    <p:extLst>
      <p:ext uri="{BB962C8B-B14F-4D97-AF65-F5344CB8AC3E}">
        <p14:creationId xmlns:p14="http://schemas.microsoft.com/office/powerpoint/2010/main" val="222324156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87560" y="1661200"/>
            <a:ext cx="9289032" cy="5080168"/>
          </a:xfrm>
        </p:spPr>
        <p:txBody>
          <a:bodyPr>
            <a:normAutofit fontScale="92500" lnSpcReduction="20000"/>
          </a:bodyPr>
          <a:lstStyle/>
          <a:p>
            <a:pPr lvl="1" algn="just"/>
            <a:r>
              <a:rPr lang="zh-CN" altLang="en-US" dirty="0">
                <a:cs typeface="+mn-ea"/>
                <a:sym typeface="+mn-lt"/>
              </a:rPr>
              <a:t>跟进</a:t>
            </a:r>
            <a:r>
              <a:rPr lang="zh-CN" altLang="en-US" dirty="0">
                <a:highlight>
                  <a:srgbClr val="C0C0C0"/>
                </a:highlight>
                <a:cs typeface="+mn-ea"/>
                <a:sym typeface="+mn-lt"/>
              </a:rPr>
              <a:t>（生成密钥流）</a:t>
            </a:r>
            <a:r>
              <a:rPr lang="zh-CN" altLang="en-US" dirty="0">
                <a:cs typeface="+mn-ea"/>
                <a:sym typeface="+mn-lt"/>
              </a:rPr>
              <a:t>函数 </a:t>
            </a:r>
            <a:r>
              <a:rPr lang="en-US" altLang="zh-CN" dirty="0" err="1">
                <a:cs typeface="+mn-ea"/>
                <a:sym typeface="+mn-lt"/>
              </a:rPr>
              <a:t>generate_key</a:t>
            </a:r>
            <a:r>
              <a:rPr lang="en-US" altLang="zh-CN" dirty="0">
                <a:cs typeface="+mn-ea"/>
                <a:sym typeface="+mn-lt"/>
              </a:rPr>
              <a:t>()</a:t>
            </a:r>
            <a:r>
              <a:rPr lang="zh-CN" altLang="en-US" dirty="0">
                <a:cs typeface="+mn-ea"/>
                <a:sym typeface="+mn-lt"/>
              </a:rPr>
              <a:t>：其利用两个变量</a:t>
            </a:r>
            <a:r>
              <a:rPr lang="en-US" altLang="zh-CN" dirty="0" err="1">
                <a:cs typeface="+mn-ea"/>
                <a:sym typeface="+mn-lt"/>
              </a:rPr>
              <a:t>pos_i</a:t>
            </a:r>
            <a:r>
              <a:rPr lang="zh-CN" altLang="en-US" dirty="0">
                <a:cs typeface="+mn-ea"/>
                <a:sym typeface="+mn-lt"/>
              </a:rPr>
              <a:t>，</a:t>
            </a:r>
            <a:r>
              <a:rPr lang="en-US" altLang="zh-CN" dirty="0" err="1">
                <a:cs typeface="+mn-ea"/>
                <a:sym typeface="+mn-lt"/>
              </a:rPr>
              <a:t>pos_j</a:t>
            </a:r>
            <a:r>
              <a:rPr lang="zh-CN" altLang="en-US" dirty="0">
                <a:cs typeface="+mn-ea"/>
                <a:sym typeface="+mn-lt"/>
              </a:rPr>
              <a:t>来选择一个</a:t>
            </a:r>
            <a:r>
              <a:rPr lang="en-US" altLang="zh-CN" dirty="0">
                <a:cs typeface="+mn-ea"/>
                <a:sym typeface="+mn-lt"/>
              </a:rPr>
              <a:t>S</a:t>
            </a:r>
            <a:r>
              <a:rPr lang="zh-CN" altLang="en-US" dirty="0">
                <a:cs typeface="+mn-ea"/>
                <a:sym typeface="+mn-lt"/>
              </a:rPr>
              <a:t>盒中的值作为函数的返回值，并打乱</a:t>
            </a:r>
            <a:r>
              <a:rPr lang="en-US" altLang="zh-CN" dirty="0">
                <a:cs typeface="+mn-ea"/>
                <a:sym typeface="+mn-lt"/>
              </a:rPr>
              <a:t>S</a:t>
            </a:r>
            <a:r>
              <a:rPr lang="zh-CN" altLang="en-US" dirty="0">
                <a:cs typeface="+mn-ea"/>
                <a:sym typeface="+mn-lt"/>
              </a:rPr>
              <a:t>盒的数据（交换），据此推断出加密算法为 </a:t>
            </a:r>
            <a:r>
              <a:rPr lang="en-US" altLang="zh-CN" dirty="0">
                <a:highlight>
                  <a:srgbClr val="FFFF00"/>
                </a:highlight>
                <a:cs typeface="+mn-ea"/>
                <a:sym typeface="+mn-lt"/>
              </a:rPr>
              <a:t>RC4</a:t>
            </a:r>
          </a:p>
          <a:p>
            <a:pPr lvl="1" algn="just"/>
            <a:endParaRPr lang="en-US" altLang="zh-CN" dirty="0">
              <a:cs typeface="+mn-ea"/>
              <a:sym typeface="+mn-lt"/>
            </a:endParaRPr>
          </a:p>
          <a:p>
            <a:pPr lvl="1" algn="just"/>
            <a:endParaRPr lang="en-US" altLang="zh-CN" dirty="0">
              <a:cs typeface="+mn-ea"/>
              <a:sym typeface="+mn-lt"/>
            </a:endParaRPr>
          </a:p>
          <a:p>
            <a:pPr lvl="1" algn="just"/>
            <a:endParaRPr lang="en-US" altLang="zh-CN" dirty="0">
              <a:cs typeface="+mn-ea"/>
              <a:sym typeface="+mn-lt"/>
            </a:endParaRPr>
          </a:p>
          <a:p>
            <a:pPr lvl="1" algn="just"/>
            <a:endParaRPr lang="en-US" altLang="zh-CN" dirty="0">
              <a:cs typeface="+mn-ea"/>
              <a:sym typeface="+mn-lt"/>
            </a:endParaRPr>
          </a:p>
          <a:p>
            <a:pPr lvl="1" algn="just"/>
            <a:endParaRPr lang="zh-CN" altLang="en-US" dirty="0">
              <a:cs typeface="+mn-ea"/>
              <a:sym typeface="+mn-lt"/>
            </a:endParaRPr>
          </a:p>
          <a:p>
            <a:pPr lvl="1" algn="just"/>
            <a:r>
              <a:rPr lang="zh-CN" altLang="en-US" dirty="0">
                <a:cs typeface="+mn-ea"/>
                <a:sym typeface="+mn-lt"/>
              </a:rPr>
              <a:t>结合之前的发现的密钥 “</a:t>
            </a:r>
            <a:r>
              <a:rPr lang="en-US" altLang="zh-CN" dirty="0">
                <a:cs typeface="+mn-ea"/>
                <a:sym typeface="+mn-lt"/>
              </a:rPr>
              <a:t>RC4key</a:t>
            </a:r>
            <a:r>
              <a:rPr lang="zh-CN" altLang="en-US" dirty="0">
                <a:cs typeface="+mn-ea"/>
                <a:sym typeface="+mn-lt"/>
              </a:rPr>
              <a:t>”，以及密文数组 </a:t>
            </a:r>
            <a:r>
              <a:rPr lang="en-US" altLang="zh-CN" dirty="0">
                <a:solidFill>
                  <a:srgbClr val="FF0000"/>
                </a:solidFill>
                <a:cs typeface="+mn-ea"/>
                <a:sym typeface="+mn-lt"/>
              </a:rPr>
              <a:t>answer</a:t>
            </a:r>
            <a:r>
              <a:rPr lang="zh-CN" altLang="en-US" dirty="0">
                <a:cs typeface="+mn-ea"/>
                <a:sym typeface="+mn-lt"/>
              </a:rPr>
              <a:t>，即可编写解密函数</a:t>
            </a:r>
            <a:endParaRPr lang="en-US" altLang="zh-CN" dirty="0">
              <a:cs typeface="+mn-ea"/>
              <a:sym typeface="+mn-lt"/>
            </a:endParaRPr>
          </a:p>
          <a:p>
            <a:pPr lvl="1" algn="just"/>
            <a:r>
              <a:rPr lang="zh-CN" altLang="en-US" dirty="0">
                <a:cs typeface="+mn-ea"/>
                <a:sym typeface="+mn-lt"/>
              </a:rPr>
              <a:t>对于</a:t>
            </a:r>
            <a:r>
              <a:rPr lang="zh-CN" altLang="en-US" dirty="0">
                <a:solidFill>
                  <a:srgbClr val="00B0F0"/>
                </a:solidFill>
                <a:cs typeface="+mn-ea"/>
                <a:sym typeface="+mn-lt"/>
              </a:rPr>
              <a:t>对称加密算法</a:t>
            </a:r>
            <a:r>
              <a:rPr lang="zh-CN" altLang="en-US" dirty="0">
                <a:cs typeface="+mn-ea"/>
                <a:sym typeface="+mn-lt"/>
              </a:rPr>
              <a:t> </a:t>
            </a:r>
            <a:r>
              <a:rPr lang="en-US" altLang="zh-CN" dirty="0">
                <a:highlight>
                  <a:srgbClr val="FFFF00"/>
                </a:highlight>
                <a:cs typeface="+mn-ea"/>
                <a:sym typeface="+mn-lt"/>
              </a:rPr>
              <a:t>RC4</a:t>
            </a:r>
            <a:r>
              <a:rPr lang="en-US" altLang="zh-CN" dirty="0">
                <a:cs typeface="+mn-ea"/>
                <a:sym typeface="+mn-lt"/>
              </a:rPr>
              <a:t> </a:t>
            </a:r>
            <a:r>
              <a:rPr lang="zh-CN" altLang="en-US" dirty="0">
                <a:cs typeface="+mn-ea"/>
                <a:sym typeface="+mn-lt"/>
              </a:rPr>
              <a:t>来说，</a:t>
            </a:r>
            <a:r>
              <a:rPr lang="zh-CN" altLang="en-US" dirty="0">
                <a:highlight>
                  <a:srgbClr val="FFFF00"/>
                </a:highlight>
                <a:cs typeface="+mn-ea"/>
                <a:sym typeface="+mn-lt"/>
              </a:rPr>
              <a:t>解密</a:t>
            </a:r>
            <a:r>
              <a:rPr lang="zh-CN" altLang="en-US" dirty="0">
                <a:solidFill>
                  <a:srgbClr val="FF0000"/>
                </a:solidFill>
                <a:cs typeface="+mn-ea"/>
                <a:sym typeface="+mn-lt"/>
              </a:rPr>
              <a:t>只需要生成和加密过程一样的密钥流即可</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）对称加密算法逆向分析 </a:t>
            </a:r>
            <a:r>
              <a:rPr lang="en-US" altLang="zh-CN" sz="2800" b="1" dirty="0">
                <a:solidFill>
                  <a:srgbClr val="C00000"/>
                </a:solidFill>
                <a:cs typeface="+mn-ea"/>
                <a:sym typeface="+mn-lt"/>
              </a:rPr>
              <a:t>— RC4</a:t>
            </a:r>
            <a:endParaRPr lang="zh-CN" altLang="en-US" sz="2800" b="1" dirty="0">
              <a:solidFill>
                <a:srgbClr val="C00000"/>
              </a:solidFill>
              <a:cs typeface="+mn-ea"/>
              <a:sym typeface="+mn-lt"/>
            </a:endParaRPr>
          </a:p>
        </p:txBody>
      </p:sp>
      <p:pic>
        <p:nvPicPr>
          <p:cNvPr id="6" name="图片 5">
            <a:extLst>
              <a:ext uri="{FF2B5EF4-FFF2-40B4-BE49-F238E27FC236}">
                <a16:creationId xmlns:a16="http://schemas.microsoft.com/office/drawing/2014/main" id="{D3AD9917-048D-446C-83D7-80ED619E8122}"/>
              </a:ext>
            </a:extLst>
          </p:cNvPr>
          <p:cNvPicPr>
            <a:picLocks noChangeAspect="1"/>
          </p:cNvPicPr>
          <p:nvPr/>
        </p:nvPicPr>
        <p:blipFill>
          <a:blip r:embed="rId2"/>
          <a:stretch>
            <a:fillRect/>
          </a:stretch>
        </p:blipFill>
        <p:spPr>
          <a:xfrm>
            <a:off x="3224808" y="2924944"/>
            <a:ext cx="3236521" cy="1937009"/>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DAB38F19-8D75-4338-9FFD-34580C2D974F}"/>
                  </a:ext>
                </a:extLst>
              </p14:cNvPr>
              <p14:cNvContentPartPr/>
              <p14:nvPr/>
            </p14:nvContentPartPr>
            <p14:xfrm>
              <a:off x="5280232" y="2704721"/>
              <a:ext cx="3288960" cy="207000"/>
            </p14:xfrm>
          </p:contentPart>
        </mc:Choice>
        <mc:Fallback xmlns="">
          <p:pic>
            <p:nvPicPr>
              <p:cNvPr id="2" name="墨迹 1">
                <a:extLst>
                  <a:ext uri="{FF2B5EF4-FFF2-40B4-BE49-F238E27FC236}">
                    <a16:creationId xmlns:a16="http://schemas.microsoft.com/office/drawing/2014/main" id="{DAB38F19-8D75-4338-9FFD-34580C2D974F}"/>
                  </a:ext>
                </a:extLst>
              </p:cNvPr>
              <p:cNvPicPr/>
              <p:nvPr/>
            </p:nvPicPr>
            <p:blipFill>
              <a:blip r:embed="rId4"/>
              <a:stretch>
                <a:fillRect/>
              </a:stretch>
            </p:blipFill>
            <p:spPr>
              <a:xfrm>
                <a:off x="5271232" y="2696081"/>
                <a:ext cx="330660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墨迹 6">
                <a:extLst>
                  <a:ext uri="{FF2B5EF4-FFF2-40B4-BE49-F238E27FC236}">
                    <a16:creationId xmlns:a16="http://schemas.microsoft.com/office/drawing/2014/main" id="{C852CA1D-EA71-42B3-8B0F-4856A50F9C8B}"/>
                  </a:ext>
                </a:extLst>
              </p14:cNvPr>
              <p14:cNvContentPartPr/>
              <p14:nvPr/>
            </p14:nvContentPartPr>
            <p14:xfrm>
              <a:off x="10403392" y="2864201"/>
              <a:ext cx="360" cy="360"/>
            </p14:xfrm>
          </p:contentPart>
        </mc:Choice>
        <mc:Fallback xmlns="">
          <p:pic>
            <p:nvPicPr>
              <p:cNvPr id="7" name="墨迹 6">
                <a:extLst>
                  <a:ext uri="{FF2B5EF4-FFF2-40B4-BE49-F238E27FC236}">
                    <a16:creationId xmlns:a16="http://schemas.microsoft.com/office/drawing/2014/main" id="{C852CA1D-EA71-42B3-8B0F-4856A50F9C8B}"/>
                  </a:ext>
                </a:extLst>
              </p:cNvPr>
              <p:cNvPicPr/>
              <p:nvPr/>
            </p:nvPicPr>
            <p:blipFill>
              <a:blip r:embed="rId6"/>
              <a:stretch>
                <a:fillRect/>
              </a:stretch>
            </p:blipFill>
            <p:spPr>
              <a:xfrm>
                <a:off x="10394392" y="2855201"/>
                <a:ext cx="18000" cy="18000"/>
              </a:xfrm>
              <a:prstGeom prst="rect">
                <a:avLst/>
              </a:prstGeom>
            </p:spPr>
          </p:pic>
        </mc:Fallback>
      </mc:AlternateContent>
    </p:spTree>
    <p:extLst>
      <p:ext uri="{BB962C8B-B14F-4D97-AF65-F5344CB8AC3E}">
        <p14:creationId xmlns:p14="http://schemas.microsoft.com/office/powerpoint/2010/main" val="18912582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animEffect transition="in" filter="fade">
                                      <p:cBhvr>
                                        <p:cTn id="7" dur="1000"/>
                                        <p:tgtEl>
                                          <p:spTgt spid="4">
                                            <p:txEl>
                                              <p:pRg st="7" end="7"/>
                                            </p:txEl>
                                          </p:spTgt>
                                        </p:tgtEl>
                                      </p:cBhvr>
                                    </p:animEffect>
                                    <p:anim calcmode="lin" valueType="num">
                                      <p:cBhvr>
                                        <p:cTn id="8"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9354244" cy="1080120"/>
          </a:xfrm>
        </p:spPr>
        <p:txBody>
          <a:bodyPr/>
          <a:lstStyle/>
          <a:p>
            <a:r>
              <a:rPr lang="zh-CN" altLang="en-US" dirty="0">
                <a:cs typeface="+mn-ea"/>
                <a:sym typeface="+mn-lt"/>
              </a:rPr>
              <a:t>解密函数如下：</a:t>
            </a:r>
            <a:endParaRPr lang="en-US" altLang="zh-CN" sz="2800" dirty="0">
              <a:cs typeface="+mn-ea"/>
              <a:sym typeface="+mn-lt"/>
            </a:endParaRPr>
          </a:p>
          <a:p>
            <a:pPr marL="0" indent="0">
              <a:buNone/>
            </a:pPr>
            <a:r>
              <a:rPr lang="zh-CN" altLang="en-US" sz="1800" dirty="0">
                <a:cs typeface="+mn-ea"/>
                <a:sym typeface="+mn-lt"/>
              </a:rPr>
              <a:t>（如下仅列出关键函数；其中，初始化</a:t>
            </a:r>
            <a:r>
              <a:rPr lang="en-US" altLang="zh-CN" sz="1800" dirty="0">
                <a:cs typeface="+mn-ea"/>
                <a:sym typeface="+mn-lt"/>
              </a:rPr>
              <a:t>S</a:t>
            </a:r>
            <a:r>
              <a:rPr lang="zh-CN" altLang="en-US" sz="1800" dirty="0">
                <a:cs typeface="+mn-ea"/>
                <a:sym typeface="+mn-lt"/>
              </a:rPr>
              <a:t>盒以及生成密钥流的代码与加密算法相同）</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）对称加密算法逆向分析 </a:t>
            </a:r>
            <a:r>
              <a:rPr lang="en-US" altLang="zh-CN" sz="2800" b="1" dirty="0">
                <a:solidFill>
                  <a:srgbClr val="C00000"/>
                </a:solidFill>
                <a:cs typeface="+mn-ea"/>
                <a:sym typeface="+mn-lt"/>
              </a:rPr>
              <a:t>— RC4</a:t>
            </a:r>
            <a:endParaRPr lang="zh-CN" altLang="en-US" sz="2800" b="1" dirty="0">
              <a:solidFill>
                <a:srgbClr val="C00000"/>
              </a:solidFill>
              <a:cs typeface="+mn-ea"/>
              <a:sym typeface="+mn-lt"/>
            </a:endParaRPr>
          </a:p>
        </p:txBody>
      </p:sp>
      <p:sp>
        <p:nvSpPr>
          <p:cNvPr id="6" name="Rectangle 1"/>
          <p:cNvSpPr>
            <a:spLocks noChangeArrowheads="1"/>
          </p:cNvSpPr>
          <p:nvPr/>
        </p:nvSpPr>
        <p:spPr bwMode="auto">
          <a:xfrm>
            <a:off x="175552" y="2924944"/>
            <a:ext cx="4572586" cy="3323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err="1">
                <a:ln>
                  <a:noFill/>
                </a:ln>
                <a:solidFill>
                  <a:srgbClr val="8000FF"/>
                </a:solidFill>
                <a:effectLst/>
                <a:cs typeface="+mn-ea"/>
                <a:sym typeface="+mn-lt"/>
              </a:rPr>
              <a:t>int</a:t>
            </a:r>
            <a:r>
              <a:rPr kumimoji="0" lang="en-US" altLang="zh-CN" sz="1400" b="1" i="0" u="none" strike="noStrike" cap="none" normalizeH="0" baseline="0" dirty="0">
                <a:ln>
                  <a:noFill/>
                </a:ln>
                <a:solidFill>
                  <a:srgbClr val="000000"/>
                </a:solidFill>
                <a:effectLst/>
                <a:cs typeface="+mn-ea"/>
                <a:sym typeface="+mn-lt"/>
              </a:rPr>
              <a:t> main</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	</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8000FF"/>
                </a:solidFill>
                <a:effectLst/>
                <a:cs typeface="+mn-ea"/>
                <a:sym typeface="+mn-lt"/>
              </a:rPr>
              <a:t>	char</a:t>
            </a:r>
            <a:r>
              <a:rPr kumimoji="0" lang="en-US" altLang="zh-CN" sz="1400" b="1" i="0" u="none" strike="noStrike" cap="none" normalizeH="0" baseline="0" dirty="0">
                <a:ln>
                  <a:noFill/>
                </a:ln>
                <a:solidFill>
                  <a:srgbClr val="000000"/>
                </a:solidFill>
                <a:effectLst/>
                <a:cs typeface="+mn-ea"/>
                <a:sym typeface="+mn-lt"/>
              </a:rPr>
              <a:t> result</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MAX_STR</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cs typeface="+mn-ea"/>
                <a:sym typeface="+mn-lt"/>
              </a:rPr>
              <a:t>	</a:t>
            </a:r>
            <a:r>
              <a:rPr kumimoji="0" lang="en-US" altLang="zh-CN" sz="1400" b="1" i="0" u="none" strike="noStrike" cap="none" normalizeH="0" baseline="0" dirty="0" err="1">
                <a:ln>
                  <a:noFill/>
                </a:ln>
                <a:solidFill>
                  <a:srgbClr val="8000FF"/>
                </a:solidFill>
                <a:effectLst/>
                <a:cs typeface="+mn-ea"/>
                <a:sym typeface="+mn-lt"/>
              </a:rPr>
              <a:t>int</a:t>
            </a:r>
            <a:r>
              <a:rPr kumimoji="0" lang="en-US" altLang="zh-CN" sz="1400" b="1" i="0" u="none" strike="noStrike" cap="none" normalizeH="0" baseline="0" dirty="0">
                <a:ln>
                  <a:noFill/>
                </a:ln>
                <a:solidFill>
                  <a:srgbClr val="000000"/>
                </a:solidFill>
                <a:effectLst/>
                <a:cs typeface="+mn-ea"/>
                <a:sym typeface="+mn-lt"/>
              </a:rPr>
              <a:t> </a:t>
            </a:r>
            <a:r>
              <a:rPr kumimoji="0" lang="en-US" altLang="zh-CN" sz="1400" b="1" i="0" u="none" strike="noStrike" cap="none" normalizeH="0" baseline="0" dirty="0" err="1">
                <a:ln>
                  <a:noFill/>
                </a:ln>
                <a:solidFill>
                  <a:srgbClr val="000000"/>
                </a:solidFill>
                <a:effectLst/>
                <a:cs typeface="+mn-ea"/>
                <a:sym typeface="+mn-lt"/>
              </a:rPr>
              <a:t>len</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cs typeface="+mn-ea"/>
                <a:sym typeface="+mn-lt"/>
              </a:rPr>
              <a:t>	</a:t>
            </a:r>
            <a:r>
              <a:rPr kumimoji="0" lang="en-US" altLang="zh-CN" sz="1400" b="1" i="0" u="none" strike="noStrike" cap="none" normalizeH="0" baseline="0" dirty="0" err="1">
                <a:ln>
                  <a:noFill/>
                </a:ln>
                <a:solidFill>
                  <a:srgbClr val="8000FF"/>
                </a:solidFill>
                <a:effectLst/>
                <a:cs typeface="+mn-ea"/>
                <a:sym typeface="+mn-lt"/>
              </a:rPr>
              <a:t>unsignedchar</a:t>
            </a:r>
            <a:r>
              <a:rPr kumimoji="0" lang="en-US" altLang="zh-CN" sz="1400" b="1" i="0" u="none" strike="noStrike" cap="none" normalizeH="0" baseline="0" dirty="0">
                <a:ln>
                  <a:noFill/>
                </a:ln>
                <a:solidFill>
                  <a:srgbClr val="000000"/>
                </a:solidFill>
                <a:effectLst/>
                <a:cs typeface="+mn-ea"/>
                <a:sym typeface="+mn-lt"/>
              </a:rPr>
              <a:t> cipher</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MAX_STR</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0x1b</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0xca</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0xae</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0xef</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0x1e</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0x95</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0x4b</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0xc2</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0xd5</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0xe3</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0x33</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0x76</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0x4f</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0xf9</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0x4f</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0xd2</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0xfc</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0x60</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0x96</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0x0</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cs typeface="+mn-ea"/>
                <a:sym typeface="+mn-lt"/>
              </a:rPr>
              <a:t>    	decryption</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err="1">
                <a:ln>
                  <a:noFill/>
                </a:ln>
                <a:solidFill>
                  <a:srgbClr val="8000FF"/>
                </a:solidFill>
                <a:effectLst/>
                <a:cs typeface="+mn-ea"/>
                <a:sym typeface="+mn-lt"/>
              </a:rPr>
              <a:t>unsignedchar</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cipher</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err="1">
                <a:ln>
                  <a:noFill/>
                </a:ln>
                <a:solidFill>
                  <a:srgbClr val="8000FF"/>
                </a:solidFill>
                <a:effectLst/>
                <a:cs typeface="+mn-ea"/>
                <a:sym typeface="+mn-lt"/>
              </a:rPr>
              <a:t>unsignedchar</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result</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cs typeface="+mn-ea"/>
                <a:sym typeface="+mn-lt"/>
              </a:rPr>
              <a:t>	</a:t>
            </a:r>
            <a:r>
              <a:rPr kumimoji="0" lang="en-US" altLang="zh-CN" sz="1400" b="1" i="0" u="none" strike="noStrike" cap="none" normalizeH="0" baseline="0" dirty="0" err="1">
                <a:ln>
                  <a:noFill/>
                </a:ln>
                <a:solidFill>
                  <a:srgbClr val="000000"/>
                </a:solidFill>
                <a:effectLst/>
                <a:cs typeface="+mn-ea"/>
                <a:sym typeface="+mn-lt"/>
              </a:rPr>
              <a:t>printf</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808080"/>
                </a:solidFill>
                <a:effectLst/>
                <a:cs typeface="+mn-ea"/>
                <a:sym typeface="+mn-lt"/>
              </a:rPr>
              <a:t>"%</a:t>
            </a:r>
            <a:r>
              <a:rPr kumimoji="0" lang="en-US" altLang="zh-CN" sz="1400" b="1" i="0" u="none" strike="noStrike" cap="none" normalizeH="0" baseline="0" dirty="0" err="1">
                <a:ln>
                  <a:noFill/>
                </a:ln>
                <a:solidFill>
                  <a:srgbClr val="808080"/>
                </a:solidFill>
                <a:effectLst/>
                <a:cs typeface="+mn-ea"/>
                <a:sym typeface="+mn-lt"/>
              </a:rPr>
              <a:t>s"</a:t>
            </a:r>
            <a:r>
              <a:rPr kumimoji="0" lang="en-US" altLang="zh-CN" sz="1400" b="1" i="0" u="none" strike="noStrike" cap="none" normalizeH="0" baseline="0" dirty="0" err="1">
                <a:ln>
                  <a:noFill/>
                </a:ln>
                <a:solidFill>
                  <a:srgbClr val="000080"/>
                </a:solidFill>
                <a:effectLst/>
                <a:cs typeface="+mn-ea"/>
                <a:sym typeface="+mn-lt"/>
              </a:rPr>
              <a:t>,</a:t>
            </a:r>
            <a:r>
              <a:rPr kumimoji="0" lang="en-US" altLang="zh-CN" sz="1400" b="1" i="0" u="none" strike="noStrike" cap="none" normalizeH="0" baseline="0" dirty="0" err="1">
                <a:ln>
                  <a:noFill/>
                </a:ln>
                <a:solidFill>
                  <a:srgbClr val="000000"/>
                </a:solidFill>
                <a:effectLst/>
                <a:cs typeface="+mn-ea"/>
                <a:sym typeface="+mn-lt"/>
              </a:rPr>
              <a:t>result</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cs typeface="+mn-ea"/>
                <a:sym typeface="+mn-lt"/>
              </a:rPr>
              <a:t>	system</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808080"/>
                </a:solidFill>
                <a:effectLst/>
                <a:cs typeface="+mn-ea"/>
                <a:sym typeface="+mn-lt"/>
              </a:rPr>
              <a:t>"pause"</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FF"/>
                </a:solidFill>
                <a:effectLst/>
                <a:cs typeface="+mn-ea"/>
                <a:sym typeface="+mn-lt"/>
              </a:rPr>
              <a:t>	return </a:t>
            </a:r>
            <a:r>
              <a:rPr kumimoji="0" lang="en-US" altLang="zh-CN" sz="1400" b="1" i="0" u="none" strike="noStrike" cap="none" normalizeH="0" baseline="0" dirty="0">
                <a:ln>
                  <a:noFill/>
                </a:ln>
                <a:solidFill>
                  <a:srgbClr val="FF8000"/>
                </a:solidFill>
                <a:effectLst/>
                <a:cs typeface="+mn-ea"/>
                <a:sym typeface="+mn-lt"/>
              </a:rPr>
              <a:t>0</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p:txBody>
      </p:sp>
      <p:sp>
        <p:nvSpPr>
          <p:cNvPr id="7" name="Rectangle 1">
            <a:extLst>
              <a:ext uri="{FF2B5EF4-FFF2-40B4-BE49-F238E27FC236}">
                <a16:creationId xmlns:a16="http://schemas.microsoft.com/office/drawing/2014/main" id="{6BE4BD81-DF89-4E7F-8266-BF3BB0677774}"/>
              </a:ext>
            </a:extLst>
          </p:cNvPr>
          <p:cNvSpPr>
            <a:spLocks noChangeArrowheads="1"/>
          </p:cNvSpPr>
          <p:nvPr/>
        </p:nvSpPr>
        <p:spPr bwMode="auto">
          <a:xfrm>
            <a:off x="5183238" y="3233305"/>
            <a:ext cx="4715682" cy="2677656"/>
          </a:xfrm>
          <a:prstGeom prst="rect">
            <a:avLst/>
          </a:prstGeom>
          <a:solidFill>
            <a:schemeClr val="bg1">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27000"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8000FF"/>
                </a:solidFill>
                <a:effectLst/>
                <a:cs typeface="+mn-ea"/>
                <a:sym typeface="+mn-lt"/>
              </a:rPr>
              <a:t>void</a:t>
            </a:r>
            <a:r>
              <a:rPr kumimoji="0" lang="en-US" altLang="zh-CN" sz="1400" b="1" i="0" u="none" strike="noStrike" cap="none" normalizeH="0" baseline="0" dirty="0">
                <a:ln>
                  <a:noFill/>
                </a:ln>
                <a:solidFill>
                  <a:srgbClr val="000000"/>
                </a:solidFill>
                <a:effectLst/>
                <a:cs typeface="+mn-ea"/>
                <a:sym typeface="+mn-lt"/>
              </a:rPr>
              <a:t> decryption</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err="1">
                <a:ln>
                  <a:noFill/>
                </a:ln>
                <a:solidFill>
                  <a:srgbClr val="8000FF"/>
                </a:solidFill>
                <a:effectLst/>
                <a:cs typeface="+mn-ea"/>
                <a:sym typeface="+mn-lt"/>
              </a:rPr>
              <a:t>unsignedchar</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 ciphertext</a:t>
            </a:r>
            <a:r>
              <a:rPr kumimoji="0" lang="en-US" altLang="zh-CN" sz="1400" b="1" i="0" u="none" strike="noStrike" cap="none" normalizeH="0" baseline="0" dirty="0">
                <a:ln>
                  <a:noFill/>
                </a:ln>
                <a:solidFill>
                  <a:srgbClr val="000080"/>
                </a:solidFill>
                <a:effectLst/>
                <a:cs typeface="+mn-ea"/>
                <a:sym typeface="+mn-lt"/>
              </a:rPr>
              <a:t>, </a:t>
            </a:r>
            <a:r>
              <a:rPr kumimoji="0" lang="en-US" altLang="zh-CN" sz="1400" b="1" i="0" u="none" strike="noStrike" cap="none" normalizeH="0" baseline="0" dirty="0" err="1">
                <a:ln>
                  <a:noFill/>
                </a:ln>
                <a:solidFill>
                  <a:srgbClr val="8000FF"/>
                </a:solidFill>
                <a:effectLst/>
                <a:cs typeface="+mn-ea"/>
                <a:sym typeface="+mn-lt"/>
              </a:rPr>
              <a:t>unsignedchar</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result</a:t>
            </a:r>
            <a:r>
              <a:rPr kumimoji="0" lang="en-US" altLang="zh-CN" sz="1400" b="1" i="0" u="none" strike="noStrike" cap="none" normalizeH="0" baseline="0" dirty="0">
                <a:ln>
                  <a:noFill/>
                </a:ln>
                <a:solidFill>
                  <a:srgbClr val="000080"/>
                </a:solidFill>
                <a:effectLst/>
                <a:cs typeface="+mn-ea"/>
                <a:sym typeface="+mn-lt"/>
              </a:rPr>
              <a:t>)</a:t>
            </a:r>
          </a:p>
          <a:p>
            <a:pPr marL="0" marR="0" lvl="0" indent="127000"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indent="127000" eaLnBrk="0" fontAlgn="base" hangingPunct="0">
              <a:spcBef>
                <a:spcPct val="0"/>
              </a:spcBef>
              <a:spcAft>
                <a:spcPct val="0"/>
              </a:spcAft>
            </a:pPr>
            <a:r>
              <a:rPr kumimoji="0" lang="en-US" altLang="zh-CN" sz="1400" b="1" i="0" u="none" strike="noStrike" cap="none" normalizeH="0" baseline="0" dirty="0">
                <a:ln>
                  <a:noFill/>
                </a:ln>
                <a:solidFill>
                  <a:srgbClr val="000000"/>
                </a:solidFill>
                <a:effectLst/>
                <a:cs typeface="+mn-ea"/>
                <a:sym typeface="+mn-lt"/>
              </a:rPr>
              <a:t>    </a:t>
            </a:r>
            <a:r>
              <a:rPr kumimoji="0" lang="en-US" altLang="zh-CN" sz="1400" b="1" i="0" u="none" strike="noStrike" cap="none" normalizeH="0" baseline="0" dirty="0" err="1">
                <a:ln>
                  <a:noFill/>
                </a:ln>
                <a:solidFill>
                  <a:srgbClr val="000000"/>
                </a:solidFill>
                <a:effectLst/>
                <a:cs typeface="+mn-ea"/>
                <a:sym typeface="+mn-lt"/>
              </a:rPr>
              <a:t>pos_i</a:t>
            </a:r>
            <a:r>
              <a:rPr kumimoji="0" lang="en-US" altLang="zh-CN" sz="1400" b="1" i="0" u="none" strike="noStrike" cap="none" normalizeH="0" baseline="0" dirty="0">
                <a:ln>
                  <a:noFill/>
                </a:ln>
                <a:solidFill>
                  <a:srgbClr val="000000"/>
                </a:solidFill>
                <a:effectLst/>
                <a:cs typeface="+mn-ea"/>
                <a:sym typeface="+mn-lt"/>
              </a:rPr>
              <a:t> </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a:t>
            </a:r>
            <a:r>
              <a:rPr kumimoji="0" lang="en-US" altLang="zh-CN" sz="1400" b="1" i="0" u="none" strike="noStrike" cap="none" normalizeH="0" baseline="0" dirty="0">
                <a:ln>
                  <a:noFill/>
                </a:ln>
                <a:solidFill>
                  <a:srgbClr val="000080"/>
                </a:solidFill>
                <a:effectLst/>
                <a:cs typeface="+mn-ea"/>
                <a:sym typeface="+mn-lt"/>
              </a:rPr>
              <a:t>,</a:t>
            </a:r>
            <a:r>
              <a:rPr kumimoji="0" lang="zh-CN" altLang="en-US" sz="1400" b="1" i="0" u="none" strike="noStrike" cap="none" normalizeH="0" baseline="0" dirty="0">
                <a:ln>
                  <a:noFill/>
                </a:ln>
                <a:solidFill>
                  <a:srgbClr val="000080"/>
                </a:solidFill>
                <a:effectLst/>
                <a:cs typeface="+mn-ea"/>
                <a:sym typeface="+mn-lt"/>
              </a:rPr>
              <a:t> </a:t>
            </a:r>
            <a:r>
              <a:rPr kumimoji="0" lang="en-US" altLang="zh-CN" sz="1400" b="1" i="0" u="none" strike="noStrike" cap="none" normalizeH="0" baseline="0" dirty="0" err="1">
                <a:ln>
                  <a:noFill/>
                </a:ln>
                <a:solidFill>
                  <a:srgbClr val="000000"/>
                </a:solidFill>
                <a:effectLst/>
                <a:cs typeface="+mn-ea"/>
                <a:sym typeface="+mn-lt"/>
              </a:rPr>
              <a:t>pos_j</a:t>
            </a:r>
            <a:r>
              <a:rPr kumimoji="0" lang="en-US" altLang="zh-CN" sz="1400" b="1" i="0" u="none" strike="noStrike" cap="none" normalizeH="0" baseline="0" dirty="0">
                <a:ln>
                  <a:noFill/>
                </a:ln>
                <a:solidFill>
                  <a:srgbClr val="000000"/>
                </a:solidFill>
                <a:effectLst/>
                <a:cs typeface="+mn-ea"/>
                <a:sym typeface="+mn-lt"/>
              </a:rPr>
              <a:t> </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a:t>
            </a:r>
            <a:r>
              <a:rPr lang="en-US" altLang="zh-CN" sz="1400" b="1" dirty="0">
                <a:solidFill>
                  <a:srgbClr val="000080"/>
                </a:solidFill>
                <a:cs typeface="+mn-ea"/>
                <a:sym typeface="+mn-lt"/>
              </a:rPr>
              <a:t>, </a:t>
            </a:r>
            <a:r>
              <a:rPr kumimoji="0" lang="en-US" altLang="zh-CN" sz="1400" b="1" i="0" u="none" strike="noStrike" cap="none" normalizeH="0" baseline="0" dirty="0">
                <a:ln>
                  <a:noFill/>
                </a:ln>
                <a:solidFill>
                  <a:srgbClr val="8000FF"/>
                </a:solidFill>
                <a:effectLst/>
                <a:cs typeface="+mn-ea"/>
                <a:sym typeface="+mn-lt"/>
              </a:rPr>
              <a:t>int</a:t>
            </a:r>
            <a:r>
              <a:rPr kumimoji="0" lang="en-US" altLang="zh-CN" sz="1400" b="1" i="0" u="none" strike="noStrike" cap="none" normalizeH="0" baseline="0" dirty="0">
                <a:ln>
                  <a:noFill/>
                </a:ln>
                <a:solidFill>
                  <a:srgbClr val="000000"/>
                </a:solidFill>
                <a:effectLst/>
                <a:cs typeface="+mn-ea"/>
                <a:sym typeface="+mn-lt"/>
              </a:rPr>
              <a:t> </a:t>
            </a:r>
            <a:r>
              <a:rPr kumimoji="0" lang="en-US" altLang="zh-CN" sz="1400" b="1" i="0" u="none" strike="noStrike" cap="none" normalizeH="0" baseline="0" dirty="0" err="1">
                <a:ln>
                  <a:noFill/>
                </a:ln>
                <a:solidFill>
                  <a:srgbClr val="000000"/>
                </a:solidFill>
                <a:effectLst/>
                <a:cs typeface="+mn-ea"/>
                <a:sym typeface="+mn-lt"/>
              </a:rPr>
              <a:t>i</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defTabSz="914400" rtl="0" eaLnBrk="0" fontAlgn="base" latinLnBrk="0" hangingPunct="0">
              <a:lnSpc>
                <a:spcPct val="100000"/>
              </a:lnSpc>
              <a:spcBef>
                <a:spcPct val="0"/>
              </a:spcBef>
              <a:spcAft>
                <a:spcPct val="0"/>
              </a:spcAft>
              <a:buClrTx/>
              <a:buSzTx/>
              <a:buFontTx/>
              <a:buNone/>
              <a:tabLst/>
            </a:pPr>
            <a:r>
              <a:rPr lang="en-US" altLang="zh-CN" sz="1400" b="1" dirty="0">
                <a:solidFill>
                  <a:srgbClr val="000000"/>
                </a:solidFill>
                <a:cs typeface="+mn-ea"/>
                <a:sym typeface="+mn-lt"/>
              </a:rPr>
              <a:t>    </a:t>
            </a:r>
            <a:r>
              <a:rPr kumimoji="0" lang="en-US" altLang="zh-CN" sz="1400" b="1" i="0" u="none" strike="noStrike" cap="none" normalizeH="0" baseline="0" dirty="0">
                <a:ln>
                  <a:noFill/>
                </a:ln>
                <a:solidFill>
                  <a:srgbClr val="8000FF"/>
                </a:solidFill>
                <a:effectLst/>
                <a:cs typeface="+mn-ea"/>
                <a:sym typeface="+mn-lt"/>
              </a:rPr>
              <a:t>int</a:t>
            </a:r>
            <a:r>
              <a:rPr kumimoji="0" lang="en-US" altLang="zh-CN" sz="1400" b="1" i="0" u="none" strike="noStrike" cap="none" normalizeH="0" baseline="0" dirty="0">
                <a:ln>
                  <a:noFill/>
                </a:ln>
                <a:solidFill>
                  <a:srgbClr val="000000"/>
                </a:solidFill>
                <a:effectLst/>
                <a:cs typeface="+mn-ea"/>
                <a:sym typeface="+mn-lt"/>
              </a:rPr>
              <a:t> </a:t>
            </a:r>
            <a:r>
              <a:rPr kumimoji="0" lang="en-US" altLang="zh-CN" sz="1400" b="1" i="0" u="none" strike="noStrike" cap="none" normalizeH="0" baseline="0" dirty="0" err="1">
                <a:ln>
                  <a:noFill/>
                </a:ln>
                <a:solidFill>
                  <a:srgbClr val="000000"/>
                </a:solidFill>
                <a:effectLst/>
                <a:cs typeface="+mn-ea"/>
                <a:sym typeface="+mn-lt"/>
              </a:rPr>
              <a:t>len</a:t>
            </a:r>
            <a:r>
              <a:rPr kumimoji="0" lang="en-US" altLang="zh-CN" sz="1400" b="1" i="0" u="none" strike="noStrike" cap="none" normalizeH="0" baseline="0" dirty="0">
                <a:ln>
                  <a:noFill/>
                </a:ln>
                <a:solidFill>
                  <a:srgbClr val="000000"/>
                </a:solidFill>
                <a:effectLst/>
                <a:cs typeface="+mn-ea"/>
                <a:sym typeface="+mn-lt"/>
              </a:rPr>
              <a:t> </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 </a:t>
            </a:r>
            <a:r>
              <a:rPr kumimoji="0" lang="en-US" altLang="zh-CN" sz="1400" b="1" i="0" u="none" strike="noStrike" cap="none" normalizeH="0" baseline="0" dirty="0" err="1">
                <a:ln>
                  <a:noFill/>
                </a:ln>
                <a:solidFill>
                  <a:srgbClr val="000000"/>
                </a:solidFill>
                <a:effectLst/>
                <a:cs typeface="+mn-ea"/>
                <a:sym typeface="+mn-lt"/>
              </a:rPr>
              <a:t>strlen</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err="1">
                <a:ln>
                  <a:noFill/>
                </a:ln>
                <a:solidFill>
                  <a:srgbClr val="8000FF"/>
                </a:solidFill>
                <a:effectLst/>
                <a:cs typeface="+mn-ea"/>
                <a:sym typeface="+mn-lt"/>
              </a:rPr>
              <a:t>constchar</a:t>
            </a:r>
            <a:r>
              <a:rPr kumimoji="0" lang="en-US" altLang="zh-CN" sz="1400" b="1" i="0" u="none" strike="noStrike" cap="none" normalizeH="0" baseline="0" dirty="0">
                <a:ln>
                  <a:noFill/>
                </a:ln>
                <a:solidFill>
                  <a:srgbClr val="000080"/>
                </a:solidFill>
                <a:effectLst/>
                <a:cs typeface="+mn-ea"/>
                <a:sym typeface="+mn-lt"/>
              </a:rPr>
              <a:t>*) </a:t>
            </a:r>
            <a:r>
              <a:rPr kumimoji="0" lang="en-US" altLang="zh-CN" sz="1400" b="1" i="0" u="none" strike="noStrike" cap="none" normalizeH="0" baseline="0" dirty="0">
                <a:ln>
                  <a:noFill/>
                </a:ln>
                <a:solidFill>
                  <a:srgbClr val="000000"/>
                </a:solidFill>
                <a:effectLst/>
                <a:cs typeface="+mn-ea"/>
                <a:sym typeface="+mn-lt"/>
              </a:rPr>
              <a:t>ciphertext</a:t>
            </a:r>
            <a:r>
              <a:rPr kumimoji="0" lang="en-US" altLang="zh-CN" sz="1400" b="1" i="0" u="none" strike="noStrike" cap="none" normalizeH="0" baseline="0" dirty="0">
                <a:ln>
                  <a:noFill/>
                </a:ln>
                <a:solidFill>
                  <a:srgbClr val="000080"/>
                </a:solidFill>
                <a:effectLst/>
                <a:cs typeface="+mn-ea"/>
                <a:sym typeface="+mn-lt"/>
              </a:rPr>
              <a:t>);</a:t>
            </a:r>
          </a:p>
          <a:p>
            <a:pPr marL="0" marR="0" lvl="0" indent="127000" defTabSz="914400" rtl="0" eaLnBrk="0" fontAlgn="base" latinLnBrk="0" hangingPunct="0">
              <a:lnSpc>
                <a:spcPct val="100000"/>
              </a:lnSpc>
              <a:spcBef>
                <a:spcPct val="0"/>
              </a:spcBef>
              <a:spcAft>
                <a:spcPct val="0"/>
              </a:spcAft>
              <a:buClrTx/>
              <a:buSzTx/>
              <a:buFontTx/>
              <a:buNone/>
              <a:tabLst/>
            </a:pPr>
            <a:endParaRPr lang="en-US" altLang="zh-CN" sz="1400" b="1" dirty="0">
              <a:cs typeface="+mn-ea"/>
              <a:sym typeface="+mn-lt"/>
            </a:endParaRPr>
          </a:p>
          <a:p>
            <a:pPr marL="0" marR="0" lvl="0" indent="127000"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cs typeface="+mn-ea"/>
                <a:sym typeface="+mn-lt"/>
              </a:rPr>
              <a:t>         </a:t>
            </a:r>
            <a:r>
              <a:rPr kumimoji="0" lang="en-US" altLang="zh-CN" sz="1400" b="1" i="0" u="none" strike="noStrike" cap="none" normalizeH="0" baseline="0" dirty="0" err="1">
                <a:ln>
                  <a:noFill/>
                </a:ln>
                <a:solidFill>
                  <a:srgbClr val="000000"/>
                </a:solidFill>
                <a:effectLst/>
                <a:cs typeface="+mn-ea"/>
                <a:sym typeface="+mn-lt"/>
              </a:rPr>
              <a:t>init_sbox</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defTabSz="914400" rtl="0" eaLnBrk="0" fontAlgn="base" latinLnBrk="0" hangingPunct="0">
              <a:lnSpc>
                <a:spcPct val="100000"/>
              </a:lnSpc>
              <a:spcBef>
                <a:spcPct val="0"/>
              </a:spcBef>
              <a:spcAft>
                <a:spcPct val="0"/>
              </a:spcAft>
              <a:buClrTx/>
              <a:buSzTx/>
              <a:buFontTx/>
              <a:buNone/>
              <a:tabLst/>
            </a:pPr>
            <a:r>
              <a:rPr lang="en-US" altLang="zh-CN" sz="1400" b="1" dirty="0">
                <a:solidFill>
                  <a:srgbClr val="0000FF"/>
                </a:solidFill>
                <a:cs typeface="+mn-ea"/>
                <a:sym typeface="+mn-lt"/>
              </a:rPr>
              <a:t>    </a:t>
            </a:r>
            <a:r>
              <a:rPr kumimoji="0" lang="en-US" altLang="zh-CN" sz="1400" b="1" i="0" u="none" strike="noStrike" cap="none" normalizeH="0" baseline="0" dirty="0">
                <a:ln>
                  <a:noFill/>
                </a:ln>
                <a:solidFill>
                  <a:srgbClr val="0000FF"/>
                </a:solidFill>
                <a:effectLst/>
                <a:cs typeface="+mn-ea"/>
                <a:sym typeface="+mn-lt"/>
              </a:rPr>
              <a:t>for</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err="1">
                <a:ln>
                  <a:noFill/>
                </a:ln>
                <a:solidFill>
                  <a:srgbClr val="000000"/>
                </a:solidFill>
                <a:effectLst/>
                <a:cs typeface="+mn-ea"/>
                <a:sym typeface="+mn-lt"/>
              </a:rPr>
              <a:t>i</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0</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i</a:t>
            </a:r>
            <a:r>
              <a:rPr kumimoji="0" lang="en-US" altLang="zh-CN" sz="1400" b="1" i="0" u="none" strike="noStrike" cap="none" normalizeH="0" baseline="0" dirty="0">
                <a:ln>
                  <a:noFill/>
                </a:ln>
                <a:solidFill>
                  <a:srgbClr val="000080"/>
                </a:solidFill>
                <a:effectLst/>
                <a:cs typeface="+mn-ea"/>
                <a:sym typeface="+mn-lt"/>
              </a:rPr>
              <a:t>&lt;</a:t>
            </a:r>
            <a:r>
              <a:rPr kumimoji="0" lang="en-US" altLang="zh-CN" sz="1400" b="1" i="0" u="none" strike="noStrike" cap="none" normalizeH="0" baseline="0" dirty="0" err="1">
                <a:ln>
                  <a:noFill/>
                </a:ln>
                <a:solidFill>
                  <a:srgbClr val="000000"/>
                </a:solidFill>
                <a:effectLst/>
                <a:cs typeface="+mn-ea"/>
                <a:sym typeface="+mn-lt"/>
              </a:rPr>
              <a:t>len</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err="1">
                <a:ln>
                  <a:noFill/>
                </a:ln>
                <a:solidFill>
                  <a:srgbClr val="000000"/>
                </a:solidFill>
                <a:effectLst/>
                <a:cs typeface="+mn-ea"/>
                <a:sym typeface="+mn-lt"/>
              </a:rPr>
              <a:t>i</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cs typeface="+mn-ea"/>
                <a:sym typeface="+mn-lt"/>
              </a:rPr>
              <a:t>        result</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err="1">
                <a:ln>
                  <a:noFill/>
                </a:ln>
                <a:solidFill>
                  <a:srgbClr val="000000"/>
                </a:solidFill>
                <a:effectLst/>
                <a:cs typeface="+mn-ea"/>
                <a:sym typeface="+mn-lt"/>
              </a:rPr>
              <a:t>i</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 ciphertext</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err="1">
                <a:ln>
                  <a:noFill/>
                </a:ln>
                <a:solidFill>
                  <a:srgbClr val="000000"/>
                </a:solidFill>
                <a:effectLst/>
                <a:cs typeface="+mn-ea"/>
                <a:sym typeface="+mn-lt"/>
              </a:rPr>
              <a:t>i</a:t>
            </a:r>
            <a:r>
              <a:rPr kumimoji="0" lang="en-US" altLang="zh-CN" sz="1400" b="1" i="0" u="none" strike="noStrike" cap="none" normalizeH="0" baseline="0" dirty="0">
                <a:ln>
                  <a:noFill/>
                </a:ln>
                <a:solidFill>
                  <a:srgbClr val="000080"/>
                </a:solidFill>
                <a:effectLst/>
                <a:cs typeface="+mn-ea"/>
                <a:sym typeface="+mn-lt"/>
              </a:rPr>
              <a:t>] ^ </a:t>
            </a:r>
            <a:r>
              <a:rPr kumimoji="0" lang="en-US" altLang="zh-CN" sz="1400" b="1" i="0" u="none" strike="noStrike" cap="none" normalizeH="0" baseline="0" dirty="0" err="1">
                <a:ln>
                  <a:noFill/>
                </a:ln>
                <a:solidFill>
                  <a:srgbClr val="000000"/>
                </a:solidFill>
                <a:effectLst/>
                <a:cs typeface="+mn-ea"/>
                <a:sym typeface="+mn-lt"/>
              </a:rPr>
              <a:t>generate_key</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cs typeface="+mn-ea"/>
                <a:sym typeface="+mn-lt"/>
              </a:rPr>
              <a:t>    </a:t>
            </a:r>
          </a:p>
          <a:p>
            <a:pPr marL="0" marR="0" lvl="0" indent="127000" defTabSz="914400" rtl="0" eaLnBrk="0" fontAlgn="base" latinLnBrk="0" hangingPunct="0">
              <a:lnSpc>
                <a:spcPct val="100000"/>
              </a:lnSpc>
              <a:spcBef>
                <a:spcPct val="0"/>
              </a:spcBef>
              <a:spcAft>
                <a:spcPct val="0"/>
              </a:spcAft>
              <a:buClrTx/>
              <a:buSzTx/>
              <a:buFontTx/>
              <a:buNone/>
              <a:tabLst/>
            </a:pPr>
            <a:r>
              <a:rPr lang="en-US" altLang="zh-CN" sz="1400" b="1" dirty="0">
                <a:solidFill>
                  <a:srgbClr val="000000"/>
                </a:solidFill>
                <a:cs typeface="+mn-ea"/>
                <a:sym typeface="+mn-lt"/>
              </a:rPr>
              <a:t>    </a:t>
            </a:r>
            <a:r>
              <a:rPr kumimoji="0" lang="en-US" altLang="zh-CN" sz="1400" b="1" i="0" u="none" strike="noStrike" cap="none" normalizeH="0" baseline="0" dirty="0">
                <a:ln>
                  <a:noFill/>
                </a:ln>
                <a:solidFill>
                  <a:srgbClr val="000000"/>
                </a:solidFill>
                <a:effectLst/>
                <a:cs typeface="+mn-ea"/>
                <a:sym typeface="+mn-lt"/>
              </a:rPr>
              <a:t>result</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err="1">
                <a:ln>
                  <a:noFill/>
                </a:ln>
                <a:solidFill>
                  <a:srgbClr val="000000"/>
                </a:solidFill>
                <a:effectLst/>
                <a:cs typeface="+mn-ea"/>
                <a:sym typeface="+mn-lt"/>
              </a:rPr>
              <a:t>i</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808080"/>
                </a:solidFill>
                <a:effectLst/>
                <a:cs typeface="+mn-ea"/>
                <a:sym typeface="+mn-lt"/>
              </a:rPr>
              <a:t>'\0'</a:t>
            </a:r>
            <a:r>
              <a:rPr kumimoji="0" lang="en-US" altLang="zh-CN" sz="1400" b="1" i="0" u="none" strike="noStrike" cap="none" normalizeH="0" baseline="0" dirty="0">
                <a:ln>
                  <a:noFill/>
                </a:ln>
                <a:solidFill>
                  <a:srgbClr val="000080"/>
                </a:solidFill>
                <a:effectLst/>
                <a:cs typeface="+mn-ea"/>
                <a:sym typeface="+mn-lt"/>
              </a:rPr>
              <a:t>;</a:t>
            </a:r>
          </a:p>
          <a:p>
            <a:pPr marL="0" marR="0" lvl="0" indent="127000"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chemeClr val="tx1"/>
                </a:solidFill>
                <a:effectLst/>
                <a:cs typeface="+mn-ea"/>
                <a:sym typeface="+mn-lt"/>
              </a:rPr>
              <a:t> </a:t>
            </a:r>
          </a:p>
        </p:txBody>
      </p:sp>
    </p:spTree>
    <p:extLst>
      <p:ext uri="{BB962C8B-B14F-4D97-AF65-F5344CB8AC3E}">
        <p14:creationId xmlns:p14="http://schemas.microsoft.com/office/powerpoint/2010/main" val="89299643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）对称加密算法逆向分析 </a:t>
            </a:r>
            <a:r>
              <a:rPr lang="en-US" altLang="zh-CN" sz="2800" b="1" dirty="0">
                <a:solidFill>
                  <a:srgbClr val="C00000"/>
                </a:solidFill>
                <a:cs typeface="+mn-ea"/>
                <a:sym typeface="+mn-lt"/>
              </a:rPr>
              <a:t>— RC4</a:t>
            </a:r>
            <a:endParaRPr lang="zh-CN" altLang="en-US" sz="2800" b="1" dirty="0">
              <a:solidFill>
                <a:srgbClr val="C00000"/>
              </a:solidFill>
              <a:cs typeface="+mn-ea"/>
              <a:sym typeface="+mn-lt"/>
            </a:endParaRPr>
          </a:p>
        </p:txBody>
      </p:sp>
      <p:pic>
        <p:nvPicPr>
          <p:cNvPr id="8" name="图片 7">
            <a:extLst>
              <a:ext uri="{FF2B5EF4-FFF2-40B4-BE49-F238E27FC236}">
                <a16:creationId xmlns:a16="http://schemas.microsoft.com/office/drawing/2014/main" id="{755D178B-5F17-4268-BAA8-22F77E39DFCD}"/>
              </a:ext>
            </a:extLst>
          </p:cNvPr>
          <p:cNvPicPr>
            <a:picLocks noChangeAspect="1"/>
          </p:cNvPicPr>
          <p:nvPr/>
        </p:nvPicPr>
        <p:blipFill>
          <a:blip r:embed="rId3"/>
          <a:stretch>
            <a:fillRect/>
          </a:stretch>
        </p:blipFill>
        <p:spPr>
          <a:xfrm>
            <a:off x="56456" y="1462719"/>
            <a:ext cx="6064806" cy="4320190"/>
          </a:xfrm>
          <a:prstGeom prst="rect">
            <a:avLst/>
          </a:prstGeom>
        </p:spPr>
      </p:pic>
      <p:pic>
        <p:nvPicPr>
          <p:cNvPr id="12" name="图片 11">
            <a:extLst>
              <a:ext uri="{FF2B5EF4-FFF2-40B4-BE49-F238E27FC236}">
                <a16:creationId xmlns:a16="http://schemas.microsoft.com/office/drawing/2014/main" id="{7CC366BC-2B9E-4922-BF73-2FF857675B5D}"/>
              </a:ext>
            </a:extLst>
          </p:cNvPr>
          <p:cNvPicPr>
            <a:picLocks noChangeAspect="1"/>
          </p:cNvPicPr>
          <p:nvPr/>
        </p:nvPicPr>
        <p:blipFill rotWithShape="1">
          <a:blip r:embed="rId4"/>
          <a:srcRect r="25738"/>
          <a:stretch/>
        </p:blipFill>
        <p:spPr>
          <a:xfrm>
            <a:off x="56456" y="6026112"/>
            <a:ext cx="3688542" cy="668440"/>
          </a:xfrm>
          <a:prstGeom prst="rect">
            <a:avLst/>
          </a:prstGeom>
        </p:spPr>
      </p:pic>
      <p:pic>
        <p:nvPicPr>
          <p:cNvPr id="14" name="图片 13">
            <a:extLst>
              <a:ext uri="{FF2B5EF4-FFF2-40B4-BE49-F238E27FC236}">
                <a16:creationId xmlns:a16="http://schemas.microsoft.com/office/drawing/2014/main" id="{990F76FA-753C-4B55-B3CE-784247BD3FD2}"/>
              </a:ext>
            </a:extLst>
          </p:cNvPr>
          <p:cNvPicPr>
            <a:picLocks noChangeAspect="1"/>
          </p:cNvPicPr>
          <p:nvPr/>
        </p:nvPicPr>
        <p:blipFill>
          <a:blip r:embed="rId5"/>
          <a:stretch>
            <a:fillRect/>
          </a:stretch>
        </p:blipFill>
        <p:spPr>
          <a:xfrm>
            <a:off x="3759931" y="5993975"/>
            <a:ext cx="2376264" cy="719133"/>
          </a:xfrm>
          <a:prstGeom prst="rect">
            <a:avLst/>
          </a:prstGeom>
        </p:spPr>
      </p:pic>
      <p:pic>
        <p:nvPicPr>
          <p:cNvPr id="13" name="Picture 2" descr="x64dbg 2020-06-25_21-54 Snapshot | Mediafire File Download | Snapshots,  Computer skills, Software development">
            <a:extLst>
              <a:ext uri="{FF2B5EF4-FFF2-40B4-BE49-F238E27FC236}">
                <a16:creationId xmlns:a16="http://schemas.microsoft.com/office/drawing/2014/main" id="{4411D65C-35AF-430C-A7D7-DABCC322163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61312" y="1499731"/>
            <a:ext cx="935385" cy="935385"/>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ABF3AE08-89B8-4E67-B266-539DEFAAF888}"/>
              </a:ext>
            </a:extLst>
          </p:cNvPr>
          <p:cNvSpPr txBox="1"/>
          <p:nvPr/>
        </p:nvSpPr>
        <p:spPr>
          <a:xfrm>
            <a:off x="6249145" y="2637838"/>
            <a:ext cx="3656855" cy="646331"/>
          </a:xfrm>
          <a:prstGeom prst="rect">
            <a:avLst/>
          </a:prstGeom>
          <a:solidFill>
            <a:schemeClr val="bg1">
              <a:lumMod val="95000"/>
            </a:schemeClr>
          </a:solidFill>
        </p:spPr>
        <p:txBody>
          <a:bodyPr wrap="square" rtlCol="0">
            <a:spAutoFit/>
          </a:bodyPr>
          <a:lstStyle/>
          <a:p>
            <a:r>
              <a:rPr lang="en-US" altLang="zh-CN" dirty="0">
                <a:cs typeface="+mn-ea"/>
                <a:sym typeface="+mn-lt"/>
              </a:rPr>
              <a:t>IDA Pro </a:t>
            </a:r>
            <a:r>
              <a:rPr lang="zh-CN" altLang="en-US" dirty="0">
                <a:cs typeface="+mn-ea"/>
                <a:sym typeface="+mn-lt"/>
              </a:rPr>
              <a:t>定位函数 </a:t>
            </a:r>
            <a:r>
              <a:rPr lang="en-US" altLang="zh-CN" dirty="0">
                <a:solidFill>
                  <a:srgbClr val="FF0000"/>
                </a:solidFill>
                <a:cs typeface="+mn-ea"/>
                <a:sym typeface="+mn-lt"/>
              </a:rPr>
              <a:t>encryption()</a:t>
            </a:r>
            <a:r>
              <a:rPr lang="zh-CN" altLang="en-US" dirty="0">
                <a:cs typeface="+mn-ea"/>
                <a:sym typeface="+mn-lt"/>
              </a:rPr>
              <a:t>的地址 </a:t>
            </a:r>
            <a:r>
              <a:rPr lang="en-US" altLang="zh-CN" dirty="0">
                <a:solidFill>
                  <a:srgbClr val="FF0000"/>
                </a:solidFill>
                <a:cs typeface="+mn-ea"/>
                <a:sym typeface="+mn-lt"/>
              </a:rPr>
              <a:t>0x401626</a:t>
            </a:r>
            <a:endParaRPr lang="zh-CN" altLang="en-US" dirty="0">
              <a:solidFill>
                <a:srgbClr val="FF0000"/>
              </a:solidFill>
              <a:cs typeface="+mn-ea"/>
              <a:sym typeface="+mn-lt"/>
            </a:endParaRPr>
          </a:p>
        </p:txBody>
      </p:sp>
      <p:pic>
        <p:nvPicPr>
          <p:cNvPr id="17" name="图片 16">
            <a:extLst>
              <a:ext uri="{FF2B5EF4-FFF2-40B4-BE49-F238E27FC236}">
                <a16:creationId xmlns:a16="http://schemas.microsoft.com/office/drawing/2014/main" id="{B53C61D8-A889-445A-9F65-6A6F8D03751D}"/>
              </a:ext>
            </a:extLst>
          </p:cNvPr>
          <p:cNvPicPr>
            <a:picLocks noChangeAspect="1"/>
          </p:cNvPicPr>
          <p:nvPr/>
        </p:nvPicPr>
        <p:blipFill>
          <a:blip r:embed="rId7"/>
          <a:stretch>
            <a:fillRect/>
          </a:stretch>
        </p:blipFill>
        <p:spPr>
          <a:xfrm>
            <a:off x="6320234" y="3427401"/>
            <a:ext cx="3528392" cy="547395"/>
          </a:xfrm>
          <a:prstGeom prst="rect">
            <a:avLst/>
          </a:prstGeom>
        </p:spPr>
      </p:pic>
      <p:pic>
        <p:nvPicPr>
          <p:cNvPr id="19" name="图片 18">
            <a:extLst>
              <a:ext uri="{FF2B5EF4-FFF2-40B4-BE49-F238E27FC236}">
                <a16:creationId xmlns:a16="http://schemas.microsoft.com/office/drawing/2014/main" id="{1B3C7332-73EC-4D4D-BB45-613B29C6BE01}"/>
              </a:ext>
            </a:extLst>
          </p:cNvPr>
          <p:cNvPicPr>
            <a:picLocks noChangeAspect="1"/>
          </p:cNvPicPr>
          <p:nvPr/>
        </p:nvPicPr>
        <p:blipFill>
          <a:blip r:embed="rId8"/>
          <a:stretch>
            <a:fillRect/>
          </a:stretch>
        </p:blipFill>
        <p:spPr>
          <a:xfrm>
            <a:off x="6320234" y="4226863"/>
            <a:ext cx="3559261" cy="474568"/>
          </a:xfrm>
          <a:prstGeom prst="rect">
            <a:avLst/>
          </a:prstGeom>
        </p:spPr>
      </p:pic>
      <p:sp>
        <p:nvSpPr>
          <p:cNvPr id="22" name="文本框 21">
            <a:extLst>
              <a:ext uri="{FF2B5EF4-FFF2-40B4-BE49-F238E27FC236}">
                <a16:creationId xmlns:a16="http://schemas.microsoft.com/office/drawing/2014/main" id="{B9B959C1-ED67-4B91-ADB8-5F88D54B60D7}"/>
              </a:ext>
            </a:extLst>
          </p:cNvPr>
          <p:cNvSpPr txBox="1"/>
          <p:nvPr/>
        </p:nvSpPr>
        <p:spPr>
          <a:xfrm>
            <a:off x="6249145" y="4975448"/>
            <a:ext cx="3656855" cy="923330"/>
          </a:xfrm>
          <a:prstGeom prst="rect">
            <a:avLst/>
          </a:prstGeom>
          <a:solidFill>
            <a:schemeClr val="bg1">
              <a:lumMod val="95000"/>
            </a:schemeClr>
          </a:solidFill>
        </p:spPr>
        <p:txBody>
          <a:bodyPr wrap="square" rtlCol="0">
            <a:spAutoFit/>
          </a:bodyPr>
          <a:lstStyle/>
          <a:p>
            <a:r>
              <a:rPr lang="zh-CN" altLang="en-US" dirty="0">
                <a:solidFill>
                  <a:srgbClr val="FF0000"/>
                </a:solidFill>
                <a:cs typeface="+mn-ea"/>
                <a:sym typeface="+mn-lt"/>
              </a:rPr>
              <a:t>将</a:t>
            </a:r>
            <a:r>
              <a:rPr lang="en-US" altLang="zh-CN" b="1" dirty="0">
                <a:solidFill>
                  <a:srgbClr val="FF0000"/>
                </a:solidFill>
                <a:cs typeface="+mn-ea"/>
                <a:sym typeface="+mn-lt"/>
              </a:rPr>
              <a:t>encryption()</a:t>
            </a:r>
            <a:r>
              <a:rPr lang="zh-CN" altLang="en-US" dirty="0">
                <a:solidFill>
                  <a:srgbClr val="FF0000"/>
                </a:solidFill>
                <a:cs typeface="+mn-ea"/>
                <a:sym typeface="+mn-lt"/>
              </a:rPr>
              <a:t>传入的</a:t>
            </a:r>
            <a:r>
              <a:rPr lang="zh-CN" altLang="en-US" b="1" dirty="0">
                <a:cs typeface="+mn-ea"/>
                <a:sym typeface="+mn-lt"/>
              </a:rPr>
              <a:t>明文地址</a:t>
            </a:r>
            <a:r>
              <a:rPr lang="zh-CN" altLang="en-US" dirty="0">
                <a:solidFill>
                  <a:srgbClr val="FF0000"/>
                </a:solidFill>
                <a:cs typeface="+mn-ea"/>
                <a:sym typeface="+mn-lt"/>
              </a:rPr>
              <a:t>，修改为</a:t>
            </a:r>
            <a:r>
              <a:rPr lang="zh-CN" altLang="en-US" b="1" dirty="0">
                <a:solidFill>
                  <a:srgbClr val="0000FF"/>
                </a:solidFill>
                <a:cs typeface="+mn-ea"/>
                <a:sym typeface="+mn-lt"/>
              </a:rPr>
              <a:t>密文 </a:t>
            </a:r>
            <a:r>
              <a:rPr lang="en-US" altLang="zh-CN" b="1" dirty="0">
                <a:solidFill>
                  <a:srgbClr val="0000FF"/>
                </a:solidFill>
                <a:cs typeface="+mn-ea"/>
                <a:sym typeface="+mn-lt"/>
              </a:rPr>
              <a:t>_answer</a:t>
            </a:r>
            <a:r>
              <a:rPr lang="zh-CN" altLang="en-US" b="1" dirty="0">
                <a:solidFill>
                  <a:srgbClr val="0000FF"/>
                </a:solidFill>
                <a:cs typeface="+mn-ea"/>
                <a:sym typeface="+mn-lt"/>
              </a:rPr>
              <a:t>地址 </a:t>
            </a:r>
            <a:r>
              <a:rPr lang="en-US" altLang="zh-CN" dirty="0">
                <a:solidFill>
                  <a:srgbClr val="FF0000"/>
                </a:solidFill>
                <a:highlight>
                  <a:srgbClr val="FFFF00"/>
                </a:highlight>
                <a:cs typeface="+mn-ea"/>
                <a:sym typeface="+mn-lt"/>
              </a:rPr>
              <a:t>0x403120</a:t>
            </a:r>
            <a:endParaRPr lang="zh-CN" altLang="en-US" dirty="0">
              <a:solidFill>
                <a:srgbClr val="FF0000"/>
              </a:solidFill>
              <a:highlight>
                <a:srgbClr val="FFFF00"/>
              </a:highlight>
              <a:cs typeface="+mn-ea"/>
              <a:sym typeface="+mn-lt"/>
            </a:endParaRPr>
          </a:p>
        </p:txBody>
      </p:sp>
      <p:sp>
        <p:nvSpPr>
          <p:cNvPr id="28" name="文本框 27">
            <a:extLst>
              <a:ext uri="{FF2B5EF4-FFF2-40B4-BE49-F238E27FC236}">
                <a16:creationId xmlns:a16="http://schemas.microsoft.com/office/drawing/2014/main" id="{D70581B9-BF86-4855-8448-8FB8F8E31079}"/>
              </a:ext>
            </a:extLst>
          </p:cNvPr>
          <p:cNvSpPr txBox="1"/>
          <p:nvPr/>
        </p:nvSpPr>
        <p:spPr>
          <a:xfrm>
            <a:off x="6249145" y="5949280"/>
            <a:ext cx="3656855" cy="923330"/>
          </a:xfrm>
          <a:prstGeom prst="rect">
            <a:avLst/>
          </a:prstGeom>
          <a:solidFill>
            <a:schemeClr val="bg1">
              <a:lumMod val="95000"/>
            </a:schemeClr>
          </a:solidFill>
        </p:spPr>
        <p:txBody>
          <a:bodyPr wrap="square" rtlCol="0">
            <a:spAutoFit/>
          </a:bodyPr>
          <a:lstStyle/>
          <a:p>
            <a:r>
              <a:rPr lang="zh-CN" altLang="en-US" b="1" dirty="0">
                <a:cs typeface="+mn-ea"/>
                <a:sym typeface="+mn-lt"/>
              </a:rPr>
              <a:t>执行</a:t>
            </a:r>
            <a:r>
              <a:rPr lang="en-US" altLang="zh-CN" b="1" dirty="0">
                <a:cs typeface="+mn-ea"/>
                <a:sym typeface="+mn-lt"/>
              </a:rPr>
              <a:t>encryption()</a:t>
            </a:r>
            <a:r>
              <a:rPr lang="zh-CN" altLang="en-US" b="1" dirty="0">
                <a:cs typeface="+mn-ea"/>
                <a:sym typeface="+mn-lt"/>
              </a:rPr>
              <a:t>，即</a:t>
            </a:r>
            <a:r>
              <a:rPr lang="zh-CN" altLang="en-US" b="1" dirty="0">
                <a:solidFill>
                  <a:srgbClr val="0000FF"/>
                </a:solidFill>
                <a:cs typeface="+mn-ea"/>
                <a:sym typeface="+mn-lt"/>
              </a:rPr>
              <a:t>对密文 </a:t>
            </a:r>
            <a:r>
              <a:rPr lang="en-US" altLang="zh-CN" b="1" dirty="0">
                <a:solidFill>
                  <a:srgbClr val="0000FF"/>
                </a:solidFill>
                <a:cs typeface="+mn-ea"/>
                <a:sym typeface="+mn-lt"/>
              </a:rPr>
              <a:t>_answer </a:t>
            </a:r>
            <a:r>
              <a:rPr lang="zh-CN" altLang="en-US" b="1" dirty="0">
                <a:solidFill>
                  <a:srgbClr val="0000FF"/>
                </a:solidFill>
                <a:cs typeface="+mn-ea"/>
                <a:sym typeface="+mn-lt"/>
              </a:rPr>
              <a:t>进行加密</a:t>
            </a:r>
            <a:r>
              <a:rPr lang="zh-CN" altLang="en-US" b="1" dirty="0">
                <a:cs typeface="+mn-ea"/>
                <a:sym typeface="+mn-lt"/>
              </a:rPr>
              <a:t>，破译出</a:t>
            </a:r>
            <a:r>
              <a:rPr lang="zh-CN" altLang="en-US" b="1" dirty="0">
                <a:solidFill>
                  <a:srgbClr val="FF0000"/>
                </a:solidFill>
                <a:cs typeface="+mn-ea"/>
                <a:sym typeface="+mn-lt"/>
              </a:rPr>
              <a:t>明文</a:t>
            </a:r>
            <a:r>
              <a:rPr lang="zh-CN" altLang="en-US" b="1" dirty="0">
                <a:cs typeface="+mn-ea"/>
                <a:sym typeface="+mn-lt"/>
              </a:rPr>
              <a:t>：</a:t>
            </a:r>
            <a:endParaRPr lang="en-US" altLang="zh-CN" b="1" dirty="0">
              <a:cs typeface="+mn-ea"/>
              <a:sym typeface="+mn-lt"/>
            </a:endParaRPr>
          </a:p>
          <a:p>
            <a:pPr algn="ctr"/>
            <a:r>
              <a:rPr lang="en-US" altLang="zh-CN" dirty="0">
                <a:solidFill>
                  <a:srgbClr val="FF0000"/>
                </a:solidFill>
                <a:highlight>
                  <a:srgbClr val="FFFF00"/>
                </a:highlight>
                <a:cs typeface="+mn-ea"/>
                <a:sym typeface="+mn-lt"/>
              </a:rPr>
              <a:t>Is_Th13_Simple_Rc4?</a:t>
            </a:r>
            <a:endParaRPr lang="zh-CN" altLang="en-US" dirty="0">
              <a:solidFill>
                <a:srgbClr val="FF0000"/>
              </a:solidFill>
              <a:highlight>
                <a:srgbClr val="FFFF00"/>
              </a:highlight>
              <a:cs typeface="+mn-ea"/>
              <a:sym typeface="+mn-lt"/>
            </a:endParaRPr>
          </a:p>
        </p:txBody>
      </p:sp>
      <p:sp>
        <p:nvSpPr>
          <p:cNvPr id="46" name="箭头: 下 45">
            <a:extLst>
              <a:ext uri="{FF2B5EF4-FFF2-40B4-BE49-F238E27FC236}">
                <a16:creationId xmlns:a16="http://schemas.microsoft.com/office/drawing/2014/main" id="{8DC6CF70-499B-49C3-951E-3AA768EEF675}"/>
              </a:ext>
            </a:extLst>
          </p:cNvPr>
          <p:cNvSpPr/>
          <p:nvPr/>
        </p:nvSpPr>
        <p:spPr>
          <a:xfrm>
            <a:off x="8084430" y="3146116"/>
            <a:ext cx="396962" cy="2173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箭头: 下 46">
            <a:extLst>
              <a:ext uri="{FF2B5EF4-FFF2-40B4-BE49-F238E27FC236}">
                <a16:creationId xmlns:a16="http://schemas.microsoft.com/office/drawing/2014/main" id="{B87BBFF7-935D-46B9-9A41-F362FE51DDFC}"/>
              </a:ext>
            </a:extLst>
          </p:cNvPr>
          <p:cNvSpPr/>
          <p:nvPr/>
        </p:nvSpPr>
        <p:spPr>
          <a:xfrm>
            <a:off x="8084430" y="4035862"/>
            <a:ext cx="396962" cy="2173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箭头: 下 47">
            <a:extLst>
              <a:ext uri="{FF2B5EF4-FFF2-40B4-BE49-F238E27FC236}">
                <a16:creationId xmlns:a16="http://schemas.microsoft.com/office/drawing/2014/main" id="{F799D4BA-88FE-4C1A-8A71-1AE5BFBAADAB}"/>
              </a:ext>
            </a:extLst>
          </p:cNvPr>
          <p:cNvSpPr/>
          <p:nvPr/>
        </p:nvSpPr>
        <p:spPr>
          <a:xfrm>
            <a:off x="8084430" y="4725144"/>
            <a:ext cx="396962" cy="2173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箭头: 下 48">
            <a:extLst>
              <a:ext uri="{FF2B5EF4-FFF2-40B4-BE49-F238E27FC236}">
                <a16:creationId xmlns:a16="http://schemas.microsoft.com/office/drawing/2014/main" id="{0B4DB132-8FA0-4A8B-AE47-FAFE686C51A8}"/>
              </a:ext>
            </a:extLst>
          </p:cNvPr>
          <p:cNvSpPr/>
          <p:nvPr/>
        </p:nvSpPr>
        <p:spPr>
          <a:xfrm>
            <a:off x="8084430" y="5661248"/>
            <a:ext cx="396962" cy="2173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7" name="组合 26">
            <a:extLst>
              <a:ext uri="{FF2B5EF4-FFF2-40B4-BE49-F238E27FC236}">
                <a16:creationId xmlns:a16="http://schemas.microsoft.com/office/drawing/2014/main" id="{E7076DE0-54C0-4560-B07E-BF0175443EAC}"/>
              </a:ext>
            </a:extLst>
          </p:cNvPr>
          <p:cNvGrpSpPr/>
          <p:nvPr/>
        </p:nvGrpSpPr>
        <p:grpSpPr>
          <a:xfrm>
            <a:off x="-453" y="2631164"/>
            <a:ext cx="9906000" cy="2735613"/>
            <a:chOff x="0" y="2609354"/>
            <a:chExt cx="9906000" cy="2735613"/>
          </a:xfrm>
        </p:grpSpPr>
        <p:pic>
          <p:nvPicPr>
            <p:cNvPr id="21" name="图片 20">
              <a:extLst>
                <a:ext uri="{FF2B5EF4-FFF2-40B4-BE49-F238E27FC236}">
                  <a16:creationId xmlns:a16="http://schemas.microsoft.com/office/drawing/2014/main" id="{F23AE2A1-5648-4942-9806-465B912008FD}"/>
                </a:ext>
              </a:extLst>
            </p:cNvPr>
            <p:cNvPicPr>
              <a:picLocks noChangeAspect="1"/>
            </p:cNvPicPr>
            <p:nvPr/>
          </p:nvPicPr>
          <p:blipFill>
            <a:blip r:embed="rId9"/>
            <a:stretch>
              <a:fillRect/>
            </a:stretch>
          </p:blipFill>
          <p:spPr>
            <a:xfrm>
              <a:off x="0" y="2609354"/>
              <a:ext cx="9906000" cy="2331308"/>
            </a:xfrm>
            <a:prstGeom prst="rect">
              <a:avLst/>
            </a:prstGeom>
          </p:spPr>
        </p:pic>
        <p:cxnSp>
          <p:nvCxnSpPr>
            <p:cNvPr id="24" name="直接箭头连接符 23">
              <a:extLst>
                <a:ext uri="{FF2B5EF4-FFF2-40B4-BE49-F238E27FC236}">
                  <a16:creationId xmlns:a16="http://schemas.microsoft.com/office/drawing/2014/main" id="{51A73B03-29FA-4401-A3BB-6FB0D23D4893}"/>
                </a:ext>
              </a:extLst>
            </p:cNvPr>
            <p:cNvCxnSpPr>
              <a:cxnSpLocks/>
            </p:cNvCxnSpPr>
            <p:nvPr/>
          </p:nvCxnSpPr>
          <p:spPr>
            <a:xfrm flipH="1" flipV="1">
              <a:off x="3821984" y="4077073"/>
              <a:ext cx="2931216" cy="1267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30D515C2-D042-46AB-A7D4-E96C684B82F0}"/>
                </a:ext>
              </a:extLst>
            </p:cNvPr>
            <p:cNvCxnSpPr/>
            <p:nvPr/>
          </p:nvCxnSpPr>
          <p:spPr>
            <a:xfrm flipV="1">
              <a:off x="3944888" y="3216335"/>
              <a:ext cx="3456384" cy="840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30" name="图片 29">
            <a:extLst>
              <a:ext uri="{FF2B5EF4-FFF2-40B4-BE49-F238E27FC236}">
                <a16:creationId xmlns:a16="http://schemas.microsoft.com/office/drawing/2014/main" id="{5D984354-B438-4EB5-AE84-343EC84E9A24}"/>
              </a:ext>
            </a:extLst>
          </p:cNvPr>
          <p:cNvPicPr>
            <a:picLocks noChangeAspect="1"/>
          </p:cNvPicPr>
          <p:nvPr/>
        </p:nvPicPr>
        <p:blipFill>
          <a:blip r:embed="rId10"/>
          <a:stretch>
            <a:fillRect/>
          </a:stretch>
        </p:blipFill>
        <p:spPr>
          <a:xfrm>
            <a:off x="16643" y="4537390"/>
            <a:ext cx="7363568" cy="611192"/>
          </a:xfrm>
          <a:prstGeom prst="rect">
            <a:avLst/>
          </a:prstGeom>
        </p:spPr>
      </p:pic>
      <p:pic>
        <p:nvPicPr>
          <p:cNvPr id="34" name="图片 33">
            <a:extLst>
              <a:ext uri="{FF2B5EF4-FFF2-40B4-BE49-F238E27FC236}">
                <a16:creationId xmlns:a16="http://schemas.microsoft.com/office/drawing/2014/main" id="{B41A302D-C0EA-483D-ABB1-BD2C6DCC5695}"/>
              </a:ext>
            </a:extLst>
          </p:cNvPr>
          <p:cNvPicPr>
            <a:picLocks noChangeAspect="1"/>
          </p:cNvPicPr>
          <p:nvPr/>
        </p:nvPicPr>
        <p:blipFill>
          <a:blip r:embed="rId11"/>
          <a:stretch>
            <a:fillRect/>
          </a:stretch>
        </p:blipFill>
        <p:spPr>
          <a:xfrm>
            <a:off x="7365295" y="3403446"/>
            <a:ext cx="2100431" cy="1311999"/>
          </a:xfrm>
          <a:prstGeom prst="rect">
            <a:avLst/>
          </a:prstGeom>
        </p:spPr>
      </p:pic>
      <p:pic>
        <p:nvPicPr>
          <p:cNvPr id="36" name="图片 35">
            <a:extLst>
              <a:ext uri="{FF2B5EF4-FFF2-40B4-BE49-F238E27FC236}">
                <a16:creationId xmlns:a16="http://schemas.microsoft.com/office/drawing/2014/main" id="{6EE45DC8-AE5F-47A9-A0C1-7040A0D5CEFF}"/>
              </a:ext>
            </a:extLst>
          </p:cNvPr>
          <p:cNvPicPr>
            <a:picLocks noChangeAspect="1"/>
          </p:cNvPicPr>
          <p:nvPr/>
        </p:nvPicPr>
        <p:blipFill>
          <a:blip r:embed="rId12"/>
          <a:stretch>
            <a:fillRect/>
          </a:stretch>
        </p:blipFill>
        <p:spPr>
          <a:xfrm>
            <a:off x="7361535" y="4800719"/>
            <a:ext cx="2496828" cy="533031"/>
          </a:xfrm>
          <a:prstGeom prst="rect">
            <a:avLst/>
          </a:prstGeom>
        </p:spPr>
      </p:pic>
      <p:cxnSp>
        <p:nvCxnSpPr>
          <p:cNvPr id="38" name="直接箭头连接符 37">
            <a:extLst>
              <a:ext uri="{FF2B5EF4-FFF2-40B4-BE49-F238E27FC236}">
                <a16:creationId xmlns:a16="http://schemas.microsoft.com/office/drawing/2014/main" id="{F756EA3C-BC66-449E-801D-38523165AB62}"/>
              </a:ext>
            </a:extLst>
          </p:cNvPr>
          <p:cNvCxnSpPr>
            <a:cxnSpLocks/>
          </p:cNvCxnSpPr>
          <p:nvPr/>
        </p:nvCxnSpPr>
        <p:spPr>
          <a:xfrm flipH="1">
            <a:off x="7686092" y="4176336"/>
            <a:ext cx="298521" cy="666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图片 39">
            <a:extLst>
              <a:ext uri="{FF2B5EF4-FFF2-40B4-BE49-F238E27FC236}">
                <a16:creationId xmlns:a16="http://schemas.microsoft.com/office/drawing/2014/main" id="{91C03367-6026-4E94-8CAF-954AD97AF085}"/>
              </a:ext>
            </a:extLst>
          </p:cNvPr>
          <p:cNvPicPr>
            <a:picLocks noChangeAspect="1"/>
          </p:cNvPicPr>
          <p:nvPr/>
        </p:nvPicPr>
        <p:blipFill>
          <a:blip r:embed="rId13"/>
          <a:stretch>
            <a:fillRect/>
          </a:stretch>
        </p:blipFill>
        <p:spPr>
          <a:xfrm>
            <a:off x="6211744" y="5325376"/>
            <a:ext cx="3678624" cy="617465"/>
          </a:xfrm>
          <a:prstGeom prst="rect">
            <a:avLst/>
          </a:prstGeom>
        </p:spPr>
      </p:pic>
      <p:cxnSp>
        <p:nvCxnSpPr>
          <p:cNvPr id="42" name="直接箭头连接符 41">
            <a:extLst>
              <a:ext uri="{FF2B5EF4-FFF2-40B4-BE49-F238E27FC236}">
                <a16:creationId xmlns:a16="http://schemas.microsoft.com/office/drawing/2014/main" id="{874412A0-3CB4-424D-A16E-5A39F982035C}"/>
              </a:ext>
            </a:extLst>
          </p:cNvPr>
          <p:cNvCxnSpPr>
            <a:cxnSpLocks/>
          </p:cNvCxnSpPr>
          <p:nvPr/>
        </p:nvCxnSpPr>
        <p:spPr>
          <a:xfrm flipH="1">
            <a:off x="6550672" y="5065831"/>
            <a:ext cx="1438932" cy="547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65396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1000"/>
                                        <p:tgtEl>
                                          <p:spTgt spid="46"/>
                                        </p:tgtEl>
                                      </p:cBhvr>
                                    </p:animEffect>
                                    <p:anim calcmode="lin" valueType="num">
                                      <p:cBhvr>
                                        <p:cTn id="16" dur="1000" fill="hold"/>
                                        <p:tgtEl>
                                          <p:spTgt spid="46"/>
                                        </p:tgtEl>
                                        <p:attrNameLst>
                                          <p:attrName>ppt_x</p:attrName>
                                        </p:attrNameLst>
                                      </p:cBhvr>
                                      <p:tavLst>
                                        <p:tav tm="0">
                                          <p:val>
                                            <p:strVal val="#ppt_x"/>
                                          </p:val>
                                        </p:tav>
                                        <p:tav tm="100000">
                                          <p:val>
                                            <p:strVal val="#ppt_x"/>
                                          </p:val>
                                        </p:tav>
                                      </p:tavLst>
                                    </p:anim>
                                    <p:anim calcmode="lin" valueType="num">
                                      <p:cBhvr>
                                        <p:cTn id="17" dur="1000" fill="hold"/>
                                        <p:tgtEl>
                                          <p:spTgt spid="46"/>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up)">
                                      <p:cBhvr>
                                        <p:cTn id="27" dur="500"/>
                                        <p:tgtEl>
                                          <p:spTgt spid="47"/>
                                        </p:tgtEl>
                                      </p:cBhvr>
                                    </p:animEffect>
                                  </p:childTnLst>
                                </p:cTn>
                              </p:par>
                              <p:par>
                                <p:cTn id="28" presetID="22" presetClass="entr" presetSubtype="1"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up)">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wipe(up)">
                                      <p:cBhvr>
                                        <p:cTn id="35" dur="500"/>
                                        <p:tgtEl>
                                          <p:spTgt spid="48"/>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up)">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randombar(horizontal)">
                                      <p:cBhvr>
                                        <p:cTn id="43" dur="500"/>
                                        <p:tgtEl>
                                          <p:spTgt spid="2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wipe(up)">
                                      <p:cBhvr>
                                        <p:cTn id="48" dur="500"/>
                                        <p:tgtEl>
                                          <p:spTgt spid="49"/>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up)">
                                      <p:cBhvr>
                                        <p:cTn id="51" dur="500"/>
                                        <p:tgtEl>
                                          <p:spTgt spid="28"/>
                                        </p:tgtEl>
                                      </p:cBhvr>
                                    </p:animEffect>
                                  </p:childTnLst>
                                </p:cTn>
                              </p:par>
                              <p:par>
                                <p:cTn id="52" presetID="1" presetClass="exit" presetSubtype="0" fill="hold" nodeType="withEffect">
                                  <p:stCondLst>
                                    <p:cond delay="0"/>
                                  </p:stCondLst>
                                  <p:childTnLst>
                                    <p:set>
                                      <p:cBhvr>
                                        <p:cTn id="53" dur="1" fill="hold">
                                          <p:stCondLst>
                                            <p:cond delay="0"/>
                                          </p:stCondLst>
                                        </p:cTn>
                                        <p:tgtEl>
                                          <p:spTgt spid="27"/>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nodeType="click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additive="base">
                                        <p:cTn id="58" dur="500" fill="hold"/>
                                        <p:tgtEl>
                                          <p:spTgt spid="30"/>
                                        </p:tgtEl>
                                        <p:attrNameLst>
                                          <p:attrName>ppt_x</p:attrName>
                                        </p:attrNameLst>
                                      </p:cBhvr>
                                      <p:tavLst>
                                        <p:tav tm="0">
                                          <p:val>
                                            <p:strVal val="0-#ppt_w/2"/>
                                          </p:val>
                                        </p:tav>
                                        <p:tav tm="100000">
                                          <p:val>
                                            <p:strVal val="#ppt_x"/>
                                          </p:val>
                                        </p:tav>
                                      </p:tavLst>
                                    </p:anim>
                                    <p:anim calcmode="lin" valueType="num">
                                      <p:cBhvr additive="base">
                                        <p:cTn id="59"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7" presetClass="entr" presetSubtype="0" fill="hold" nodeType="click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1000"/>
                                        <p:tgtEl>
                                          <p:spTgt spid="34"/>
                                        </p:tgtEl>
                                      </p:cBhvr>
                                    </p:animEffect>
                                    <p:anim calcmode="lin" valueType="num">
                                      <p:cBhvr>
                                        <p:cTn id="65" dur="1000" fill="hold"/>
                                        <p:tgtEl>
                                          <p:spTgt spid="34"/>
                                        </p:tgtEl>
                                        <p:attrNameLst>
                                          <p:attrName>ppt_x</p:attrName>
                                        </p:attrNameLst>
                                      </p:cBhvr>
                                      <p:tavLst>
                                        <p:tav tm="0">
                                          <p:val>
                                            <p:strVal val="#ppt_x"/>
                                          </p:val>
                                        </p:tav>
                                        <p:tav tm="100000">
                                          <p:val>
                                            <p:strVal val="#ppt_x"/>
                                          </p:val>
                                        </p:tav>
                                      </p:tavLst>
                                    </p:anim>
                                    <p:anim calcmode="lin" valueType="num">
                                      <p:cBhvr>
                                        <p:cTn id="6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7" presetClass="entr" presetSubtype="0" fill="hold" nodeType="click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1000"/>
                                        <p:tgtEl>
                                          <p:spTgt spid="38"/>
                                        </p:tgtEl>
                                      </p:cBhvr>
                                    </p:animEffect>
                                    <p:anim calcmode="lin" valueType="num">
                                      <p:cBhvr>
                                        <p:cTn id="72" dur="1000" fill="hold"/>
                                        <p:tgtEl>
                                          <p:spTgt spid="38"/>
                                        </p:tgtEl>
                                        <p:attrNameLst>
                                          <p:attrName>ppt_x</p:attrName>
                                        </p:attrNameLst>
                                      </p:cBhvr>
                                      <p:tavLst>
                                        <p:tav tm="0">
                                          <p:val>
                                            <p:strVal val="#ppt_x"/>
                                          </p:val>
                                        </p:tav>
                                        <p:tav tm="100000">
                                          <p:val>
                                            <p:strVal val="#ppt_x"/>
                                          </p:val>
                                        </p:tav>
                                      </p:tavLst>
                                    </p:anim>
                                    <p:anim calcmode="lin" valueType="num">
                                      <p:cBhvr>
                                        <p:cTn id="73" dur="1000" fill="hold"/>
                                        <p:tgtEl>
                                          <p:spTgt spid="38"/>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1000"/>
                                        <p:tgtEl>
                                          <p:spTgt spid="36"/>
                                        </p:tgtEl>
                                      </p:cBhvr>
                                    </p:animEffect>
                                    <p:anim calcmode="lin" valueType="num">
                                      <p:cBhvr>
                                        <p:cTn id="77" dur="1000" fill="hold"/>
                                        <p:tgtEl>
                                          <p:spTgt spid="36"/>
                                        </p:tgtEl>
                                        <p:attrNameLst>
                                          <p:attrName>ppt_x</p:attrName>
                                        </p:attrNameLst>
                                      </p:cBhvr>
                                      <p:tavLst>
                                        <p:tav tm="0">
                                          <p:val>
                                            <p:strVal val="#ppt_x"/>
                                          </p:val>
                                        </p:tav>
                                        <p:tav tm="100000">
                                          <p:val>
                                            <p:strVal val="#ppt_x"/>
                                          </p:val>
                                        </p:tav>
                                      </p:tavLst>
                                    </p:anim>
                                    <p:anim calcmode="lin" valueType="num">
                                      <p:cBhvr>
                                        <p:cTn id="78"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7" presetClass="entr" presetSubtype="0" fill="hold" nodeType="click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fade">
                                      <p:cBhvr>
                                        <p:cTn id="83" dur="1000"/>
                                        <p:tgtEl>
                                          <p:spTgt spid="42"/>
                                        </p:tgtEl>
                                      </p:cBhvr>
                                    </p:animEffect>
                                    <p:anim calcmode="lin" valueType="num">
                                      <p:cBhvr>
                                        <p:cTn id="84" dur="1000" fill="hold"/>
                                        <p:tgtEl>
                                          <p:spTgt spid="42"/>
                                        </p:tgtEl>
                                        <p:attrNameLst>
                                          <p:attrName>ppt_x</p:attrName>
                                        </p:attrNameLst>
                                      </p:cBhvr>
                                      <p:tavLst>
                                        <p:tav tm="0">
                                          <p:val>
                                            <p:strVal val="#ppt_x"/>
                                          </p:val>
                                        </p:tav>
                                        <p:tav tm="100000">
                                          <p:val>
                                            <p:strVal val="#ppt_x"/>
                                          </p:val>
                                        </p:tav>
                                      </p:tavLst>
                                    </p:anim>
                                    <p:anim calcmode="lin" valueType="num">
                                      <p:cBhvr>
                                        <p:cTn id="85" dur="1000" fill="hold"/>
                                        <p:tgtEl>
                                          <p:spTgt spid="42"/>
                                        </p:tgtEl>
                                        <p:attrNameLst>
                                          <p:attrName>ppt_y</p:attrName>
                                        </p:attrNameLst>
                                      </p:cBhvr>
                                      <p:tavLst>
                                        <p:tav tm="0">
                                          <p:val>
                                            <p:strVal val="#ppt_y-.1"/>
                                          </p:val>
                                        </p:tav>
                                        <p:tav tm="100000">
                                          <p:val>
                                            <p:strVal val="#ppt_y"/>
                                          </p:val>
                                        </p:tav>
                                      </p:tavLst>
                                    </p:anim>
                                  </p:childTnLst>
                                </p:cTn>
                              </p:par>
                              <p:par>
                                <p:cTn id="86" presetID="47" presetClass="entr" presetSubtype="0" fill="hold" nodeType="with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fade">
                                      <p:cBhvr>
                                        <p:cTn id="88" dur="1000"/>
                                        <p:tgtEl>
                                          <p:spTgt spid="40"/>
                                        </p:tgtEl>
                                      </p:cBhvr>
                                    </p:animEffect>
                                    <p:anim calcmode="lin" valueType="num">
                                      <p:cBhvr>
                                        <p:cTn id="89" dur="1000" fill="hold"/>
                                        <p:tgtEl>
                                          <p:spTgt spid="40"/>
                                        </p:tgtEl>
                                        <p:attrNameLst>
                                          <p:attrName>ppt_x</p:attrName>
                                        </p:attrNameLst>
                                      </p:cBhvr>
                                      <p:tavLst>
                                        <p:tav tm="0">
                                          <p:val>
                                            <p:strVal val="#ppt_x"/>
                                          </p:val>
                                        </p:tav>
                                        <p:tav tm="100000">
                                          <p:val>
                                            <p:strVal val="#ppt_x"/>
                                          </p:val>
                                        </p:tav>
                                      </p:tavLst>
                                    </p:anim>
                                    <p:anim calcmode="lin" valueType="num">
                                      <p:cBhvr>
                                        <p:cTn id="90"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2" grpId="0" animBg="1"/>
      <p:bldP spid="28" grpId="0" animBg="1"/>
      <p:bldP spid="46" grpId="0" animBg="1"/>
      <p:bldP spid="47" grpId="0" animBg="1"/>
      <p:bldP spid="48" grpId="0" animBg="1"/>
      <p:bldP spid="4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本节将对两种对称加密算法进行介绍</a:t>
            </a:r>
            <a:endParaRPr lang="en-US" altLang="zh-CN" dirty="0">
              <a:cs typeface="+mn-ea"/>
              <a:sym typeface="+mn-lt"/>
            </a:endParaRPr>
          </a:p>
          <a:p>
            <a:pPr lvl="1"/>
            <a:r>
              <a:rPr lang="en-US" altLang="zh-CN" dirty="0">
                <a:cs typeface="+mn-ea"/>
                <a:sym typeface="+mn-lt"/>
              </a:rPr>
              <a:t>RC4</a:t>
            </a:r>
          </a:p>
          <a:p>
            <a:pPr lvl="1"/>
            <a:r>
              <a:rPr lang="en-US" altLang="zh-CN" dirty="0">
                <a:solidFill>
                  <a:srgbClr val="FF0000"/>
                </a:solidFill>
                <a:cs typeface="+mn-ea"/>
                <a:sym typeface="+mn-lt"/>
              </a:rPr>
              <a:t>DES</a:t>
            </a:r>
            <a:endParaRPr lang="zh-CN" altLang="en-US" dirty="0">
              <a:solidFill>
                <a:srgbClr val="FF0000"/>
              </a:solidFill>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）对称加密算法逆向分析</a:t>
            </a:r>
          </a:p>
        </p:txBody>
      </p:sp>
    </p:spTree>
    <p:extLst>
      <p:ext uri="{BB962C8B-B14F-4D97-AF65-F5344CB8AC3E}">
        <p14:creationId xmlns:p14="http://schemas.microsoft.com/office/powerpoint/2010/main" val="251580298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4313684" cy="4752528"/>
          </a:xfrm>
        </p:spPr>
        <p:txBody>
          <a:bodyPr/>
          <a:lstStyle/>
          <a:p>
            <a:pPr algn="just"/>
            <a:r>
              <a:rPr lang="zh-CN" altLang="en-US" dirty="0">
                <a:cs typeface="+mn-ea"/>
                <a:sym typeface="+mn-lt"/>
              </a:rPr>
              <a:t>原理介绍</a:t>
            </a:r>
            <a:endParaRPr lang="en-US" altLang="zh-CN" dirty="0">
              <a:cs typeface="+mn-ea"/>
              <a:sym typeface="+mn-lt"/>
            </a:endParaRPr>
          </a:p>
          <a:p>
            <a:pPr lvl="1" algn="just"/>
            <a:r>
              <a:rPr lang="en-US" altLang="zh-CN" dirty="0">
                <a:cs typeface="+mn-ea"/>
                <a:sym typeface="+mn-lt"/>
              </a:rPr>
              <a:t>DES</a:t>
            </a:r>
            <a:r>
              <a:rPr lang="zh-CN" altLang="en-US" dirty="0">
                <a:cs typeface="+mn-ea"/>
                <a:sym typeface="+mn-lt"/>
              </a:rPr>
              <a:t>属于</a:t>
            </a:r>
            <a:r>
              <a:rPr lang="zh-CN" altLang="en-US" dirty="0">
                <a:highlight>
                  <a:srgbClr val="FFFF00"/>
                </a:highlight>
                <a:cs typeface="+mn-ea"/>
                <a:sym typeface="+mn-lt"/>
              </a:rPr>
              <a:t>对称密码</a:t>
            </a:r>
            <a:r>
              <a:rPr lang="zh-CN" altLang="en-US" dirty="0">
                <a:cs typeface="+mn-ea"/>
                <a:sym typeface="+mn-lt"/>
              </a:rPr>
              <a:t>体制，加解密使用相同的密钥，</a:t>
            </a:r>
            <a:r>
              <a:rPr lang="zh-CN" altLang="en-US" dirty="0">
                <a:solidFill>
                  <a:srgbClr val="FF0000"/>
                </a:solidFill>
                <a:cs typeface="+mn-ea"/>
                <a:sym typeface="+mn-lt"/>
              </a:rPr>
              <a:t>有效密钥的长度为 </a:t>
            </a:r>
            <a:r>
              <a:rPr lang="en-US" altLang="zh-CN" dirty="0">
                <a:solidFill>
                  <a:srgbClr val="FF0000"/>
                </a:solidFill>
                <a:cs typeface="+mn-ea"/>
                <a:sym typeface="+mn-lt"/>
              </a:rPr>
              <a:t>56bit</a:t>
            </a:r>
          </a:p>
          <a:p>
            <a:pPr lvl="1" algn="just"/>
            <a:endParaRPr lang="en-US" altLang="zh-CN" dirty="0">
              <a:cs typeface="+mn-ea"/>
              <a:sym typeface="+mn-lt"/>
            </a:endParaRPr>
          </a:p>
          <a:p>
            <a:pPr lvl="1" algn="just"/>
            <a:r>
              <a:rPr lang="en-US" altLang="zh-CN" dirty="0">
                <a:cs typeface="+mn-ea"/>
                <a:sym typeface="+mn-lt"/>
              </a:rPr>
              <a:t>DES</a:t>
            </a:r>
            <a:r>
              <a:rPr lang="zh-CN" altLang="en-US" dirty="0">
                <a:cs typeface="+mn-ea"/>
                <a:sym typeface="+mn-lt"/>
              </a:rPr>
              <a:t>为分组密码算法，</a:t>
            </a:r>
            <a:r>
              <a:rPr lang="zh-CN" altLang="en-US" dirty="0">
                <a:solidFill>
                  <a:srgbClr val="FF0000"/>
                </a:solidFill>
                <a:cs typeface="+mn-ea"/>
                <a:sym typeface="+mn-lt"/>
              </a:rPr>
              <a:t>分组长度为 </a:t>
            </a:r>
            <a:r>
              <a:rPr lang="en-US" altLang="zh-CN" dirty="0">
                <a:solidFill>
                  <a:srgbClr val="FF0000"/>
                </a:solidFill>
                <a:cs typeface="+mn-ea"/>
                <a:sym typeface="+mn-lt"/>
              </a:rPr>
              <a:t>64bit</a:t>
            </a:r>
            <a:r>
              <a:rPr lang="zh-CN" altLang="en-US" dirty="0">
                <a:cs typeface="+mn-ea"/>
                <a:sym typeface="+mn-lt"/>
              </a:rPr>
              <a:t>，使用</a:t>
            </a:r>
            <a:r>
              <a:rPr lang="en-US" altLang="zh-CN" dirty="0" err="1">
                <a:solidFill>
                  <a:srgbClr val="0066FF"/>
                </a:solidFill>
                <a:cs typeface="+mn-ea"/>
                <a:sym typeface="+mn-lt"/>
              </a:rPr>
              <a:t>Feistel</a:t>
            </a:r>
            <a:r>
              <a:rPr lang="zh-CN" altLang="en-US" dirty="0">
                <a:cs typeface="+mn-ea"/>
                <a:sym typeface="+mn-lt"/>
              </a:rPr>
              <a:t>的结构作为加解密的基本结构</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）对称加密算法逆向分析 </a:t>
            </a:r>
            <a:r>
              <a:rPr lang="en-US" altLang="zh-CN" sz="2800" b="1" dirty="0">
                <a:solidFill>
                  <a:srgbClr val="C00000"/>
                </a:solidFill>
                <a:cs typeface="+mn-ea"/>
                <a:sym typeface="+mn-lt"/>
              </a:rPr>
              <a:t>— DES</a:t>
            </a:r>
            <a:endParaRPr lang="zh-CN" altLang="en-US" sz="2800" b="1" dirty="0">
              <a:solidFill>
                <a:srgbClr val="C00000"/>
              </a:solidFill>
              <a:cs typeface="+mn-ea"/>
              <a:sym typeface="+mn-lt"/>
            </a:endParaRPr>
          </a:p>
        </p:txBody>
      </p:sp>
      <p:grpSp>
        <p:nvGrpSpPr>
          <p:cNvPr id="125" name="组合 124">
            <a:extLst>
              <a:ext uri="{FF2B5EF4-FFF2-40B4-BE49-F238E27FC236}">
                <a16:creationId xmlns:a16="http://schemas.microsoft.com/office/drawing/2014/main" id="{949C5EA1-7854-45E0-89BB-2B17B6CC948F}"/>
              </a:ext>
            </a:extLst>
          </p:cNvPr>
          <p:cNvGrpSpPr/>
          <p:nvPr/>
        </p:nvGrpSpPr>
        <p:grpSpPr>
          <a:xfrm>
            <a:off x="4925515" y="1349710"/>
            <a:ext cx="4751809" cy="5563555"/>
            <a:chOff x="2284316" y="-289825"/>
            <a:chExt cx="6168872" cy="7321032"/>
          </a:xfrm>
        </p:grpSpPr>
        <p:sp>
          <p:nvSpPr>
            <p:cNvPr id="126" name="矩形: 圆角 125">
              <a:extLst>
                <a:ext uri="{FF2B5EF4-FFF2-40B4-BE49-F238E27FC236}">
                  <a16:creationId xmlns:a16="http://schemas.microsoft.com/office/drawing/2014/main" id="{395FCDF2-7639-48E4-931F-4A77FF70DA5C}"/>
                </a:ext>
              </a:extLst>
            </p:cNvPr>
            <p:cNvSpPr/>
            <p:nvPr/>
          </p:nvSpPr>
          <p:spPr>
            <a:xfrm>
              <a:off x="3986073" y="319596"/>
              <a:ext cx="1038688" cy="27520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IP</a:t>
              </a:r>
              <a:endParaRPr lang="zh-CN" altLang="en-US" sz="1400" dirty="0">
                <a:cs typeface="+mn-ea"/>
                <a:sym typeface="+mn-lt"/>
              </a:endParaRPr>
            </a:p>
          </p:txBody>
        </p:sp>
        <p:sp>
          <p:nvSpPr>
            <p:cNvPr id="127" name="矩形 126">
              <a:extLst>
                <a:ext uri="{FF2B5EF4-FFF2-40B4-BE49-F238E27FC236}">
                  <a16:creationId xmlns:a16="http://schemas.microsoft.com/office/drawing/2014/main" id="{6B662B48-5A3B-47B6-B26A-18C25339DF6B}"/>
                </a:ext>
              </a:extLst>
            </p:cNvPr>
            <p:cNvSpPr/>
            <p:nvPr/>
          </p:nvSpPr>
          <p:spPr>
            <a:xfrm>
              <a:off x="3506678" y="1074198"/>
              <a:ext cx="479395" cy="26633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L</a:t>
              </a:r>
              <a:r>
                <a:rPr lang="en-US" altLang="zh-CN" sz="1400" baseline="-25000" dirty="0">
                  <a:cs typeface="+mn-ea"/>
                  <a:sym typeface="+mn-lt"/>
                </a:rPr>
                <a:t>0</a:t>
              </a:r>
              <a:endParaRPr lang="zh-CN" altLang="en-US" sz="1400" baseline="-25000" dirty="0">
                <a:cs typeface="+mn-ea"/>
                <a:sym typeface="+mn-lt"/>
              </a:endParaRPr>
            </a:p>
          </p:txBody>
        </p:sp>
        <p:sp>
          <p:nvSpPr>
            <p:cNvPr id="128" name="矩形 127">
              <a:extLst>
                <a:ext uri="{FF2B5EF4-FFF2-40B4-BE49-F238E27FC236}">
                  <a16:creationId xmlns:a16="http://schemas.microsoft.com/office/drawing/2014/main" id="{4E846187-55BD-4EF6-88CC-FC3D5FC6EBAE}"/>
                </a:ext>
              </a:extLst>
            </p:cNvPr>
            <p:cNvSpPr/>
            <p:nvPr/>
          </p:nvSpPr>
          <p:spPr>
            <a:xfrm>
              <a:off x="5024761" y="1074198"/>
              <a:ext cx="479395" cy="26633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R</a:t>
              </a:r>
              <a:r>
                <a:rPr lang="en-US" altLang="zh-CN" sz="1200" baseline="-25000" dirty="0">
                  <a:cs typeface="+mn-ea"/>
                  <a:sym typeface="+mn-lt"/>
                </a:rPr>
                <a:t>0</a:t>
              </a:r>
              <a:endParaRPr lang="zh-CN" altLang="en-US" sz="1200" baseline="-25000" dirty="0">
                <a:cs typeface="+mn-ea"/>
                <a:sym typeface="+mn-lt"/>
              </a:endParaRPr>
            </a:p>
          </p:txBody>
        </p:sp>
        <p:cxnSp>
          <p:nvCxnSpPr>
            <p:cNvPr id="129" name="连接符: 肘形 128">
              <a:extLst>
                <a:ext uri="{FF2B5EF4-FFF2-40B4-BE49-F238E27FC236}">
                  <a16:creationId xmlns:a16="http://schemas.microsoft.com/office/drawing/2014/main" id="{5DCE452D-3216-4765-9B46-C88CF6795EBC}"/>
                </a:ext>
              </a:extLst>
            </p:cNvPr>
            <p:cNvCxnSpPr>
              <a:stCxn id="126" idx="2"/>
              <a:endCxn id="128" idx="0"/>
            </p:cNvCxnSpPr>
            <p:nvPr/>
          </p:nvCxnSpPr>
          <p:spPr>
            <a:xfrm rot="16200000" flipH="1">
              <a:off x="4645241" y="454980"/>
              <a:ext cx="479394" cy="7590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连接符: 肘形 129">
              <a:extLst>
                <a:ext uri="{FF2B5EF4-FFF2-40B4-BE49-F238E27FC236}">
                  <a16:creationId xmlns:a16="http://schemas.microsoft.com/office/drawing/2014/main" id="{1C73509C-F429-41A7-9FC2-790C3E4DC73B}"/>
                </a:ext>
              </a:extLst>
            </p:cNvPr>
            <p:cNvCxnSpPr>
              <a:endCxn id="127" idx="0"/>
            </p:cNvCxnSpPr>
            <p:nvPr/>
          </p:nvCxnSpPr>
          <p:spPr>
            <a:xfrm rot="10800000" flipV="1">
              <a:off x="3746377" y="834500"/>
              <a:ext cx="759041" cy="2396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1" name="椭圆 130">
              <a:extLst>
                <a:ext uri="{FF2B5EF4-FFF2-40B4-BE49-F238E27FC236}">
                  <a16:creationId xmlns:a16="http://schemas.microsoft.com/office/drawing/2014/main" id="{57A3E2FD-A9B1-4793-8D03-ED1ABB7C0300}"/>
                </a:ext>
              </a:extLst>
            </p:cNvPr>
            <p:cNvSpPr/>
            <p:nvPr/>
          </p:nvSpPr>
          <p:spPr>
            <a:xfrm>
              <a:off x="4216892" y="1544714"/>
              <a:ext cx="577049" cy="3284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F</a:t>
              </a:r>
              <a:endParaRPr lang="zh-CN" altLang="en-US" sz="1400" dirty="0">
                <a:cs typeface="+mn-ea"/>
                <a:sym typeface="+mn-lt"/>
              </a:endParaRPr>
            </a:p>
          </p:txBody>
        </p:sp>
        <p:sp>
          <p:nvSpPr>
            <p:cNvPr id="132" name="流程图: 或者 131">
              <a:extLst>
                <a:ext uri="{FF2B5EF4-FFF2-40B4-BE49-F238E27FC236}">
                  <a16:creationId xmlns:a16="http://schemas.microsoft.com/office/drawing/2014/main" id="{CAC333FC-736D-4F4C-A51D-C495A4E0915A}"/>
                </a:ext>
              </a:extLst>
            </p:cNvPr>
            <p:cNvSpPr/>
            <p:nvPr/>
          </p:nvSpPr>
          <p:spPr>
            <a:xfrm>
              <a:off x="3586577" y="1544714"/>
              <a:ext cx="319596" cy="328473"/>
            </a:xfrm>
            <a:prstGeom prst="flowChartOr">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sp>
          <p:nvSpPr>
            <p:cNvPr id="133" name="矩形 132">
              <a:extLst>
                <a:ext uri="{FF2B5EF4-FFF2-40B4-BE49-F238E27FC236}">
                  <a16:creationId xmlns:a16="http://schemas.microsoft.com/office/drawing/2014/main" id="{1F3D280D-F519-431E-8FF2-9DA33C991D49}"/>
                </a:ext>
              </a:extLst>
            </p:cNvPr>
            <p:cNvSpPr/>
            <p:nvPr/>
          </p:nvSpPr>
          <p:spPr>
            <a:xfrm>
              <a:off x="5024760" y="2291919"/>
              <a:ext cx="479395" cy="26633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R</a:t>
              </a:r>
              <a:r>
                <a:rPr lang="en-US" altLang="zh-CN" sz="1200" baseline="-25000" dirty="0">
                  <a:cs typeface="+mn-ea"/>
                  <a:sym typeface="+mn-lt"/>
                </a:rPr>
                <a:t>1</a:t>
              </a:r>
              <a:endParaRPr lang="zh-CN" altLang="en-US" sz="1200" baseline="-25000" dirty="0">
                <a:cs typeface="+mn-ea"/>
                <a:sym typeface="+mn-lt"/>
              </a:endParaRPr>
            </a:p>
          </p:txBody>
        </p:sp>
        <p:sp>
          <p:nvSpPr>
            <p:cNvPr id="134" name="矩形 133">
              <a:extLst>
                <a:ext uri="{FF2B5EF4-FFF2-40B4-BE49-F238E27FC236}">
                  <a16:creationId xmlns:a16="http://schemas.microsoft.com/office/drawing/2014/main" id="{98468EA7-3802-4C19-8CA6-72F410E1E0EF}"/>
                </a:ext>
              </a:extLst>
            </p:cNvPr>
            <p:cNvSpPr/>
            <p:nvPr/>
          </p:nvSpPr>
          <p:spPr>
            <a:xfrm>
              <a:off x="3506677" y="2291919"/>
              <a:ext cx="479395" cy="26633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L</a:t>
              </a:r>
              <a:r>
                <a:rPr lang="en-US" altLang="zh-CN" sz="1400" baseline="-25000" dirty="0">
                  <a:cs typeface="+mn-ea"/>
                  <a:sym typeface="+mn-lt"/>
                </a:rPr>
                <a:t>1</a:t>
              </a:r>
              <a:endParaRPr lang="zh-CN" altLang="en-US" sz="1400" baseline="-25000" dirty="0">
                <a:cs typeface="+mn-ea"/>
                <a:sym typeface="+mn-lt"/>
              </a:endParaRPr>
            </a:p>
          </p:txBody>
        </p:sp>
        <p:sp>
          <p:nvSpPr>
            <p:cNvPr id="135" name="椭圆 134">
              <a:extLst>
                <a:ext uri="{FF2B5EF4-FFF2-40B4-BE49-F238E27FC236}">
                  <a16:creationId xmlns:a16="http://schemas.microsoft.com/office/drawing/2014/main" id="{424D8F1A-B9AB-417A-B762-8C19F2473018}"/>
                </a:ext>
              </a:extLst>
            </p:cNvPr>
            <p:cNvSpPr/>
            <p:nvPr/>
          </p:nvSpPr>
          <p:spPr>
            <a:xfrm>
              <a:off x="4216893" y="2750596"/>
              <a:ext cx="577049" cy="3284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F</a:t>
              </a:r>
              <a:endParaRPr lang="zh-CN" altLang="en-US" sz="1400" dirty="0">
                <a:cs typeface="+mn-ea"/>
                <a:sym typeface="+mn-lt"/>
              </a:endParaRPr>
            </a:p>
          </p:txBody>
        </p:sp>
        <p:sp>
          <p:nvSpPr>
            <p:cNvPr id="136" name="流程图: 或者 135">
              <a:extLst>
                <a:ext uri="{FF2B5EF4-FFF2-40B4-BE49-F238E27FC236}">
                  <a16:creationId xmlns:a16="http://schemas.microsoft.com/office/drawing/2014/main" id="{CD223B15-5CF6-4101-92A6-4DFD6334D382}"/>
                </a:ext>
              </a:extLst>
            </p:cNvPr>
            <p:cNvSpPr/>
            <p:nvPr/>
          </p:nvSpPr>
          <p:spPr>
            <a:xfrm>
              <a:off x="3586578" y="2750596"/>
              <a:ext cx="319596" cy="328473"/>
            </a:xfrm>
            <a:prstGeom prst="flowChartOr">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cxnSp>
          <p:nvCxnSpPr>
            <p:cNvPr id="137" name="连接符: 肘形 136">
              <a:extLst>
                <a:ext uri="{FF2B5EF4-FFF2-40B4-BE49-F238E27FC236}">
                  <a16:creationId xmlns:a16="http://schemas.microsoft.com/office/drawing/2014/main" id="{47EE9949-455F-45B3-9C30-6BEE57D2E7ED}"/>
                </a:ext>
              </a:extLst>
            </p:cNvPr>
            <p:cNvCxnSpPr>
              <a:stCxn id="128" idx="2"/>
              <a:endCxn id="131" idx="6"/>
            </p:cNvCxnSpPr>
            <p:nvPr/>
          </p:nvCxnSpPr>
          <p:spPr>
            <a:xfrm rot="5400000">
              <a:off x="4844989" y="1289480"/>
              <a:ext cx="368423" cy="4705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9277CC78-900D-4D1F-904E-8C55E71F9BD0}"/>
                </a:ext>
              </a:extLst>
            </p:cNvPr>
            <p:cNvCxnSpPr>
              <a:stCxn id="131" idx="2"/>
              <a:endCxn id="132" idx="6"/>
            </p:cNvCxnSpPr>
            <p:nvPr/>
          </p:nvCxnSpPr>
          <p:spPr>
            <a:xfrm flipH="1">
              <a:off x="3906173" y="1708951"/>
              <a:ext cx="310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5B8F4260-9460-4D03-B960-3DD905016314}"/>
                </a:ext>
              </a:extLst>
            </p:cNvPr>
            <p:cNvCxnSpPr>
              <a:stCxn id="127" idx="2"/>
              <a:endCxn id="132" idx="0"/>
            </p:cNvCxnSpPr>
            <p:nvPr/>
          </p:nvCxnSpPr>
          <p:spPr>
            <a:xfrm flipH="1">
              <a:off x="3746375" y="1340528"/>
              <a:ext cx="1" cy="204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a:extLst>
                <a:ext uri="{FF2B5EF4-FFF2-40B4-BE49-F238E27FC236}">
                  <a16:creationId xmlns:a16="http://schemas.microsoft.com/office/drawing/2014/main" id="{781B03B6-14F1-4828-B08C-8B2919378DEE}"/>
                </a:ext>
              </a:extLst>
            </p:cNvPr>
            <p:cNvCxnSpPr>
              <a:endCxn id="133" idx="0"/>
            </p:cNvCxnSpPr>
            <p:nvPr/>
          </p:nvCxnSpPr>
          <p:spPr>
            <a:xfrm>
              <a:off x="5264457" y="2121763"/>
              <a:ext cx="1" cy="170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544FF5D0-1B9B-439D-89CB-DBE2DB51FBF3}"/>
                </a:ext>
              </a:extLst>
            </p:cNvPr>
            <p:cNvCxnSpPr>
              <a:stCxn id="132" idx="4"/>
            </p:cNvCxnSpPr>
            <p:nvPr/>
          </p:nvCxnSpPr>
          <p:spPr>
            <a:xfrm flipH="1">
              <a:off x="3746374" y="1873187"/>
              <a:ext cx="1" cy="1020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1E7FAD97-E77C-478E-B1E2-ABE0373A5670}"/>
                </a:ext>
              </a:extLst>
            </p:cNvPr>
            <p:cNvCxnSpPr/>
            <p:nvPr/>
          </p:nvCxnSpPr>
          <p:spPr>
            <a:xfrm>
              <a:off x="3746374" y="1975280"/>
              <a:ext cx="1518083" cy="1464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直接箭头连接符 142">
              <a:extLst>
                <a:ext uri="{FF2B5EF4-FFF2-40B4-BE49-F238E27FC236}">
                  <a16:creationId xmlns:a16="http://schemas.microsoft.com/office/drawing/2014/main" id="{2CB3221A-01CF-4640-A9B6-52C366EFC282}"/>
                </a:ext>
              </a:extLst>
            </p:cNvPr>
            <p:cNvCxnSpPr/>
            <p:nvPr/>
          </p:nvCxnSpPr>
          <p:spPr>
            <a:xfrm>
              <a:off x="3746373" y="2104748"/>
              <a:ext cx="1" cy="170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8800A0DE-5F9F-4B44-AABA-87402D8C47E0}"/>
                </a:ext>
              </a:extLst>
            </p:cNvPr>
            <p:cNvCxnSpPr>
              <a:cxnSpLocks/>
            </p:cNvCxnSpPr>
            <p:nvPr/>
          </p:nvCxnSpPr>
          <p:spPr>
            <a:xfrm>
              <a:off x="5264458" y="1717829"/>
              <a:ext cx="0" cy="257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EFCF1FDA-5C96-4A4E-A3FC-495BE6CAFD23}"/>
                </a:ext>
              </a:extLst>
            </p:cNvPr>
            <p:cNvCxnSpPr>
              <a:cxnSpLocks/>
            </p:cNvCxnSpPr>
            <p:nvPr/>
          </p:nvCxnSpPr>
          <p:spPr>
            <a:xfrm flipV="1">
              <a:off x="3746372" y="1963446"/>
              <a:ext cx="1518085" cy="141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连接符: 肘形 145">
              <a:extLst>
                <a:ext uri="{FF2B5EF4-FFF2-40B4-BE49-F238E27FC236}">
                  <a16:creationId xmlns:a16="http://schemas.microsoft.com/office/drawing/2014/main" id="{3BF0D1D3-A916-4F3B-9AAE-A65A46CE5297}"/>
                </a:ext>
              </a:extLst>
            </p:cNvPr>
            <p:cNvCxnSpPr>
              <a:stCxn id="133" idx="2"/>
              <a:endCxn id="135" idx="6"/>
            </p:cNvCxnSpPr>
            <p:nvPr/>
          </p:nvCxnSpPr>
          <p:spPr>
            <a:xfrm rot="5400000">
              <a:off x="4850908" y="2501283"/>
              <a:ext cx="356584" cy="4705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a:extLst>
                <a:ext uri="{FF2B5EF4-FFF2-40B4-BE49-F238E27FC236}">
                  <a16:creationId xmlns:a16="http://schemas.microsoft.com/office/drawing/2014/main" id="{B0650EAD-A286-46D0-B7AC-802D543F90C0}"/>
                </a:ext>
              </a:extLst>
            </p:cNvPr>
            <p:cNvCxnSpPr>
              <a:stCxn id="135" idx="2"/>
              <a:endCxn id="136" idx="6"/>
            </p:cNvCxnSpPr>
            <p:nvPr/>
          </p:nvCxnSpPr>
          <p:spPr>
            <a:xfrm flipH="1">
              <a:off x="3906174" y="2914833"/>
              <a:ext cx="310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a:extLst>
                <a:ext uri="{FF2B5EF4-FFF2-40B4-BE49-F238E27FC236}">
                  <a16:creationId xmlns:a16="http://schemas.microsoft.com/office/drawing/2014/main" id="{5EB8D98C-BBD5-4485-BB04-BAB51224AA52}"/>
                </a:ext>
              </a:extLst>
            </p:cNvPr>
            <p:cNvCxnSpPr>
              <a:stCxn id="134" idx="2"/>
              <a:endCxn id="136" idx="0"/>
            </p:cNvCxnSpPr>
            <p:nvPr/>
          </p:nvCxnSpPr>
          <p:spPr>
            <a:xfrm>
              <a:off x="3746375" y="2558249"/>
              <a:ext cx="1" cy="192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8B2135B5-7ED9-40F8-B233-EA7DFC8CADF5}"/>
                </a:ext>
              </a:extLst>
            </p:cNvPr>
            <p:cNvCxnSpPr>
              <a:stCxn id="136" idx="4"/>
            </p:cNvCxnSpPr>
            <p:nvPr/>
          </p:nvCxnSpPr>
          <p:spPr>
            <a:xfrm flipH="1">
              <a:off x="3746373" y="3079069"/>
              <a:ext cx="3" cy="130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直接箭头连接符 149">
              <a:extLst>
                <a:ext uri="{FF2B5EF4-FFF2-40B4-BE49-F238E27FC236}">
                  <a16:creationId xmlns:a16="http://schemas.microsoft.com/office/drawing/2014/main" id="{5613BFE9-FB9D-4FFB-B286-D3000048C554}"/>
                </a:ext>
              </a:extLst>
            </p:cNvPr>
            <p:cNvCxnSpPr/>
            <p:nvPr/>
          </p:nvCxnSpPr>
          <p:spPr>
            <a:xfrm>
              <a:off x="5264457" y="3426781"/>
              <a:ext cx="0" cy="213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BAF743A9-3E91-41B1-A826-85FED13302A6}"/>
                </a:ext>
              </a:extLst>
            </p:cNvPr>
            <p:cNvCxnSpPr>
              <a:cxnSpLocks/>
            </p:cNvCxnSpPr>
            <p:nvPr/>
          </p:nvCxnSpPr>
          <p:spPr>
            <a:xfrm>
              <a:off x="3746372" y="3225551"/>
              <a:ext cx="1518085" cy="210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D0F8BB73-FAF7-4F0C-8C3C-B96647DBC8C2}"/>
                </a:ext>
              </a:extLst>
            </p:cNvPr>
            <p:cNvCxnSpPr>
              <a:cxnSpLocks/>
            </p:cNvCxnSpPr>
            <p:nvPr/>
          </p:nvCxnSpPr>
          <p:spPr>
            <a:xfrm>
              <a:off x="5264457" y="2914833"/>
              <a:ext cx="0" cy="27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31DABE48-5B9B-48FC-88E1-DFBFB1CC9104}"/>
                </a:ext>
              </a:extLst>
            </p:cNvPr>
            <p:cNvCxnSpPr/>
            <p:nvPr/>
          </p:nvCxnSpPr>
          <p:spPr>
            <a:xfrm>
              <a:off x="3746372" y="3426781"/>
              <a:ext cx="0" cy="213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6852C267-B9DC-40FE-BF05-64FD922CA891}"/>
                </a:ext>
              </a:extLst>
            </p:cNvPr>
            <p:cNvCxnSpPr>
              <a:cxnSpLocks/>
            </p:cNvCxnSpPr>
            <p:nvPr/>
          </p:nvCxnSpPr>
          <p:spPr>
            <a:xfrm flipH="1">
              <a:off x="3746371" y="3189297"/>
              <a:ext cx="1518086" cy="246356"/>
            </a:xfrm>
            <a:prstGeom prst="line">
              <a:avLst/>
            </a:prstGeom>
          </p:spPr>
          <p:style>
            <a:lnRef idx="1">
              <a:schemeClr val="accent1"/>
            </a:lnRef>
            <a:fillRef idx="0">
              <a:schemeClr val="accent1"/>
            </a:fillRef>
            <a:effectRef idx="0">
              <a:schemeClr val="accent1"/>
            </a:effectRef>
            <a:fontRef idx="minor">
              <a:schemeClr val="tx1"/>
            </a:fontRef>
          </p:style>
        </p:cxnSp>
        <p:sp>
          <p:nvSpPr>
            <p:cNvPr id="155" name="文本框 154">
              <a:extLst>
                <a:ext uri="{FF2B5EF4-FFF2-40B4-BE49-F238E27FC236}">
                  <a16:creationId xmlns:a16="http://schemas.microsoft.com/office/drawing/2014/main" id="{FE561846-4B5C-4858-B603-D2353A283EC9}"/>
                </a:ext>
              </a:extLst>
            </p:cNvPr>
            <p:cNvSpPr txBox="1"/>
            <p:nvPr/>
          </p:nvSpPr>
          <p:spPr>
            <a:xfrm>
              <a:off x="5069449" y="3654954"/>
              <a:ext cx="519429" cy="415776"/>
            </a:xfrm>
            <a:prstGeom prst="rect">
              <a:avLst/>
            </a:prstGeom>
            <a:noFill/>
          </p:spPr>
          <p:txBody>
            <a:bodyPr vert="eaVert" wrap="square" rtlCol="0">
              <a:spAutoFit/>
            </a:bodyPr>
            <a:lstStyle/>
            <a:p>
              <a:r>
                <a:rPr lang="en-US" altLang="zh-CN" sz="1400" dirty="0">
                  <a:cs typeface="+mn-ea"/>
                  <a:sym typeface="+mn-lt"/>
                </a:rPr>
                <a:t>…</a:t>
              </a:r>
              <a:endParaRPr lang="zh-CN" altLang="en-US" sz="1400" dirty="0">
                <a:cs typeface="+mn-ea"/>
                <a:sym typeface="+mn-lt"/>
              </a:endParaRPr>
            </a:p>
          </p:txBody>
        </p:sp>
        <p:sp>
          <p:nvSpPr>
            <p:cNvPr id="156" name="文本框 155">
              <a:extLst>
                <a:ext uri="{FF2B5EF4-FFF2-40B4-BE49-F238E27FC236}">
                  <a16:creationId xmlns:a16="http://schemas.microsoft.com/office/drawing/2014/main" id="{FC1A3232-FFD8-4207-B906-6FDCA934C750}"/>
                </a:ext>
              </a:extLst>
            </p:cNvPr>
            <p:cNvSpPr txBox="1"/>
            <p:nvPr/>
          </p:nvSpPr>
          <p:spPr>
            <a:xfrm>
              <a:off x="3551368" y="3647560"/>
              <a:ext cx="519429" cy="415776"/>
            </a:xfrm>
            <a:prstGeom prst="rect">
              <a:avLst/>
            </a:prstGeom>
            <a:noFill/>
          </p:spPr>
          <p:txBody>
            <a:bodyPr vert="eaVert" wrap="square" rtlCol="0">
              <a:spAutoFit/>
            </a:bodyPr>
            <a:lstStyle/>
            <a:p>
              <a:r>
                <a:rPr lang="en-US" altLang="zh-CN" sz="1400" dirty="0">
                  <a:cs typeface="+mn-ea"/>
                  <a:sym typeface="+mn-lt"/>
                </a:rPr>
                <a:t>…</a:t>
              </a:r>
              <a:endParaRPr lang="zh-CN" altLang="en-US" sz="1400" dirty="0">
                <a:cs typeface="+mn-ea"/>
                <a:sym typeface="+mn-lt"/>
              </a:endParaRPr>
            </a:p>
          </p:txBody>
        </p:sp>
        <p:sp>
          <p:nvSpPr>
            <p:cNvPr id="157" name="矩形 156">
              <a:extLst>
                <a:ext uri="{FF2B5EF4-FFF2-40B4-BE49-F238E27FC236}">
                  <a16:creationId xmlns:a16="http://schemas.microsoft.com/office/drawing/2014/main" id="{FDB31BC3-E3DC-4ACE-A2BE-89E1199E5D92}"/>
                </a:ext>
              </a:extLst>
            </p:cNvPr>
            <p:cNvSpPr/>
            <p:nvPr/>
          </p:nvSpPr>
          <p:spPr>
            <a:xfrm>
              <a:off x="5024759" y="3978071"/>
              <a:ext cx="479396" cy="26633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R</a:t>
              </a:r>
              <a:r>
                <a:rPr lang="en-US" altLang="zh-CN" sz="1200" baseline="-25000" dirty="0">
                  <a:cs typeface="+mn-ea"/>
                  <a:sym typeface="+mn-lt"/>
                </a:rPr>
                <a:t>15</a:t>
              </a:r>
              <a:endParaRPr lang="zh-CN" altLang="en-US" sz="1200" baseline="-25000" dirty="0">
                <a:cs typeface="+mn-ea"/>
                <a:sym typeface="+mn-lt"/>
              </a:endParaRPr>
            </a:p>
          </p:txBody>
        </p:sp>
        <p:sp>
          <p:nvSpPr>
            <p:cNvPr id="158" name="矩形 157">
              <a:extLst>
                <a:ext uri="{FF2B5EF4-FFF2-40B4-BE49-F238E27FC236}">
                  <a16:creationId xmlns:a16="http://schemas.microsoft.com/office/drawing/2014/main" id="{BEBB2FC1-9423-4C66-A252-328D6C066964}"/>
                </a:ext>
              </a:extLst>
            </p:cNvPr>
            <p:cNvSpPr/>
            <p:nvPr/>
          </p:nvSpPr>
          <p:spPr>
            <a:xfrm>
              <a:off x="3497250" y="3978071"/>
              <a:ext cx="484467" cy="26633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L</a:t>
              </a:r>
              <a:r>
                <a:rPr lang="en-US" altLang="zh-CN" sz="1200" baseline="-25000" dirty="0">
                  <a:cs typeface="+mn-ea"/>
                  <a:sym typeface="+mn-lt"/>
                </a:rPr>
                <a:t>15</a:t>
              </a:r>
              <a:endParaRPr lang="zh-CN" altLang="en-US" sz="1200" baseline="-25000" dirty="0">
                <a:cs typeface="+mn-ea"/>
                <a:sym typeface="+mn-lt"/>
              </a:endParaRPr>
            </a:p>
          </p:txBody>
        </p:sp>
        <p:sp>
          <p:nvSpPr>
            <p:cNvPr id="159" name="椭圆 158">
              <a:extLst>
                <a:ext uri="{FF2B5EF4-FFF2-40B4-BE49-F238E27FC236}">
                  <a16:creationId xmlns:a16="http://schemas.microsoft.com/office/drawing/2014/main" id="{5031368B-BDAE-4ED8-B4E2-373296C75310}"/>
                </a:ext>
              </a:extLst>
            </p:cNvPr>
            <p:cNvSpPr/>
            <p:nvPr/>
          </p:nvSpPr>
          <p:spPr>
            <a:xfrm>
              <a:off x="4216891" y="4498892"/>
              <a:ext cx="577049" cy="3284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F</a:t>
              </a:r>
              <a:endParaRPr lang="zh-CN" altLang="en-US" sz="1400" dirty="0">
                <a:cs typeface="+mn-ea"/>
                <a:sym typeface="+mn-lt"/>
              </a:endParaRPr>
            </a:p>
          </p:txBody>
        </p:sp>
        <p:sp>
          <p:nvSpPr>
            <p:cNvPr id="160" name="流程图: 或者 159">
              <a:extLst>
                <a:ext uri="{FF2B5EF4-FFF2-40B4-BE49-F238E27FC236}">
                  <a16:creationId xmlns:a16="http://schemas.microsoft.com/office/drawing/2014/main" id="{F2ED7841-9956-4094-8C8D-7A5D9700A199}"/>
                </a:ext>
              </a:extLst>
            </p:cNvPr>
            <p:cNvSpPr/>
            <p:nvPr/>
          </p:nvSpPr>
          <p:spPr>
            <a:xfrm>
              <a:off x="3586577" y="4498892"/>
              <a:ext cx="319596" cy="328473"/>
            </a:xfrm>
            <a:prstGeom prst="flowChartOr">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cxnSp>
          <p:nvCxnSpPr>
            <p:cNvPr id="161" name="直接箭头连接符 160">
              <a:extLst>
                <a:ext uri="{FF2B5EF4-FFF2-40B4-BE49-F238E27FC236}">
                  <a16:creationId xmlns:a16="http://schemas.microsoft.com/office/drawing/2014/main" id="{8A68F478-C327-4D13-AC7C-21EB34DD9851}"/>
                </a:ext>
              </a:extLst>
            </p:cNvPr>
            <p:cNvCxnSpPr>
              <a:stCxn id="159" idx="2"/>
              <a:endCxn id="160" idx="6"/>
            </p:cNvCxnSpPr>
            <p:nvPr/>
          </p:nvCxnSpPr>
          <p:spPr>
            <a:xfrm flipH="1">
              <a:off x="3906173" y="4663128"/>
              <a:ext cx="310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矩形 161">
              <a:extLst>
                <a:ext uri="{FF2B5EF4-FFF2-40B4-BE49-F238E27FC236}">
                  <a16:creationId xmlns:a16="http://schemas.microsoft.com/office/drawing/2014/main" id="{5CE2F9E7-E16B-4F0F-BD16-74EF2C6326C5}"/>
                </a:ext>
              </a:extLst>
            </p:cNvPr>
            <p:cNvSpPr/>
            <p:nvPr/>
          </p:nvSpPr>
          <p:spPr>
            <a:xfrm>
              <a:off x="5020248" y="5202291"/>
              <a:ext cx="479397" cy="26633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R</a:t>
              </a:r>
              <a:r>
                <a:rPr lang="en-US" altLang="zh-CN" sz="1200" baseline="-25000" dirty="0">
                  <a:cs typeface="+mn-ea"/>
                  <a:sym typeface="+mn-lt"/>
                </a:rPr>
                <a:t>16</a:t>
              </a:r>
              <a:endParaRPr lang="zh-CN" altLang="en-US" sz="1200" baseline="-25000" dirty="0">
                <a:cs typeface="+mn-ea"/>
                <a:sym typeface="+mn-lt"/>
              </a:endParaRPr>
            </a:p>
          </p:txBody>
        </p:sp>
        <p:sp>
          <p:nvSpPr>
            <p:cNvPr id="163" name="矩形 162">
              <a:extLst>
                <a:ext uri="{FF2B5EF4-FFF2-40B4-BE49-F238E27FC236}">
                  <a16:creationId xmlns:a16="http://schemas.microsoft.com/office/drawing/2014/main" id="{6730E9D4-46B4-4B9D-8F89-600A67564965}"/>
                </a:ext>
              </a:extLst>
            </p:cNvPr>
            <p:cNvSpPr/>
            <p:nvPr/>
          </p:nvSpPr>
          <p:spPr>
            <a:xfrm>
              <a:off x="3502162" y="5202291"/>
              <a:ext cx="528295" cy="26633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L</a:t>
              </a:r>
              <a:r>
                <a:rPr lang="en-US" altLang="zh-CN" sz="1200" baseline="-25000" dirty="0">
                  <a:cs typeface="+mn-ea"/>
                  <a:sym typeface="+mn-lt"/>
                </a:rPr>
                <a:t>16</a:t>
              </a:r>
              <a:endParaRPr lang="zh-CN" altLang="en-US" sz="1200" baseline="-25000" dirty="0">
                <a:cs typeface="+mn-ea"/>
                <a:sym typeface="+mn-lt"/>
              </a:endParaRPr>
            </a:p>
          </p:txBody>
        </p:sp>
        <p:sp>
          <p:nvSpPr>
            <p:cNvPr id="164" name="文本框 163">
              <a:extLst>
                <a:ext uri="{FF2B5EF4-FFF2-40B4-BE49-F238E27FC236}">
                  <a16:creationId xmlns:a16="http://schemas.microsoft.com/office/drawing/2014/main" id="{987512E4-4D1C-4238-8D68-2C5CA0CA2D8E}"/>
                </a:ext>
              </a:extLst>
            </p:cNvPr>
            <p:cNvSpPr txBox="1"/>
            <p:nvPr/>
          </p:nvSpPr>
          <p:spPr>
            <a:xfrm>
              <a:off x="3462285" y="5643513"/>
              <a:ext cx="568172" cy="364500"/>
            </a:xfrm>
            <a:prstGeom prst="rect">
              <a:avLst/>
            </a:prstGeom>
            <a:noFill/>
          </p:spPr>
          <p:txBody>
            <a:bodyPr wrap="square" rtlCol="0">
              <a:spAutoFit/>
            </a:bodyPr>
            <a:lstStyle/>
            <a:p>
              <a:r>
                <a:rPr lang="en-US" altLang="zh-CN" sz="1200" dirty="0">
                  <a:cs typeface="+mn-ea"/>
                  <a:sym typeface="+mn-lt"/>
                </a:rPr>
                <a:t>R</a:t>
              </a:r>
              <a:r>
                <a:rPr lang="en-US" altLang="zh-CN" sz="1200" baseline="-25000" dirty="0">
                  <a:cs typeface="+mn-ea"/>
                  <a:sym typeface="+mn-lt"/>
                </a:rPr>
                <a:t>16</a:t>
              </a:r>
              <a:endParaRPr lang="zh-CN" altLang="en-US" sz="1200" baseline="-25000" dirty="0">
                <a:cs typeface="+mn-ea"/>
                <a:sym typeface="+mn-lt"/>
              </a:endParaRPr>
            </a:p>
          </p:txBody>
        </p:sp>
        <p:sp>
          <p:nvSpPr>
            <p:cNvPr id="165" name="文本框 164">
              <a:extLst>
                <a:ext uri="{FF2B5EF4-FFF2-40B4-BE49-F238E27FC236}">
                  <a16:creationId xmlns:a16="http://schemas.microsoft.com/office/drawing/2014/main" id="{CBF6EBF6-A152-4BF8-95F8-DC6FAA242D8E}"/>
                </a:ext>
              </a:extLst>
            </p:cNvPr>
            <p:cNvSpPr txBox="1"/>
            <p:nvPr/>
          </p:nvSpPr>
          <p:spPr>
            <a:xfrm>
              <a:off x="5030973" y="5642025"/>
              <a:ext cx="568172" cy="364500"/>
            </a:xfrm>
            <a:prstGeom prst="rect">
              <a:avLst/>
            </a:prstGeom>
            <a:noFill/>
          </p:spPr>
          <p:txBody>
            <a:bodyPr wrap="square" rtlCol="0">
              <a:spAutoFit/>
            </a:bodyPr>
            <a:lstStyle/>
            <a:p>
              <a:r>
                <a:rPr lang="en-US" altLang="zh-CN" sz="1200" dirty="0">
                  <a:cs typeface="+mn-ea"/>
                  <a:sym typeface="+mn-lt"/>
                </a:rPr>
                <a:t>L</a:t>
              </a:r>
              <a:r>
                <a:rPr lang="en-US" altLang="zh-CN" sz="1200" baseline="-25000" dirty="0">
                  <a:cs typeface="+mn-ea"/>
                  <a:sym typeface="+mn-lt"/>
                </a:rPr>
                <a:t>16</a:t>
              </a:r>
              <a:endParaRPr lang="zh-CN" altLang="en-US" sz="1200" baseline="-25000" dirty="0">
                <a:cs typeface="+mn-ea"/>
                <a:sym typeface="+mn-lt"/>
              </a:endParaRPr>
            </a:p>
          </p:txBody>
        </p:sp>
        <p:sp>
          <p:nvSpPr>
            <p:cNvPr id="166" name="矩形: 圆角 165">
              <a:extLst>
                <a:ext uri="{FF2B5EF4-FFF2-40B4-BE49-F238E27FC236}">
                  <a16:creationId xmlns:a16="http://schemas.microsoft.com/office/drawing/2014/main" id="{99C57B32-B8C3-424A-B3EA-BF1457905591}"/>
                </a:ext>
              </a:extLst>
            </p:cNvPr>
            <p:cNvSpPr/>
            <p:nvPr/>
          </p:nvSpPr>
          <p:spPr>
            <a:xfrm>
              <a:off x="3950586" y="6177340"/>
              <a:ext cx="1038688" cy="27520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FP</a:t>
              </a:r>
              <a:endParaRPr lang="zh-CN" altLang="en-US" sz="1400" baseline="30000" dirty="0">
                <a:cs typeface="+mn-ea"/>
                <a:sym typeface="+mn-lt"/>
              </a:endParaRPr>
            </a:p>
          </p:txBody>
        </p:sp>
        <p:cxnSp>
          <p:nvCxnSpPr>
            <p:cNvPr id="167" name="连接符: 肘形 166">
              <a:extLst>
                <a:ext uri="{FF2B5EF4-FFF2-40B4-BE49-F238E27FC236}">
                  <a16:creationId xmlns:a16="http://schemas.microsoft.com/office/drawing/2014/main" id="{5861A571-4719-4D84-BA6F-7D17FA779703}"/>
                </a:ext>
              </a:extLst>
            </p:cNvPr>
            <p:cNvCxnSpPr>
              <a:cxnSpLocks/>
              <a:stCxn id="157" idx="2"/>
              <a:endCxn id="159" idx="6"/>
            </p:cNvCxnSpPr>
            <p:nvPr/>
          </p:nvCxnSpPr>
          <p:spPr>
            <a:xfrm rot="5400000">
              <a:off x="4819836" y="4218506"/>
              <a:ext cx="418727" cy="4705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直接箭头连接符 167">
              <a:extLst>
                <a:ext uri="{FF2B5EF4-FFF2-40B4-BE49-F238E27FC236}">
                  <a16:creationId xmlns:a16="http://schemas.microsoft.com/office/drawing/2014/main" id="{FF43CEB8-04DA-49C4-A0EF-D78161E8AA76}"/>
                </a:ext>
              </a:extLst>
            </p:cNvPr>
            <p:cNvCxnSpPr>
              <a:cxnSpLocks/>
              <a:stCxn id="158" idx="2"/>
              <a:endCxn id="160" idx="0"/>
            </p:cNvCxnSpPr>
            <p:nvPr/>
          </p:nvCxnSpPr>
          <p:spPr>
            <a:xfrm>
              <a:off x="3739484" y="4244401"/>
              <a:ext cx="6891" cy="254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a:extLst>
                <a:ext uri="{FF2B5EF4-FFF2-40B4-BE49-F238E27FC236}">
                  <a16:creationId xmlns:a16="http://schemas.microsoft.com/office/drawing/2014/main" id="{4BD9FB2C-5827-425F-8CD3-7FA289664F96}"/>
                </a:ext>
              </a:extLst>
            </p:cNvPr>
            <p:cNvCxnSpPr>
              <a:cxnSpLocks/>
              <a:endCxn id="162" idx="0"/>
            </p:cNvCxnSpPr>
            <p:nvPr/>
          </p:nvCxnSpPr>
          <p:spPr>
            <a:xfrm>
              <a:off x="5259947" y="5008476"/>
              <a:ext cx="0" cy="193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直接箭头连接符 169">
              <a:extLst>
                <a:ext uri="{FF2B5EF4-FFF2-40B4-BE49-F238E27FC236}">
                  <a16:creationId xmlns:a16="http://schemas.microsoft.com/office/drawing/2014/main" id="{1B209C2A-C558-4C83-A2A6-5708E79DB8F3}"/>
                </a:ext>
              </a:extLst>
            </p:cNvPr>
            <p:cNvCxnSpPr>
              <a:cxnSpLocks/>
              <a:endCxn id="163" idx="0"/>
            </p:cNvCxnSpPr>
            <p:nvPr/>
          </p:nvCxnSpPr>
          <p:spPr>
            <a:xfrm>
              <a:off x="3766309" y="5008476"/>
              <a:ext cx="0" cy="193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44B32C39-C7FA-401E-91FB-442289F24516}"/>
                </a:ext>
              </a:extLst>
            </p:cNvPr>
            <p:cNvCxnSpPr>
              <a:stCxn id="160" idx="4"/>
            </p:cNvCxnSpPr>
            <p:nvPr/>
          </p:nvCxnSpPr>
          <p:spPr>
            <a:xfrm flipH="1">
              <a:off x="3737509" y="4827365"/>
              <a:ext cx="88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491FD639-762E-4059-9C43-24D3339E2069}"/>
                </a:ext>
              </a:extLst>
            </p:cNvPr>
            <p:cNvCxnSpPr>
              <a:stCxn id="160" idx="4"/>
            </p:cNvCxnSpPr>
            <p:nvPr/>
          </p:nvCxnSpPr>
          <p:spPr>
            <a:xfrm flipH="1">
              <a:off x="3746371" y="4827365"/>
              <a:ext cx="4" cy="94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00E199C7-F97F-45A3-8E78-7A5AC5FB422D}"/>
                </a:ext>
              </a:extLst>
            </p:cNvPr>
            <p:cNvCxnSpPr>
              <a:cxnSpLocks/>
            </p:cNvCxnSpPr>
            <p:nvPr/>
          </p:nvCxnSpPr>
          <p:spPr>
            <a:xfrm>
              <a:off x="5264305" y="4331570"/>
              <a:ext cx="0" cy="615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01C53A44-0E60-4BEF-B823-DDD202AF3EF5}"/>
                </a:ext>
              </a:extLst>
            </p:cNvPr>
            <p:cNvCxnSpPr>
              <a:cxnSpLocks/>
            </p:cNvCxnSpPr>
            <p:nvPr/>
          </p:nvCxnSpPr>
          <p:spPr>
            <a:xfrm flipH="1">
              <a:off x="3766309" y="4947234"/>
              <a:ext cx="1503413" cy="61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0909FC47-F687-4231-AF1A-6EB245EB0600}"/>
                </a:ext>
              </a:extLst>
            </p:cNvPr>
            <p:cNvCxnSpPr>
              <a:cxnSpLocks/>
            </p:cNvCxnSpPr>
            <p:nvPr/>
          </p:nvCxnSpPr>
          <p:spPr>
            <a:xfrm>
              <a:off x="3746073" y="4922073"/>
              <a:ext cx="1514785" cy="96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直接箭头连接符 175">
              <a:extLst>
                <a:ext uri="{FF2B5EF4-FFF2-40B4-BE49-F238E27FC236}">
                  <a16:creationId xmlns:a16="http://schemas.microsoft.com/office/drawing/2014/main" id="{1D0E1281-EA92-4C86-A8E9-71F68027B886}"/>
                </a:ext>
              </a:extLst>
            </p:cNvPr>
            <p:cNvCxnSpPr>
              <a:cxnSpLocks/>
              <a:stCxn id="162" idx="2"/>
            </p:cNvCxnSpPr>
            <p:nvPr/>
          </p:nvCxnSpPr>
          <p:spPr>
            <a:xfrm flipH="1">
              <a:off x="3901802" y="5468621"/>
              <a:ext cx="1358145" cy="263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a:extLst>
                <a:ext uri="{FF2B5EF4-FFF2-40B4-BE49-F238E27FC236}">
                  <a16:creationId xmlns:a16="http://schemas.microsoft.com/office/drawing/2014/main" id="{2D127189-D525-45A4-B161-770AA451239E}"/>
                </a:ext>
              </a:extLst>
            </p:cNvPr>
            <p:cNvCxnSpPr>
              <a:cxnSpLocks/>
              <a:stCxn id="163" idx="2"/>
            </p:cNvCxnSpPr>
            <p:nvPr/>
          </p:nvCxnSpPr>
          <p:spPr>
            <a:xfrm>
              <a:off x="3766309" y="5468621"/>
              <a:ext cx="1358145" cy="263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7FB69F90-4382-4C69-9AD6-9217470666E5}"/>
                </a:ext>
              </a:extLst>
            </p:cNvPr>
            <p:cNvCxnSpPr>
              <a:cxnSpLocks/>
            </p:cNvCxnSpPr>
            <p:nvPr/>
          </p:nvCxnSpPr>
          <p:spPr>
            <a:xfrm flipV="1">
              <a:off x="4030457" y="5865432"/>
              <a:ext cx="1000515" cy="1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直接箭头连接符 178">
              <a:extLst>
                <a:ext uri="{FF2B5EF4-FFF2-40B4-BE49-F238E27FC236}">
                  <a16:creationId xmlns:a16="http://schemas.microsoft.com/office/drawing/2014/main" id="{10DBDD13-E35D-49DC-B674-ACDCE19A7BDB}"/>
                </a:ext>
              </a:extLst>
            </p:cNvPr>
            <p:cNvCxnSpPr>
              <a:cxnSpLocks/>
              <a:endCxn id="166" idx="0"/>
            </p:cNvCxnSpPr>
            <p:nvPr/>
          </p:nvCxnSpPr>
          <p:spPr>
            <a:xfrm>
              <a:off x="4469931" y="5867846"/>
              <a:ext cx="0" cy="309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0" name="文本框 179">
              <a:extLst>
                <a:ext uri="{FF2B5EF4-FFF2-40B4-BE49-F238E27FC236}">
                  <a16:creationId xmlns:a16="http://schemas.microsoft.com/office/drawing/2014/main" id="{27335AB1-7419-4DFC-BE5B-9E768ACEC50B}"/>
                </a:ext>
              </a:extLst>
            </p:cNvPr>
            <p:cNvSpPr txBox="1"/>
            <p:nvPr/>
          </p:nvSpPr>
          <p:spPr>
            <a:xfrm>
              <a:off x="4268251" y="922250"/>
              <a:ext cx="485299" cy="445500"/>
            </a:xfrm>
            <a:prstGeom prst="rect">
              <a:avLst/>
            </a:prstGeom>
            <a:noFill/>
          </p:spPr>
          <p:txBody>
            <a:bodyPr wrap="none" rtlCol="0">
              <a:spAutoFit/>
            </a:bodyPr>
            <a:lstStyle/>
            <a:p>
              <a:r>
                <a:rPr lang="en-US" altLang="zh-CN" sz="1600" b="1" dirty="0">
                  <a:cs typeface="+mn-ea"/>
                  <a:sym typeface="+mn-lt"/>
                </a:rPr>
                <a:t>k</a:t>
              </a:r>
              <a:r>
                <a:rPr lang="en-US" altLang="zh-CN" sz="1600" b="1" baseline="-25000" dirty="0">
                  <a:cs typeface="+mn-ea"/>
                  <a:sym typeface="+mn-lt"/>
                </a:rPr>
                <a:t>1</a:t>
              </a:r>
              <a:endParaRPr lang="zh-CN" altLang="en-US" sz="1600" b="1" baseline="-25000" dirty="0">
                <a:cs typeface="+mn-ea"/>
                <a:sym typeface="+mn-lt"/>
              </a:endParaRPr>
            </a:p>
          </p:txBody>
        </p:sp>
        <p:cxnSp>
          <p:nvCxnSpPr>
            <p:cNvPr id="181" name="直接箭头连接符 180">
              <a:extLst>
                <a:ext uri="{FF2B5EF4-FFF2-40B4-BE49-F238E27FC236}">
                  <a16:creationId xmlns:a16="http://schemas.microsoft.com/office/drawing/2014/main" id="{3F21E6F0-A7F1-46A7-9055-1EF6DD6333C1}"/>
                </a:ext>
              </a:extLst>
            </p:cNvPr>
            <p:cNvCxnSpPr>
              <a:cxnSpLocks/>
              <a:stCxn id="180" idx="2"/>
              <a:endCxn id="131" idx="0"/>
            </p:cNvCxnSpPr>
            <p:nvPr/>
          </p:nvCxnSpPr>
          <p:spPr>
            <a:xfrm flipH="1">
              <a:off x="4505416" y="1367750"/>
              <a:ext cx="5485" cy="176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2" name="文本框 181">
              <a:extLst>
                <a:ext uri="{FF2B5EF4-FFF2-40B4-BE49-F238E27FC236}">
                  <a16:creationId xmlns:a16="http://schemas.microsoft.com/office/drawing/2014/main" id="{D04352E2-FE86-45FA-8CB4-C81C0CC7C555}"/>
                </a:ext>
              </a:extLst>
            </p:cNvPr>
            <p:cNvSpPr txBox="1"/>
            <p:nvPr/>
          </p:nvSpPr>
          <p:spPr>
            <a:xfrm>
              <a:off x="4275298" y="2128079"/>
              <a:ext cx="485299" cy="445500"/>
            </a:xfrm>
            <a:prstGeom prst="rect">
              <a:avLst/>
            </a:prstGeom>
            <a:noFill/>
          </p:spPr>
          <p:txBody>
            <a:bodyPr wrap="none" rtlCol="0">
              <a:spAutoFit/>
            </a:bodyPr>
            <a:lstStyle/>
            <a:p>
              <a:r>
                <a:rPr lang="en-US" altLang="zh-CN" sz="1600" b="1" dirty="0">
                  <a:cs typeface="+mn-ea"/>
                  <a:sym typeface="+mn-lt"/>
                </a:rPr>
                <a:t>k</a:t>
              </a:r>
              <a:r>
                <a:rPr lang="en-US" altLang="zh-CN" sz="1600" b="1" baseline="-25000" dirty="0">
                  <a:cs typeface="+mn-ea"/>
                  <a:sym typeface="+mn-lt"/>
                </a:rPr>
                <a:t>2</a:t>
              </a:r>
              <a:endParaRPr lang="zh-CN" altLang="en-US" sz="1600" b="1" baseline="-25000" dirty="0">
                <a:cs typeface="+mn-ea"/>
                <a:sym typeface="+mn-lt"/>
              </a:endParaRPr>
            </a:p>
          </p:txBody>
        </p:sp>
        <p:cxnSp>
          <p:nvCxnSpPr>
            <p:cNvPr id="183" name="直接箭头连接符 182">
              <a:extLst>
                <a:ext uri="{FF2B5EF4-FFF2-40B4-BE49-F238E27FC236}">
                  <a16:creationId xmlns:a16="http://schemas.microsoft.com/office/drawing/2014/main" id="{DB115303-5408-42A1-B949-DFE213BE342D}"/>
                </a:ext>
              </a:extLst>
            </p:cNvPr>
            <p:cNvCxnSpPr>
              <a:cxnSpLocks/>
              <a:stCxn id="182" idx="2"/>
              <a:endCxn id="135" idx="0"/>
            </p:cNvCxnSpPr>
            <p:nvPr/>
          </p:nvCxnSpPr>
          <p:spPr>
            <a:xfrm flipH="1">
              <a:off x="4505417" y="2573579"/>
              <a:ext cx="12530" cy="177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4" name="文本框 183">
              <a:extLst>
                <a:ext uri="{FF2B5EF4-FFF2-40B4-BE49-F238E27FC236}">
                  <a16:creationId xmlns:a16="http://schemas.microsoft.com/office/drawing/2014/main" id="{41F05333-7CDD-443B-8D63-C498C8919CDB}"/>
                </a:ext>
              </a:extLst>
            </p:cNvPr>
            <p:cNvSpPr txBox="1"/>
            <p:nvPr/>
          </p:nvSpPr>
          <p:spPr>
            <a:xfrm>
              <a:off x="4226902" y="3890129"/>
              <a:ext cx="583109" cy="445500"/>
            </a:xfrm>
            <a:prstGeom prst="rect">
              <a:avLst/>
            </a:prstGeom>
            <a:noFill/>
          </p:spPr>
          <p:txBody>
            <a:bodyPr wrap="none" rtlCol="0">
              <a:spAutoFit/>
            </a:bodyPr>
            <a:lstStyle/>
            <a:p>
              <a:r>
                <a:rPr lang="en-US" altLang="zh-CN" sz="1600" b="1" dirty="0">
                  <a:cs typeface="+mn-ea"/>
                  <a:sym typeface="+mn-lt"/>
                </a:rPr>
                <a:t>k</a:t>
              </a:r>
              <a:r>
                <a:rPr lang="en-US" altLang="zh-CN" sz="1600" b="1" baseline="-25000" dirty="0">
                  <a:cs typeface="+mn-ea"/>
                  <a:sym typeface="+mn-lt"/>
                </a:rPr>
                <a:t>16</a:t>
              </a:r>
              <a:endParaRPr lang="zh-CN" altLang="en-US" sz="1600" b="1" baseline="-25000" dirty="0">
                <a:cs typeface="+mn-ea"/>
                <a:sym typeface="+mn-lt"/>
              </a:endParaRPr>
            </a:p>
          </p:txBody>
        </p:sp>
        <p:cxnSp>
          <p:nvCxnSpPr>
            <p:cNvPr id="185" name="直接箭头连接符 184">
              <a:extLst>
                <a:ext uri="{FF2B5EF4-FFF2-40B4-BE49-F238E27FC236}">
                  <a16:creationId xmlns:a16="http://schemas.microsoft.com/office/drawing/2014/main" id="{91EB0D0C-B7E7-410F-927C-F2E144144F76}"/>
                </a:ext>
              </a:extLst>
            </p:cNvPr>
            <p:cNvCxnSpPr>
              <a:cxnSpLocks/>
              <a:stCxn id="184" idx="2"/>
              <a:endCxn id="159" idx="0"/>
            </p:cNvCxnSpPr>
            <p:nvPr/>
          </p:nvCxnSpPr>
          <p:spPr>
            <a:xfrm flipH="1">
              <a:off x="4505416" y="4335629"/>
              <a:ext cx="13041" cy="163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6" name="文本框 185">
              <a:extLst>
                <a:ext uri="{FF2B5EF4-FFF2-40B4-BE49-F238E27FC236}">
                  <a16:creationId xmlns:a16="http://schemas.microsoft.com/office/drawing/2014/main" id="{5CFD9BE7-831D-4069-A775-D403152D9DC6}"/>
                </a:ext>
              </a:extLst>
            </p:cNvPr>
            <p:cNvSpPr txBox="1"/>
            <p:nvPr/>
          </p:nvSpPr>
          <p:spPr>
            <a:xfrm>
              <a:off x="5504155" y="5327127"/>
              <a:ext cx="782889" cy="405001"/>
            </a:xfrm>
            <a:prstGeom prst="rect">
              <a:avLst/>
            </a:prstGeom>
            <a:noFill/>
          </p:spPr>
          <p:txBody>
            <a:bodyPr wrap="none" rtlCol="0">
              <a:spAutoFit/>
            </a:bodyPr>
            <a:lstStyle/>
            <a:p>
              <a:r>
                <a:rPr lang="en-US" altLang="zh-CN" sz="1400" dirty="0">
                  <a:solidFill>
                    <a:srgbClr val="4A7EBB"/>
                  </a:solidFill>
                  <a:cs typeface="+mn-ea"/>
                  <a:sym typeface="+mn-lt"/>
                </a:rPr>
                <a:t>swap</a:t>
              </a:r>
              <a:endParaRPr lang="zh-CN" altLang="en-US" sz="1400" dirty="0">
                <a:solidFill>
                  <a:srgbClr val="4A7EBB"/>
                </a:solidFill>
                <a:cs typeface="+mn-ea"/>
                <a:sym typeface="+mn-lt"/>
              </a:endParaRPr>
            </a:p>
          </p:txBody>
        </p:sp>
        <p:cxnSp>
          <p:nvCxnSpPr>
            <p:cNvPr id="188" name="直接箭头连接符 187">
              <a:extLst>
                <a:ext uri="{FF2B5EF4-FFF2-40B4-BE49-F238E27FC236}">
                  <a16:creationId xmlns:a16="http://schemas.microsoft.com/office/drawing/2014/main" id="{E69F98A0-18C5-4305-B18F-EE85F04F84A6}"/>
                </a:ext>
              </a:extLst>
            </p:cNvPr>
            <p:cNvCxnSpPr/>
            <p:nvPr/>
          </p:nvCxnSpPr>
          <p:spPr>
            <a:xfrm>
              <a:off x="4469930" y="6452548"/>
              <a:ext cx="0" cy="276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直接箭头连接符 188">
              <a:extLst>
                <a:ext uri="{FF2B5EF4-FFF2-40B4-BE49-F238E27FC236}">
                  <a16:creationId xmlns:a16="http://schemas.microsoft.com/office/drawing/2014/main" id="{E3A78966-6824-49A8-AB6B-9AF948AA7AA1}"/>
                </a:ext>
              </a:extLst>
            </p:cNvPr>
            <p:cNvCxnSpPr>
              <a:cxnSpLocks/>
              <a:endCxn id="126" idx="0"/>
            </p:cNvCxnSpPr>
            <p:nvPr/>
          </p:nvCxnSpPr>
          <p:spPr>
            <a:xfrm>
              <a:off x="4498216" y="5126"/>
              <a:ext cx="7201" cy="314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0" name="文本框 189">
              <a:extLst>
                <a:ext uri="{FF2B5EF4-FFF2-40B4-BE49-F238E27FC236}">
                  <a16:creationId xmlns:a16="http://schemas.microsoft.com/office/drawing/2014/main" id="{328499AF-A219-4407-A93B-8E0744C9563F}"/>
                </a:ext>
              </a:extLst>
            </p:cNvPr>
            <p:cNvSpPr txBox="1"/>
            <p:nvPr/>
          </p:nvSpPr>
          <p:spPr>
            <a:xfrm>
              <a:off x="3708802" y="-289825"/>
              <a:ext cx="1854625" cy="405001"/>
            </a:xfrm>
            <a:prstGeom prst="rect">
              <a:avLst/>
            </a:prstGeom>
            <a:noFill/>
          </p:spPr>
          <p:txBody>
            <a:bodyPr wrap="none" rtlCol="0">
              <a:spAutoFit/>
            </a:bodyPr>
            <a:lstStyle/>
            <a:p>
              <a:r>
                <a:rPr lang="en-US" altLang="zh-CN" sz="1400" dirty="0">
                  <a:cs typeface="+mn-ea"/>
                  <a:sym typeface="+mn-lt"/>
                </a:rPr>
                <a:t>Plaintext (64bit)</a:t>
              </a:r>
              <a:endParaRPr lang="zh-CN" altLang="en-US" sz="1400" dirty="0">
                <a:cs typeface="+mn-ea"/>
                <a:sym typeface="+mn-lt"/>
              </a:endParaRPr>
            </a:p>
          </p:txBody>
        </p:sp>
        <p:sp>
          <p:nvSpPr>
            <p:cNvPr id="192" name="文本框 191">
              <a:extLst>
                <a:ext uri="{FF2B5EF4-FFF2-40B4-BE49-F238E27FC236}">
                  <a16:creationId xmlns:a16="http://schemas.microsoft.com/office/drawing/2014/main" id="{1D14D385-A36D-40A2-A2FC-8D4EF9886DF8}"/>
                </a:ext>
              </a:extLst>
            </p:cNvPr>
            <p:cNvSpPr txBox="1"/>
            <p:nvPr/>
          </p:nvSpPr>
          <p:spPr>
            <a:xfrm>
              <a:off x="3706380" y="6626206"/>
              <a:ext cx="2021109" cy="405001"/>
            </a:xfrm>
            <a:prstGeom prst="rect">
              <a:avLst/>
            </a:prstGeom>
            <a:noFill/>
          </p:spPr>
          <p:txBody>
            <a:bodyPr wrap="none" rtlCol="0">
              <a:spAutoFit/>
            </a:bodyPr>
            <a:lstStyle/>
            <a:p>
              <a:r>
                <a:rPr lang="en-US" altLang="zh-CN" sz="1400" dirty="0">
                  <a:cs typeface="+mn-ea"/>
                  <a:sym typeface="+mn-lt"/>
                </a:rPr>
                <a:t>Ciphertext (64bit)</a:t>
              </a:r>
              <a:endParaRPr lang="zh-CN" altLang="en-US" sz="1400" dirty="0">
                <a:cs typeface="+mn-ea"/>
                <a:sym typeface="+mn-lt"/>
              </a:endParaRPr>
            </a:p>
          </p:txBody>
        </p:sp>
        <p:sp>
          <p:nvSpPr>
            <p:cNvPr id="194" name="文本框 193">
              <a:extLst>
                <a:ext uri="{FF2B5EF4-FFF2-40B4-BE49-F238E27FC236}">
                  <a16:creationId xmlns:a16="http://schemas.microsoft.com/office/drawing/2014/main" id="{ABBB2C64-1C59-4B5A-B830-7B3498A0CF72}"/>
                </a:ext>
              </a:extLst>
            </p:cNvPr>
            <p:cNvSpPr txBox="1"/>
            <p:nvPr/>
          </p:nvSpPr>
          <p:spPr>
            <a:xfrm>
              <a:off x="2340982" y="1022699"/>
              <a:ext cx="1117936" cy="405001"/>
            </a:xfrm>
            <a:prstGeom prst="rect">
              <a:avLst/>
            </a:prstGeom>
            <a:noFill/>
          </p:spPr>
          <p:txBody>
            <a:bodyPr wrap="none" rtlCol="0">
              <a:spAutoFit/>
            </a:bodyPr>
            <a:lstStyle/>
            <a:p>
              <a:r>
                <a:rPr lang="en-US" altLang="zh-CN" sz="1400" dirty="0">
                  <a:solidFill>
                    <a:schemeClr val="bg1">
                      <a:lumMod val="50000"/>
                    </a:schemeClr>
                  </a:solidFill>
                  <a:cs typeface="+mn-ea"/>
                  <a:sym typeface="+mn-lt"/>
                </a:rPr>
                <a:t>Round 1</a:t>
              </a:r>
              <a:endParaRPr lang="zh-CN" altLang="en-US" sz="1400" dirty="0">
                <a:solidFill>
                  <a:schemeClr val="bg1">
                    <a:lumMod val="50000"/>
                  </a:schemeClr>
                </a:solidFill>
                <a:cs typeface="+mn-ea"/>
                <a:sym typeface="+mn-lt"/>
              </a:endParaRPr>
            </a:p>
          </p:txBody>
        </p:sp>
        <p:sp>
          <p:nvSpPr>
            <p:cNvPr id="195" name="文本框 194">
              <a:extLst>
                <a:ext uri="{FF2B5EF4-FFF2-40B4-BE49-F238E27FC236}">
                  <a16:creationId xmlns:a16="http://schemas.microsoft.com/office/drawing/2014/main" id="{3FAE4467-523A-47D2-9796-5224E428F9BB}"/>
                </a:ext>
              </a:extLst>
            </p:cNvPr>
            <p:cNvSpPr txBox="1"/>
            <p:nvPr/>
          </p:nvSpPr>
          <p:spPr>
            <a:xfrm>
              <a:off x="2342512" y="2226706"/>
              <a:ext cx="1117936" cy="405001"/>
            </a:xfrm>
            <a:prstGeom prst="rect">
              <a:avLst/>
            </a:prstGeom>
            <a:noFill/>
          </p:spPr>
          <p:txBody>
            <a:bodyPr wrap="none" rtlCol="0">
              <a:spAutoFit/>
            </a:bodyPr>
            <a:lstStyle/>
            <a:p>
              <a:r>
                <a:rPr lang="en-US" altLang="zh-CN" sz="1400" dirty="0">
                  <a:solidFill>
                    <a:schemeClr val="bg1">
                      <a:lumMod val="50000"/>
                    </a:schemeClr>
                  </a:solidFill>
                  <a:cs typeface="+mn-ea"/>
                  <a:sym typeface="+mn-lt"/>
                </a:rPr>
                <a:t>Round 2</a:t>
              </a:r>
              <a:endParaRPr lang="zh-CN" altLang="en-US" sz="1400" dirty="0">
                <a:solidFill>
                  <a:schemeClr val="bg1">
                    <a:lumMod val="50000"/>
                  </a:schemeClr>
                </a:solidFill>
                <a:cs typeface="+mn-ea"/>
                <a:sym typeface="+mn-lt"/>
              </a:endParaRPr>
            </a:p>
          </p:txBody>
        </p:sp>
        <p:sp>
          <p:nvSpPr>
            <p:cNvPr id="196" name="文本框 195">
              <a:extLst>
                <a:ext uri="{FF2B5EF4-FFF2-40B4-BE49-F238E27FC236}">
                  <a16:creationId xmlns:a16="http://schemas.microsoft.com/office/drawing/2014/main" id="{B17C12C2-7EAB-4543-9E21-F6E33853F444}"/>
                </a:ext>
              </a:extLst>
            </p:cNvPr>
            <p:cNvSpPr txBox="1"/>
            <p:nvPr/>
          </p:nvSpPr>
          <p:spPr>
            <a:xfrm>
              <a:off x="2284316" y="3926569"/>
              <a:ext cx="1246961" cy="405001"/>
            </a:xfrm>
            <a:prstGeom prst="rect">
              <a:avLst/>
            </a:prstGeom>
            <a:noFill/>
          </p:spPr>
          <p:txBody>
            <a:bodyPr wrap="none" rtlCol="0">
              <a:spAutoFit/>
            </a:bodyPr>
            <a:lstStyle/>
            <a:p>
              <a:r>
                <a:rPr lang="en-US" altLang="zh-CN" sz="1400" dirty="0">
                  <a:solidFill>
                    <a:schemeClr val="bg1">
                      <a:lumMod val="50000"/>
                    </a:schemeClr>
                  </a:solidFill>
                  <a:cs typeface="+mn-ea"/>
                  <a:sym typeface="+mn-lt"/>
                </a:rPr>
                <a:t>Round 16</a:t>
              </a:r>
              <a:endParaRPr lang="zh-CN" altLang="en-US" sz="1400" dirty="0">
                <a:solidFill>
                  <a:schemeClr val="bg1">
                    <a:lumMod val="50000"/>
                  </a:schemeClr>
                </a:solidFill>
                <a:cs typeface="+mn-ea"/>
                <a:sym typeface="+mn-lt"/>
              </a:endParaRPr>
            </a:p>
          </p:txBody>
        </p:sp>
        <p:sp>
          <p:nvSpPr>
            <p:cNvPr id="197" name="矩形 196">
              <a:extLst>
                <a:ext uri="{FF2B5EF4-FFF2-40B4-BE49-F238E27FC236}">
                  <a16:creationId xmlns:a16="http://schemas.microsoft.com/office/drawing/2014/main" id="{DF76DFD1-A032-4B66-8372-979479322422}"/>
                </a:ext>
              </a:extLst>
            </p:cNvPr>
            <p:cNvSpPr/>
            <p:nvPr/>
          </p:nvSpPr>
          <p:spPr>
            <a:xfrm>
              <a:off x="6782538" y="969220"/>
              <a:ext cx="1670650" cy="4165695"/>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cs typeface="+mn-ea"/>
                  <a:sym typeface="+mn-lt"/>
                </a:rPr>
                <a:t>    </a:t>
              </a:r>
              <a:r>
                <a:rPr lang="en-US" altLang="zh-CN" sz="1400" b="1" dirty="0">
                  <a:cs typeface="+mn-ea"/>
                  <a:sym typeface="+mn-lt"/>
                </a:rPr>
                <a:t>K</a:t>
              </a:r>
              <a:r>
                <a:rPr lang="en-US" altLang="zh-CN" sz="1400" dirty="0">
                  <a:cs typeface="+mn-ea"/>
                  <a:sym typeface="+mn-lt"/>
                </a:rPr>
                <a:t>ey</a:t>
              </a:r>
            </a:p>
            <a:p>
              <a:r>
                <a:rPr lang="en-US" altLang="zh-CN" sz="1400" dirty="0">
                  <a:cs typeface="+mn-ea"/>
                  <a:sym typeface="+mn-lt"/>
                </a:rPr>
                <a:t>    </a:t>
              </a:r>
              <a:r>
                <a:rPr lang="en-US" altLang="zh-CN" sz="1400" b="1" dirty="0">
                  <a:cs typeface="+mn-ea"/>
                  <a:sym typeface="+mn-lt"/>
                </a:rPr>
                <a:t>S</a:t>
              </a:r>
              <a:r>
                <a:rPr lang="en-US" altLang="zh-CN" sz="1400" dirty="0">
                  <a:cs typeface="+mn-ea"/>
                  <a:sym typeface="+mn-lt"/>
                </a:rPr>
                <a:t>chedule</a:t>
              </a:r>
            </a:p>
            <a:p>
              <a:r>
                <a:rPr lang="en-US" altLang="zh-CN" sz="1400" dirty="0">
                  <a:cs typeface="+mn-ea"/>
                  <a:sym typeface="+mn-lt"/>
                </a:rPr>
                <a:t>   </a:t>
              </a:r>
              <a:r>
                <a:rPr lang="en-US" altLang="zh-CN" sz="1400" b="1" dirty="0">
                  <a:cs typeface="+mn-ea"/>
                  <a:sym typeface="+mn-lt"/>
                </a:rPr>
                <a:t> A</a:t>
              </a:r>
              <a:r>
                <a:rPr lang="en-US" altLang="zh-CN" sz="1400" dirty="0">
                  <a:cs typeface="+mn-ea"/>
                  <a:sym typeface="+mn-lt"/>
                </a:rPr>
                <a:t>lgorithm</a:t>
              </a:r>
            </a:p>
            <a:p>
              <a:endParaRPr lang="en-US" altLang="zh-CN" sz="400" dirty="0">
                <a:cs typeface="+mn-ea"/>
                <a:sym typeface="+mn-lt"/>
              </a:endParaRPr>
            </a:p>
            <a:p>
              <a:pPr algn="ctr"/>
              <a:r>
                <a:rPr lang="en-US" altLang="zh-CN" sz="1400" dirty="0">
                  <a:cs typeface="+mn-ea"/>
                  <a:sym typeface="+mn-lt"/>
                </a:rPr>
                <a:t>(KSA)</a:t>
              </a:r>
              <a:endParaRPr lang="zh-CN" altLang="en-US" sz="1400" dirty="0">
                <a:cs typeface="+mn-ea"/>
                <a:sym typeface="+mn-lt"/>
              </a:endParaRPr>
            </a:p>
          </p:txBody>
        </p:sp>
        <p:sp>
          <p:nvSpPr>
            <p:cNvPr id="198" name="文本框 197">
              <a:extLst>
                <a:ext uri="{FF2B5EF4-FFF2-40B4-BE49-F238E27FC236}">
                  <a16:creationId xmlns:a16="http://schemas.microsoft.com/office/drawing/2014/main" id="{6FF2E49C-82FA-40C8-AFEE-8B3286D100E9}"/>
                </a:ext>
              </a:extLst>
            </p:cNvPr>
            <p:cNvSpPr txBox="1"/>
            <p:nvPr/>
          </p:nvSpPr>
          <p:spPr>
            <a:xfrm>
              <a:off x="6782538" y="219996"/>
              <a:ext cx="1613782" cy="486001"/>
            </a:xfrm>
            <a:prstGeom prst="rect">
              <a:avLst/>
            </a:prstGeom>
            <a:noFill/>
          </p:spPr>
          <p:txBody>
            <a:bodyPr wrap="square" rtlCol="0">
              <a:spAutoFit/>
            </a:bodyPr>
            <a:lstStyle/>
            <a:p>
              <a:pPr algn="ctr"/>
              <a:r>
                <a:rPr lang="en-US" altLang="zh-CN" dirty="0">
                  <a:cs typeface="+mn-ea"/>
                  <a:sym typeface="+mn-lt"/>
                </a:rPr>
                <a:t>64-bit key</a:t>
              </a:r>
              <a:endParaRPr lang="zh-CN" altLang="en-US" dirty="0">
                <a:cs typeface="+mn-ea"/>
                <a:sym typeface="+mn-lt"/>
              </a:endParaRPr>
            </a:p>
          </p:txBody>
        </p:sp>
        <p:cxnSp>
          <p:nvCxnSpPr>
            <p:cNvPr id="199" name="直接箭头连接符 198">
              <a:extLst>
                <a:ext uri="{FF2B5EF4-FFF2-40B4-BE49-F238E27FC236}">
                  <a16:creationId xmlns:a16="http://schemas.microsoft.com/office/drawing/2014/main" id="{B06C3E70-1A52-4703-BC52-6783D420F75F}"/>
                </a:ext>
              </a:extLst>
            </p:cNvPr>
            <p:cNvCxnSpPr/>
            <p:nvPr/>
          </p:nvCxnSpPr>
          <p:spPr>
            <a:xfrm>
              <a:off x="6942338" y="682453"/>
              <a:ext cx="0" cy="271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0" name="直接箭头连接符 199">
              <a:extLst>
                <a:ext uri="{FF2B5EF4-FFF2-40B4-BE49-F238E27FC236}">
                  <a16:creationId xmlns:a16="http://schemas.microsoft.com/office/drawing/2014/main" id="{4F33B1D8-6587-450E-BC5F-81254CDE1B5A}"/>
                </a:ext>
              </a:extLst>
            </p:cNvPr>
            <p:cNvCxnSpPr/>
            <p:nvPr/>
          </p:nvCxnSpPr>
          <p:spPr>
            <a:xfrm>
              <a:off x="7217546" y="675016"/>
              <a:ext cx="0" cy="286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1" name="直接箭头连接符 200">
              <a:extLst>
                <a:ext uri="{FF2B5EF4-FFF2-40B4-BE49-F238E27FC236}">
                  <a16:creationId xmlns:a16="http://schemas.microsoft.com/office/drawing/2014/main" id="{9F511966-DEC7-4FA2-9955-6EBFDD032C15}"/>
                </a:ext>
              </a:extLst>
            </p:cNvPr>
            <p:cNvCxnSpPr/>
            <p:nvPr/>
          </p:nvCxnSpPr>
          <p:spPr>
            <a:xfrm>
              <a:off x="8217546" y="682453"/>
              <a:ext cx="0" cy="286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2" name="文本框 201">
              <a:extLst>
                <a:ext uri="{FF2B5EF4-FFF2-40B4-BE49-F238E27FC236}">
                  <a16:creationId xmlns:a16="http://schemas.microsoft.com/office/drawing/2014/main" id="{025E3F32-8ECB-4334-B86D-AB748EFF748D}"/>
                </a:ext>
              </a:extLst>
            </p:cNvPr>
            <p:cNvSpPr txBox="1"/>
            <p:nvPr/>
          </p:nvSpPr>
          <p:spPr>
            <a:xfrm>
              <a:off x="6041223" y="1135667"/>
              <a:ext cx="485299" cy="445500"/>
            </a:xfrm>
            <a:prstGeom prst="rect">
              <a:avLst/>
            </a:prstGeom>
            <a:noFill/>
          </p:spPr>
          <p:txBody>
            <a:bodyPr wrap="none" rtlCol="0">
              <a:spAutoFit/>
            </a:bodyPr>
            <a:lstStyle/>
            <a:p>
              <a:r>
                <a:rPr lang="en-US" altLang="zh-CN" sz="1600" b="1" dirty="0">
                  <a:cs typeface="+mn-ea"/>
                  <a:sym typeface="+mn-lt"/>
                </a:rPr>
                <a:t>k</a:t>
              </a:r>
              <a:r>
                <a:rPr lang="en-US" altLang="zh-CN" sz="1600" b="1" baseline="-25000" dirty="0">
                  <a:cs typeface="+mn-ea"/>
                  <a:sym typeface="+mn-lt"/>
                </a:rPr>
                <a:t>1</a:t>
              </a:r>
              <a:endParaRPr lang="zh-CN" altLang="en-US" sz="1600" b="1" baseline="-25000" dirty="0">
                <a:cs typeface="+mn-ea"/>
                <a:sym typeface="+mn-lt"/>
              </a:endParaRPr>
            </a:p>
          </p:txBody>
        </p:sp>
        <p:cxnSp>
          <p:nvCxnSpPr>
            <p:cNvPr id="203" name="直接箭头连接符 202">
              <a:extLst>
                <a:ext uri="{FF2B5EF4-FFF2-40B4-BE49-F238E27FC236}">
                  <a16:creationId xmlns:a16="http://schemas.microsoft.com/office/drawing/2014/main" id="{A14F75C0-66DF-405C-AD11-B3C3A7866947}"/>
                </a:ext>
              </a:extLst>
            </p:cNvPr>
            <p:cNvCxnSpPr/>
            <p:nvPr/>
          </p:nvCxnSpPr>
          <p:spPr>
            <a:xfrm flipH="1">
              <a:off x="6017745" y="1544714"/>
              <a:ext cx="764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4" name="文本框 203">
              <a:extLst>
                <a:ext uri="{FF2B5EF4-FFF2-40B4-BE49-F238E27FC236}">
                  <a16:creationId xmlns:a16="http://schemas.microsoft.com/office/drawing/2014/main" id="{8BFD88A4-A82E-47FF-A266-5577FFED8F19}"/>
                </a:ext>
              </a:extLst>
            </p:cNvPr>
            <p:cNvSpPr txBox="1"/>
            <p:nvPr/>
          </p:nvSpPr>
          <p:spPr>
            <a:xfrm>
              <a:off x="6041223" y="2251179"/>
              <a:ext cx="485299" cy="445500"/>
            </a:xfrm>
            <a:prstGeom prst="rect">
              <a:avLst/>
            </a:prstGeom>
            <a:noFill/>
          </p:spPr>
          <p:txBody>
            <a:bodyPr wrap="none" rtlCol="0">
              <a:spAutoFit/>
            </a:bodyPr>
            <a:lstStyle/>
            <a:p>
              <a:r>
                <a:rPr lang="en-US" altLang="zh-CN" sz="1600" b="1" dirty="0">
                  <a:cs typeface="+mn-ea"/>
                  <a:sym typeface="+mn-lt"/>
                </a:rPr>
                <a:t>k</a:t>
              </a:r>
              <a:r>
                <a:rPr lang="en-US" altLang="zh-CN" sz="1600" b="1" baseline="-25000" dirty="0">
                  <a:cs typeface="+mn-ea"/>
                  <a:sym typeface="+mn-lt"/>
                </a:rPr>
                <a:t>2</a:t>
              </a:r>
              <a:endParaRPr lang="zh-CN" altLang="en-US" sz="1600" b="1" baseline="-25000" dirty="0">
                <a:cs typeface="+mn-ea"/>
                <a:sym typeface="+mn-lt"/>
              </a:endParaRPr>
            </a:p>
          </p:txBody>
        </p:sp>
        <p:cxnSp>
          <p:nvCxnSpPr>
            <p:cNvPr id="205" name="直接箭头连接符 204">
              <a:extLst>
                <a:ext uri="{FF2B5EF4-FFF2-40B4-BE49-F238E27FC236}">
                  <a16:creationId xmlns:a16="http://schemas.microsoft.com/office/drawing/2014/main" id="{CF3AFE74-8098-48B4-B505-43FC432F604E}"/>
                </a:ext>
              </a:extLst>
            </p:cNvPr>
            <p:cNvCxnSpPr/>
            <p:nvPr/>
          </p:nvCxnSpPr>
          <p:spPr>
            <a:xfrm flipH="1">
              <a:off x="6017745" y="2660226"/>
              <a:ext cx="764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6" name="文本框 205">
              <a:extLst>
                <a:ext uri="{FF2B5EF4-FFF2-40B4-BE49-F238E27FC236}">
                  <a16:creationId xmlns:a16="http://schemas.microsoft.com/office/drawing/2014/main" id="{113CF352-AF24-428C-A3A0-948C2AD07746}"/>
                </a:ext>
              </a:extLst>
            </p:cNvPr>
            <p:cNvSpPr txBox="1"/>
            <p:nvPr/>
          </p:nvSpPr>
          <p:spPr>
            <a:xfrm>
              <a:off x="6017588" y="4201411"/>
              <a:ext cx="583109" cy="445500"/>
            </a:xfrm>
            <a:prstGeom prst="rect">
              <a:avLst/>
            </a:prstGeom>
            <a:noFill/>
          </p:spPr>
          <p:txBody>
            <a:bodyPr wrap="none" rtlCol="0">
              <a:spAutoFit/>
            </a:bodyPr>
            <a:lstStyle/>
            <a:p>
              <a:r>
                <a:rPr lang="en-US" altLang="zh-CN" sz="1600" b="1" dirty="0">
                  <a:cs typeface="+mn-ea"/>
                  <a:sym typeface="+mn-lt"/>
                </a:rPr>
                <a:t>k</a:t>
              </a:r>
              <a:r>
                <a:rPr lang="en-US" altLang="zh-CN" sz="1600" b="1" baseline="-25000" dirty="0">
                  <a:cs typeface="+mn-ea"/>
                  <a:sym typeface="+mn-lt"/>
                </a:rPr>
                <a:t>16</a:t>
              </a:r>
              <a:endParaRPr lang="zh-CN" altLang="en-US" sz="1600" b="1" baseline="-25000" dirty="0">
                <a:cs typeface="+mn-ea"/>
                <a:sym typeface="+mn-lt"/>
              </a:endParaRPr>
            </a:p>
          </p:txBody>
        </p:sp>
        <p:cxnSp>
          <p:nvCxnSpPr>
            <p:cNvPr id="207" name="直接箭头连接符 206">
              <a:extLst>
                <a:ext uri="{FF2B5EF4-FFF2-40B4-BE49-F238E27FC236}">
                  <a16:creationId xmlns:a16="http://schemas.microsoft.com/office/drawing/2014/main" id="{795D0453-EDFE-4D82-A56A-BFB9CDF09A57}"/>
                </a:ext>
              </a:extLst>
            </p:cNvPr>
            <p:cNvCxnSpPr/>
            <p:nvPr/>
          </p:nvCxnSpPr>
          <p:spPr>
            <a:xfrm flipH="1">
              <a:off x="5994110" y="4610458"/>
              <a:ext cx="764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8" name="文本框 207">
              <a:extLst>
                <a:ext uri="{FF2B5EF4-FFF2-40B4-BE49-F238E27FC236}">
                  <a16:creationId xmlns:a16="http://schemas.microsoft.com/office/drawing/2014/main" id="{9767C267-C4F1-400E-BA63-ABBDCCD3EC87}"/>
                </a:ext>
              </a:extLst>
            </p:cNvPr>
            <p:cNvSpPr txBox="1"/>
            <p:nvPr/>
          </p:nvSpPr>
          <p:spPr>
            <a:xfrm>
              <a:off x="6006352" y="3643339"/>
              <a:ext cx="559384" cy="760082"/>
            </a:xfrm>
            <a:prstGeom prst="rect">
              <a:avLst/>
            </a:prstGeom>
            <a:noFill/>
          </p:spPr>
          <p:txBody>
            <a:bodyPr vert="eaVert" wrap="square" rtlCol="0">
              <a:spAutoFit/>
            </a:bodyPr>
            <a:lstStyle/>
            <a:p>
              <a:r>
                <a:rPr lang="en-US" altLang="zh-CN" sz="1600" b="1" dirty="0">
                  <a:cs typeface="+mn-ea"/>
                  <a:sym typeface="+mn-lt"/>
                </a:rPr>
                <a:t>…</a:t>
              </a:r>
              <a:endParaRPr lang="zh-CN" altLang="en-US" sz="1600" b="1" dirty="0">
                <a:cs typeface="+mn-ea"/>
                <a:sym typeface="+mn-lt"/>
              </a:endParaRPr>
            </a:p>
          </p:txBody>
        </p:sp>
      </p:grpSp>
    </p:spTree>
    <p:extLst>
      <p:ext uri="{BB962C8B-B14F-4D97-AF65-F5344CB8AC3E}">
        <p14:creationId xmlns:p14="http://schemas.microsoft.com/office/powerpoint/2010/main" val="70979334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200472" y="1628800"/>
            <a:ext cx="6185892" cy="5090472"/>
          </a:xfrm>
        </p:spPr>
        <p:txBody>
          <a:bodyPr>
            <a:normAutofit fontScale="92500" lnSpcReduction="10000"/>
          </a:bodyPr>
          <a:lstStyle/>
          <a:p>
            <a:pPr lvl="1" algn="just"/>
            <a:r>
              <a:rPr lang="zh-CN" altLang="en-US" dirty="0">
                <a:cs typeface="+mn-ea"/>
                <a:sym typeface="+mn-lt"/>
              </a:rPr>
              <a:t>首先，将输入的 </a:t>
            </a:r>
            <a:r>
              <a:rPr lang="en-US" altLang="zh-CN" dirty="0">
                <a:cs typeface="+mn-ea"/>
                <a:sym typeface="+mn-lt"/>
              </a:rPr>
              <a:t>64bit </a:t>
            </a:r>
            <a:r>
              <a:rPr lang="zh-CN" altLang="en-US" dirty="0">
                <a:cs typeface="+mn-ea"/>
                <a:sym typeface="+mn-lt"/>
              </a:rPr>
              <a:t>明文进行一个初始置换（</a:t>
            </a:r>
            <a:r>
              <a:rPr lang="en-US" altLang="zh-CN" dirty="0">
                <a:cs typeface="+mn-ea"/>
                <a:sym typeface="+mn-lt"/>
              </a:rPr>
              <a:t>IP</a:t>
            </a:r>
            <a:r>
              <a:rPr lang="zh-CN" altLang="en-US" dirty="0">
                <a:cs typeface="+mn-ea"/>
                <a:sym typeface="+mn-lt"/>
              </a:rPr>
              <a:t>），并将得到的结果分为左右两个分组，各为 </a:t>
            </a:r>
            <a:r>
              <a:rPr lang="en-US" altLang="zh-CN" dirty="0">
                <a:cs typeface="+mn-ea"/>
                <a:sym typeface="+mn-lt"/>
              </a:rPr>
              <a:t>32bit</a:t>
            </a:r>
          </a:p>
          <a:p>
            <a:pPr lvl="1" algn="just"/>
            <a:endParaRPr lang="zh-CN" altLang="en-US" dirty="0">
              <a:cs typeface="+mn-ea"/>
              <a:sym typeface="+mn-lt"/>
            </a:endParaRPr>
          </a:p>
          <a:p>
            <a:pPr lvl="1" algn="just"/>
            <a:r>
              <a:rPr lang="zh-CN" altLang="en-US" dirty="0">
                <a:cs typeface="+mn-ea"/>
                <a:sym typeface="+mn-lt"/>
              </a:rPr>
              <a:t>进行初始置换后，对</a:t>
            </a:r>
            <a:r>
              <a:rPr lang="zh-CN" altLang="en-US" dirty="0">
                <a:highlight>
                  <a:srgbClr val="FFFF00"/>
                </a:highlight>
                <a:cs typeface="+mn-ea"/>
                <a:sym typeface="+mn-lt"/>
              </a:rPr>
              <a:t>左右两个分组进行 </a:t>
            </a:r>
            <a:r>
              <a:rPr lang="en-US" altLang="zh-CN" dirty="0">
                <a:highlight>
                  <a:srgbClr val="FFFF00"/>
                </a:highlight>
                <a:cs typeface="+mn-ea"/>
                <a:sym typeface="+mn-lt"/>
              </a:rPr>
              <a:t>16</a:t>
            </a:r>
            <a:r>
              <a:rPr lang="zh-CN" altLang="en-US" dirty="0">
                <a:highlight>
                  <a:srgbClr val="FFFF00"/>
                </a:highlight>
                <a:cs typeface="+mn-ea"/>
                <a:sym typeface="+mn-lt"/>
              </a:rPr>
              <a:t>轮 相同轮函数的迭代</a:t>
            </a:r>
            <a:endParaRPr lang="en-US" altLang="zh-CN" dirty="0">
              <a:highlight>
                <a:srgbClr val="FFFF00"/>
              </a:highlight>
              <a:cs typeface="+mn-ea"/>
              <a:sym typeface="+mn-lt"/>
            </a:endParaRPr>
          </a:p>
          <a:p>
            <a:pPr lvl="2" algn="just"/>
            <a:r>
              <a:rPr lang="zh-CN" altLang="en-US" dirty="0">
                <a:cs typeface="+mn-ea"/>
                <a:sym typeface="+mn-lt"/>
              </a:rPr>
              <a:t>除最后一轮迭代，输出不进行左右两个分组的交换外，其他每轮迭代均有置换和代换</a:t>
            </a:r>
            <a:endParaRPr lang="en-US" altLang="zh-CN" dirty="0">
              <a:cs typeface="+mn-ea"/>
              <a:sym typeface="+mn-lt"/>
            </a:endParaRPr>
          </a:p>
          <a:p>
            <a:pPr lvl="2" algn="just"/>
            <a:endParaRPr lang="en-US" altLang="zh-CN" dirty="0">
              <a:cs typeface="+mn-ea"/>
              <a:sym typeface="+mn-lt"/>
            </a:endParaRPr>
          </a:p>
          <a:p>
            <a:pPr lvl="1" algn="just"/>
            <a:r>
              <a:rPr lang="zh-CN" altLang="en-US" dirty="0">
                <a:cs typeface="+mn-ea"/>
                <a:sym typeface="+mn-lt"/>
              </a:rPr>
              <a:t>经 </a:t>
            </a:r>
            <a:r>
              <a:rPr lang="en-US" altLang="zh-CN" dirty="0">
                <a:cs typeface="+mn-ea"/>
                <a:sym typeface="+mn-lt"/>
              </a:rPr>
              <a:t>16</a:t>
            </a:r>
            <a:r>
              <a:rPr lang="zh-CN" altLang="en-US" dirty="0">
                <a:cs typeface="+mn-ea"/>
                <a:sym typeface="+mn-lt"/>
              </a:rPr>
              <a:t>轮 迭代后，得到的结果再经逆初始置换（</a:t>
            </a:r>
            <a:r>
              <a:rPr lang="en-US" altLang="zh-CN" dirty="0">
                <a:cs typeface="+mn-ea"/>
                <a:sym typeface="+mn-lt"/>
              </a:rPr>
              <a:t>FP</a:t>
            </a:r>
            <a:r>
              <a:rPr lang="zh-CN" altLang="en-US" dirty="0">
                <a:cs typeface="+mn-ea"/>
                <a:sym typeface="+mn-lt"/>
              </a:rPr>
              <a:t>）操作后，作为最终加密结果输出</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）对称加密算法逆向分析 </a:t>
            </a:r>
            <a:r>
              <a:rPr lang="en-US" altLang="zh-CN" sz="2800" b="1" dirty="0">
                <a:solidFill>
                  <a:srgbClr val="C00000"/>
                </a:solidFill>
                <a:cs typeface="+mn-ea"/>
                <a:sym typeface="+mn-lt"/>
              </a:rPr>
              <a:t>— DES</a:t>
            </a:r>
            <a:endParaRPr lang="zh-CN" altLang="en-US" sz="2800" b="1" dirty="0">
              <a:solidFill>
                <a:srgbClr val="C00000"/>
              </a:solidFill>
              <a:cs typeface="+mn-ea"/>
              <a:sym typeface="+mn-lt"/>
            </a:endParaRPr>
          </a:p>
        </p:txBody>
      </p:sp>
      <p:pic>
        <p:nvPicPr>
          <p:cNvPr id="6" name="图片 5">
            <a:extLst>
              <a:ext uri="{FF2B5EF4-FFF2-40B4-BE49-F238E27FC236}">
                <a16:creationId xmlns:a16="http://schemas.microsoft.com/office/drawing/2014/main" id="{D19FC9FD-507B-482E-9349-6F43CE8C22F0}"/>
              </a:ext>
            </a:extLst>
          </p:cNvPr>
          <p:cNvPicPr/>
          <p:nvPr/>
        </p:nvPicPr>
        <p:blipFill>
          <a:blip r:embed="rId2"/>
          <a:stretch>
            <a:fillRect/>
          </a:stretch>
        </p:blipFill>
        <p:spPr>
          <a:xfrm>
            <a:off x="6753200" y="1506880"/>
            <a:ext cx="2808312" cy="5090472"/>
          </a:xfrm>
          <a:prstGeom prst="rect">
            <a:avLst/>
          </a:prstGeom>
        </p:spPr>
      </p:pic>
    </p:spTree>
    <p:extLst>
      <p:ext uri="{BB962C8B-B14F-4D97-AF65-F5344CB8AC3E}">
        <p14:creationId xmlns:p14="http://schemas.microsoft.com/office/powerpoint/2010/main" val="134889453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5040560"/>
          </a:xfrm>
        </p:spPr>
        <p:txBody>
          <a:bodyPr/>
          <a:lstStyle/>
          <a:p>
            <a:r>
              <a:rPr lang="zh-CN" altLang="en-US" dirty="0">
                <a:cs typeface="+mn-ea"/>
                <a:sym typeface="+mn-lt"/>
              </a:rPr>
              <a:t>异或运算符常作为更为复杂加密算法的一个组成部分</a:t>
            </a:r>
            <a:endParaRPr lang="en-US" altLang="zh-CN" dirty="0">
              <a:cs typeface="+mn-ea"/>
              <a:sym typeface="+mn-lt"/>
            </a:endParaRPr>
          </a:p>
          <a:p>
            <a:pPr lvl="1"/>
            <a:r>
              <a:rPr lang="zh-CN" altLang="en-US" dirty="0">
                <a:cs typeface="+mn-ea"/>
                <a:sym typeface="+mn-lt"/>
              </a:rPr>
              <a:t>如果使用不断重复的密钥，利用</a:t>
            </a:r>
            <a:r>
              <a:rPr lang="zh-CN" altLang="en-US" dirty="0">
                <a:highlight>
                  <a:srgbClr val="FFFF00"/>
                </a:highlight>
                <a:cs typeface="+mn-ea"/>
                <a:sym typeface="+mn-lt"/>
              </a:rPr>
              <a:t>频率分析</a:t>
            </a:r>
            <a:r>
              <a:rPr lang="zh-CN" altLang="en-US" dirty="0">
                <a:cs typeface="+mn-ea"/>
                <a:sym typeface="+mn-lt"/>
              </a:rPr>
              <a:t>就可以破解这种简单的异或密码</a:t>
            </a:r>
            <a:endParaRPr lang="en-US" altLang="zh-CN" dirty="0">
              <a:cs typeface="+mn-ea"/>
              <a:sym typeface="+mn-lt"/>
            </a:endParaRPr>
          </a:p>
          <a:p>
            <a:pPr lvl="1"/>
            <a:r>
              <a:rPr lang="zh-CN" altLang="en-US" dirty="0">
                <a:solidFill>
                  <a:srgbClr val="FF0000"/>
                </a:solidFill>
                <a:cs typeface="+mn-ea"/>
                <a:sym typeface="+mn-lt"/>
              </a:rPr>
              <a:t>如果</a:t>
            </a:r>
            <a:r>
              <a:rPr lang="zh-CN" altLang="en-US" dirty="0">
                <a:solidFill>
                  <a:srgbClr val="FF0000"/>
                </a:solidFill>
                <a:highlight>
                  <a:srgbClr val="FFFF00"/>
                </a:highlight>
                <a:cs typeface="+mn-ea"/>
                <a:sym typeface="+mn-lt"/>
              </a:rPr>
              <a:t>消息内容</a:t>
            </a:r>
            <a:r>
              <a:rPr lang="zh-CN" altLang="en-US" dirty="0">
                <a:solidFill>
                  <a:srgbClr val="FF0000"/>
                </a:solidFill>
                <a:cs typeface="+mn-ea"/>
                <a:sym typeface="+mn-lt"/>
              </a:rPr>
              <a:t>被截获，密钥就可能会泄露</a:t>
            </a:r>
            <a:endParaRPr lang="en-US" altLang="zh-CN" dirty="0">
              <a:solidFill>
                <a:srgbClr val="FF0000"/>
              </a:solidFill>
              <a:cs typeface="+mn-ea"/>
              <a:sym typeface="+mn-lt"/>
            </a:endParaRPr>
          </a:p>
          <a:p>
            <a:pPr lvl="1"/>
            <a:r>
              <a:rPr lang="zh-CN" altLang="en-US" dirty="0">
                <a:cs typeface="+mn-ea"/>
                <a:sym typeface="+mn-lt"/>
              </a:rPr>
              <a:t>异或密码值得使用的原因主要是其易于实现，而且</a:t>
            </a:r>
            <a:r>
              <a:rPr lang="zh-CN" altLang="en-US" dirty="0">
                <a:solidFill>
                  <a:srgbClr val="0000FF"/>
                </a:solidFill>
                <a:cs typeface="+mn-ea"/>
                <a:sym typeface="+mn-lt"/>
              </a:rPr>
              <a:t>计算成本小</a:t>
            </a:r>
            <a:endParaRPr lang="en-US" altLang="zh-CN" dirty="0">
              <a:solidFill>
                <a:srgbClr val="0000FF"/>
              </a:solidFill>
              <a:cs typeface="+mn-ea"/>
              <a:sym typeface="+mn-lt"/>
            </a:endParaRPr>
          </a:p>
          <a:p>
            <a:pPr lvl="1"/>
            <a:r>
              <a:rPr lang="zh-CN" altLang="en-US" dirty="0">
                <a:solidFill>
                  <a:schemeClr val="accent2">
                    <a:lumMod val="60000"/>
                    <a:lumOff val="40000"/>
                  </a:schemeClr>
                </a:solidFill>
                <a:cs typeface="+mn-ea"/>
                <a:sym typeface="+mn-lt"/>
              </a:rPr>
              <a:t>简单重复异或加密有时用于不需要特别安全的情况下来隐藏信息</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）简单加密算法逆向分析 </a:t>
            </a:r>
            <a:r>
              <a:rPr lang="en-US" altLang="zh-CN" sz="2800" b="1" dirty="0">
                <a:solidFill>
                  <a:srgbClr val="C00000"/>
                </a:solidFill>
                <a:cs typeface="+mn-ea"/>
                <a:sym typeface="+mn-lt"/>
              </a:rPr>
              <a:t>— </a:t>
            </a:r>
            <a:r>
              <a:rPr lang="zh-CN" altLang="en-US" sz="2800" b="1" dirty="0">
                <a:solidFill>
                  <a:srgbClr val="C00000"/>
                </a:solidFill>
                <a:cs typeface="+mn-ea"/>
                <a:sym typeface="+mn-lt"/>
              </a:rPr>
              <a:t>异或加密</a:t>
            </a:r>
          </a:p>
        </p:txBody>
      </p:sp>
    </p:spTree>
    <p:extLst>
      <p:ext uri="{BB962C8B-B14F-4D97-AF65-F5344CB8AC3E}">
        <p14:creationId xmlns:p14="http://schemas.microsoft.com/office/powerpoint/2010/main" val="2672558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randombar(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lstStyle/>
          <a:p>
            <a:pPr lvl="1"/>
            <a:r>
              <a:rPr lang="zh-CN" altLang="en-US" dirty="0">
                <a:cs typeface="+mn-ea"/>
                <a:sym typeface="+mn-lt"/>
              </a:rPr>
              <a:t>加密：</a:t>
            </a:r>
            <a:r>
              <a:rPr lang="en-US" altLang="zh-CN" dirty="0">
                <a:cs typeface="+mn-ea"/>
                <a:sym typeface="+mn-lt"/>
              </a:rPr>
              <a:t>DES </a:t>
            </a:r>
            <a:r>
              <a:rPr lang="zh-CN" altLang="zh-CN" dirty="0">
                <a:cs typeface="+mn-ea"/>
                <a:sym typeface="+mn-lt"/>
              </a:rPr>
              <a:t>利用</a:t>
            </a:r>
            <a:r>
              <a:rPr lang="en-US" altLang="zh-CN" dirty="0">
                <a:cs typeface="+mn-ea"/>
                <a:sym typeface="+mn-lt"/>
              </a:rPr>
              <a:t> </a:t>
            </a:r>
            <a:r>
              <a:rPr lang="zh-CN" altLang="zh-CN" dirty="0">
                <a:highlight>
                  <a:srgbClr val="FFFF00"/>
                </a:highlight>
                <a:cs typeface="+mn-ea"/>
                <a:sym typeface="+mn-lt"/>
              </a:rPr>
              <a:t>56</a:t>
            </a:r>
            <a:r>
              <a:rPr lang="en-US" altLang="zh-CN" dirty="0">
                <a:highlight>
                  <a:srgbClr val="FFFF00"/>
                </a:highlight>
                <a:cs typeface="+mn-ea"/>
                <a:sym typeface="+mn-lt"/>
              </a:rPr>
              <a:t>bit</a:t>
            </a:r>
            <a:r>
              <a:rPr lang="zh-CN" altLang="zh-CN" dirty="0">
                <a:highlight>
                  <a:srgbClr val="FFFF00"/>
                </a:highlight>
                <a:cs typeface="+mn-ea"/>
                <a:sym typeface="+mn-lt"/>
              </a:rPr>
              <a:t>长度的密钥</a:t>
            </a:r>
            <a:r>
              <a:rPr lang="en-US" altLang="zh-CN" dirty="0">
                <a:highlight>
                  <a:srgbClr val="FFFF00"/>
                </a:highlight>
                <a:cs typeface="+mn-ea"/>
                <a:sym typeface="+mn-lt"/>
              </a:rPr>
              <a:t> K </a:t>
            </a:r>
            <a:r>
              <a:rPr lang="zh-CN" altLang="zh-CN" dirty="0">
                <a:cs typeface="+mn-ea"/>
                <a:sym typeface="+mn-lt"/>
              </a:rPr>
              <a:t>来加密长度为</a:t>
            </a:r>
            <a:r>
              <a:rPr lang="en-US" altLang="zh-CN" dirty="0">
                <a:cs typeface="+mn-ea"/>
                <a:sym typeface="+mn-lt"/>
              </a:rPr>
              <a:t> </a:t>
            </a:r>
            <a:r>
              <a:rPr lang="zh-CN" altLang="zh-CN" dirty="0">
                <a:solidFill>
                  <a:srgbClr val="0000FF"/>
                </a:solidFill>
                <a:cs typeface="+mn-ea"/>
                <a:sym typeface="+mn-lt"/>
              </a:rPr>
              <a:t>64</a:t>
            </a:r>
            <a:r>
              <a:rPr lang="en-US" altLang="zh-CN" dirty="0">
                <a:solidFill>
                  <a:srgbClr val="0000FF"/>
                </a:solidFill>
                <a:cs typeface="+mn-ea"/>
                <a:sym typeface="+mn-lt"/>
              </a:rPr>
              <a:t>bit </a:t>
            </a:r>
            <a:r>
              <a:rPr lang="zh-CN" altLang="zh-CN" dirty="0">
                <a:solidFill>
                  <a:srgbClr val="0000FF"/>
                </a:solidFill>
                <a:cs typeface="+mn-ea"/>
                <a:sym typeface="+mn-lt"/>
              </a:rPr>
              <a:t>的明文</a:t>
            </a:r>
            <a:r>
              <a:rPr lang="zh-CN" altLang="zh-CN" dirty="0">
                <a:cs typeface="+mn-ea"/>
                <a:sym typeface="+mn-lt"/>
              </a:rPr>
              <a:t>，得到长度为</a:t>
            </a:r>
            <a:r>
              <a:rPr lang="en-US" altLang="zh-CN" dirty="0">
                <a:cs typeface="+mn-ea"/>
                <a:sym typeface="+mn-lt"/>
              </a:rPr>
              <a:t> </a:t>
            </a:r>
            <a:r>
              <a:rPr lang="zh-CN" altLang="zh-CN" dirty="0">
                <a:solidFill>
                  <a:srgbClr val="FF0000"/>
                </a:solidFill>
                <a:cs typeface="+mn-ea"/>
                <a:sym typeface="+mn-lt"/>
              </a:rPr>
              <a:t>64</a:t>
            </a:r>
            <a:r>
              <a:rPr lang="en-US" altLang="zh-CN" dirty="0">
                <a:solidFill>
                  <a:srgbClr val="FF0000"/>
                </a:solidFill>
                <a:cs typeface="+mn-ea"/>
                <a:sym typeface="+mn-lt"/>
              </a:rPr>
              <a:t> bit</a:t>
            </a:r>
            <a:r>
              <a:rPr lang="zh-CN" altLang="zh-CN" dirty="0">
                <a:solidFill>
                  <a:srgbClr val="FF0000"/>
                </a:solidFill>
                <a:cs typeface="+mn-ea"/>
                <a:sym typeface="+mn-lt"/>
              </a:rPr>
              <a:t>的密文</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）对称加密算法逆向分析 </a:t>
            </a:r>
            <a:r>
              <a:rPr lang="en-US" altLang="zh-CN" sz="2800" b="1" dirty="0">
                <a:solidFill>
                  <a:srgbClr val="C00000"/>
                </a:solidFill>
                <a:cs typeface="+mn-ea"/>
                <a:sym typeface="+mn-lt"/>
              </a:rPr>
              <a:t>— DES</a:t>
            </a:r>
            <a:endParaRPr lang="zh-CN" altLang="en-US" sz="2800" b="1" dirty="0">
              <a:solidFill>
                <a:srgbClr val="C00000"/>
              </a:solidFill>
              <a:cs typeface="+mn-ea"/>
              <a:sym typeface="+mn-lt"/>
            </a:endParaRPr>
          </a:p>
        </p:txBody>
      </p:sp>
      <p:grpSp>
        <p:nvGrpSpPr>
          <p:cNvPr id="6" name="Group 1029"/>
          <p:cNvGrpSpPr>
            <a:grpSpLocks/>
          </p:cNvGrpSpPr>
          <p:nvPr/>
        </p:nvGrpSpPr>
        <p:grpSpPr bwMode="auto">
          <a:xfrm>
            <a:off x="416496" y="2925507"/>
            <a:ext cx="3829050" cy="3704167"/>
            <a:chOff x="2698" y="6744"/>
            <a:chExt cx="2520" cy="3900"/>
          </a:xfrm>
          <a:solidFill>
            <a:schemeClr val="tx2">
              <a:lumMod val="20000"/>
              <a:lumOff val="80000"/>
            </a:schemeClr>
          </a:solidFill>
        </p:grpSpPr>
        <p:sp>
          <p:nvSpPr>
            <p:cNvPr id="7" name="Rectangle 1030"/>
            <p:cNvSpPr>
              <a:spLocks noChangeArrowheads="1"/>
            </p:cNvSpPr>
            <p:nvPr/>
          </p:nvSpPr>
          <p:spPr bwMode="auto">
            <a:xfrm>
              <a:off x="2698" y="6744"/>
              <a:ext cx="2520" cy="468"/>
            </a:xfrm>
            <a:prstGeom prst="flowChartTerminator">
              <a:avLst/>
            </a:prstGeom>
            <a:grpFill/>
            <a:ln w="9525">
              <a:solidFill>
                <a:srgbClr val="000000"/>
              </a:solidFill>
              <a:miter lim="800000"/>
              <a:headEnd/>
              <a:tailEnd/>
            </a:ln>
          </p:spPr>
          <p:txBody>
            <a:bodyPr/>
            <a:lstStyle/>
            <a:p>
              <a:pPr algn="ctr">
                <a:spcBef>
                  <a:spcPct val="0"/>
                </a:spcBef>
                <a:buClrTx/>
                <a:buSzTx/>
                <a:buFontTx/>
                <a:buNone/>
              </a:pPr>
              <a:r>
                <a:rPr kumimoji="1" lang="zh-CN" altLang="en-US" sz="1800" b="1" dirty="0">
                  <a:cs typeface="+mn-ea"/>
                  <a:sym typeface="+mn-lt"/>
                </a:rPr>
                <a:t>输入 64比特</a:t>
              </a:r>
              <a:r>
                <a:rPr kumimoji="1" lang="zh-CN" altLang="en-US" sz="1800" b="1" dirty="0">
                  <a:solidFill>
                    <a:srgbClr val="0066FF"/>
                  </a:solidFill>
                  <a:cs typeface="+mn-ea"/>
                  <a:sym typeface="+mn-lt"/>
                </a:rPr>
                <a:t>明文</a:t>
              </a:r>
              <a:r>
                <a:rPr kumimoji="1" lang="zh-CN" altLang="en-US" sz="1800" b="1" dirty="0">
                  <a:cs typeface="+mn-ea"/>
                  <a:sym typeface="+mn-lt"/>
                </a:rPr>
                <a:t>数据</a:t>
              </a:r>
            </a:p>
            <a:p>
              <a:pPr algn="ctr" eaLnBrk="0" hangingPunct="0">
                <a:spcBef>
                  <a:spcPct val="0"/>
                </a:spcBef>
                <a:buClrTx/>
                <a:buSzTx/>
                <a:buFontTx/>
                <a:buNone/>
              </a:pPr>
              <a:endParaRPr kumimoji="1" lang="zh-CN" altLang="en-US" sz="1800" b="1" dirty="0">
                <a:cs typeface="+mn-ea"/>
                <a:sym typeface="+mn-lt"/>
              </a:endParaRPr>
            </a:p>
          </p:txBody>
        </p:sp>
        <p:sp>
          <p:nvSpPr>
            <p:cNvPr id="8" name="AutoShape 1031"/>
            <p:cNvSpPr>
              <a:spLocks noChangeArrowheads="1"/>
            </p:cNvSpPr>
            <p:nvPr/>
          </p:nvSpPr>
          <p:spPr bwMode="auto">
            <a:xfrm>
              <a:off x="3013" y="7368"/>
              <a:ext cx="1890" cy="468"/>
            </a:xfrm>
            <a:prstGeom prst="roundRect">
              <a:avLst>
                <a:gd name="adj" fmla="val 16667"/>
              </a:avLst>
            </a:prstGeom>
            <a:solidFill>
              <a:schemeClr val="accent2">
                <a:lumMod val="20000"/>
                <a:lumOff val="80000"/>
              </a:schemeClr>
            </a:solidFill>
            <a:ln w="9525">
              <a:solidFill>
                <a:srgbClr val="000000"/>
              </a:solidFill>
              <a:round/>
              <a:headEnd/>
              <a:tailEnd/>
            </a:ln>
          </p:spPr>
          <p:txBody>
            <a:bodyPr/>
            <a:lstStyle/>
            <a:p>
              <a:pPr algn="ctr">
                <a:spcBef>
                  <a:spcPct val="0"/>
                </a:spcBef>
                <a:buClrTx/>
                <a:buSzTx/>
                <a:buFontTx/>
                <a:buNone/>
              </a:pPr>
              <a:r>
                <a:rPr kumimoji="1" lang="zh-CN" altLang="en-US" sz="1800" b="1" dirty="0">
                  <a:cs typeface="+mn-ea"/>
                  <a:sym typeface="+mn-lt"/>
                </a:rPr>
                <a:t>初始置换 </a:t>
              </a:r>
              <a:r>
                <a:rPr kumimoji="1" lang="en-US" altLang="zh-CN" sz="1800" b="1" dirty="0">
                  <a:cs typeface="+mn-ea"/>
                  <a:sym typeface="+mn-lt"/>
                </a:rPr>
                <a:t>IP</a:t>
              </a:r>
            </a:p>
            <a:p>
              <a:pPr algn="ctr" eaLnBrk="0" hangingPunct="0">
                <a:spcBef>
                  <a:spcPct val="0"/>
                </a:spcBef>
                <a:buClrTx/>
                <a:buSzTx/>
                <a:buFontTx/>
                <a:buNone/>
              </a:pPr>
              <a:endParaRPr kumimoji="1" lang="zh-CN" altLang="en-US" sz="1800" b="1" dirty="0">
                <a:cs typeface="+mn-ea"/>
                <a:sym typeface="+mn-lt"/>
              </a:endParaRPr>
            </a:p>
          </p:txBody>
        </p:sp>
        <p:sp>
          <p:nvSpPr>
            <p:cNvPr id="9" name="Rectangle 1032"/>
            <p:cNvSpPr>
              <a:spLocks noChangeArrowheads="1"/>
            </p:cNvSpPr>
            <p:nvPr/>
          </p:nvSpPr>
          <p:spPr bwMode="auto">
            <a:xfrm>
              <a:off x="2698" y="7992"/>
              <a:ext cx="2520" cy="780"/>
            </a:xfrm>
            <a:prstGeom prst="flowChartMultidocument">
              <a:avLst/>
            </a:prstGeom>
            <a:solidFill>
              <a:srgbClr val="92D050"/>
            </a:solidFill>
            <a:ln w="9525">
              <a:solidFill>
                <a:srgbClr val="000000"/>
              </a:solidFill>
              <a:miter lim="800000"/>
              <a:headEnd/>
              <a:tailEnd/>
            </a:ln>
          </p:spPr>
          <p:txBody>
            <a:bodyPr/>
            <a:lstStyle/>
            <a:p>
              <a:pPr algn="ctr">
                <a:spcBef>
                  <a:spcPct val="0"/>
                </a:spcBef>
                <a:buClrTx/>
                <a:buSzTx/>
                <a:buFontTx/>
                <a:buNone/>
              </a:pPr>
              <a:r>
                <a:rPr kumimoji="1" lang="zh-CN" altLang="en-US" sz="1800" b="1" dirty="0">
                  <a:cs typeface="+mn-ea"/>
                  <a:sym typeface="+mn-lt"/>
                </a:rPr>
                <a:t>在密钥控制下进行</a:t>
              </a:r>
              <a:endParaRPr kumimoji="1" lang="en-US" altLang="zh-CN" sz="1800" b="1" dirty="0">
                <a:cs typeface="+mn-ea"/>
                <a:sym typeface="+mn-lt"/>
              </a:endParaRPr>
            </a:p>
            <a:p>
              <a:pPr algn="ctr">
                <a:spcBef>
                  <a:spcPct val="0"/>
                </a:spcBef>
                <a:buClrTx/>
                <a:buSzTx/>
                <a:buFontTx/>
                <a:buNone/>
              </a:pPr>
              <a:r>
                <a:rPr kumimoji="1" lang="zh-CN" altLang="en-US" sz="1800" b="1" dirty="0">
                  <a:cs typeface="+mn-ea"/>
                  <a:sym typeface="+mn-lt"/>
                </a:rPr>
                <a:t>16轮 迭代</a:t>
              </a:r>
            </a:p>
            <a:p>
              <a:pPr algn="ctr" eaLnBrk="0" hangingPunct="0">
                <a:spcBef>
                  <a:spcPct val="0"/>
                </a:spcBef>
                <a:buClrTx/>
                <a:buSzTx/>
                <a:buFontTx/>
                <a:buNone/>
              </a:pPr>
              <a:endParaRPr kumimoji="1" lang="zh-CN" altLang="en-US" sz="1800" b="1" dirty="0">
                <a:cs typeface="+mn-ea"/>
                <a:sym typeface="+mn-lt"/>
              </a:endParaRPr>
            </a:p>
          </p:txBody>
        </p:sp>
        <p:sp>
          <p:nvSpPr>
            <p:cNvPr id="10" name="AutoShape 1033"/>
            <p:cNvSpPr>
              <a:spLocks noChangeArrowheads="1"/>
            </p:cNvSpPr>
            <p:nvPr/>
          </p:nvSpPr>
          <p:spPr bwMode="auto">
            <a:xfrm>
              <a:off x="3013" y="9552"/>
              <a:ext cx="1890" cy="468"/>
            </a:xfrm>
            <a:prstGeom prst="roundRect">
              <a:avLst>
                <a:gd name="adj" fmla="val 16667"/>
              </a:avLst>
            </a:prstGeom>
            <a:solidFill>
              <a:schemeClr val="accent2">
                <a:lumMod val="20000"/>
                <a:lumOff val="80000"/>
              </a:schemeClr>
            </a:solidFill>
            <a:ln w="9525">
              <a:solidFill>
                <a:srgbClr val="000000"/>
              </a:solidFill>
              <a:round/>
              <a:headEnd/>
              <a:tailEnd/>
            </a:ln>
          </p:spPr>
          <p:txBody>
            <a:bodyPr/>
            <a:lstStyle/>
            <a:p>
              <a:pPr algn="ctr">
                <a:spcBef>
                  <a:spcPct val="0"/>
                </a:spcBef>
                <a:buClrTx/>
                <a:buSzTx/>
                <a:buFontTx/>
                <a:buNone/>
              </a:pPr>
              <a:r>
                <a:rPr kumimoji="1" lang="zh-CN" altLang="en-US" sz="1800" b="1" dirty="0">
                  <a:cs typeface="+mn-ea"/>
                  <a:sym typeface="+mn-lt"/>
                </a:rPr>
                <a:t>初始逆置换 </a:t>
              </a:r>
              <a:r>
                <a:rPr kumimoji="1" lang="en-US" altLang="zh-CN" b="1" dirty="0">
                  <a:cs typeface="+mn-ea"/>
                  <a:sym typeface="+mn-lt"/>
                </a:rPr>
                <a:t>FP</a:t>
              </a:r>
              <a:endParaRPr kumimoji="1" lang="en-US" altLang="zh-CN" sz="1800" b="1" dirty="0">
                <a:cs typeface="+mn-ea"/>
                <a:sym typeface="+mn-lt"/>
              </a:endParaRPr>
            </a:p>
            <a:p>
              <a:pPr algn="ctr" eaLnBrk="0" hangingPunct="0">
                <a:spcBef>
                  <a:spcPct val="0"/>
                </a:spcBef>
                <a:buClrTx/>
                <a:buSzTx/>
                <a:buFontTx/>
                <a:buNone/>
              </a:pPr>
              <a:endParaRPr kumimoji="1" lang="zh-CN" altLang="en-US" sz="1800" b="1" dirty="0">
                <a:cs typeface="+mn-ea"/>
                <a:sym typeface="+mn-lt"/>
              </a:endParaRPr>
            </a:p>
          </p:txBody>
        </p:sp>
        <p:sp>
          <p:nvSpPr>
            <p:cNvPr id="11" name="Rectangle 1034"/>
            <p:cNvSpPr>
              <a:spLocks noChangeArrowheads="1"/>
            </p:cNvSpPr>
            <p:nvPr/>
          </p:nvSpPr>
          <p:spPr bwMode="auto">
            <a:xfrm>
              <a:off x="2698" y="10176"/>
              <a:ext cx="2520" cy="468"/>
            </a:xfrm>
            <a:prstGeom prst="bracePair">
              <a:avLst/>
            </a:prstGeom>
            <a:solidFill>
              <a:schemeClr val="bg1">
                <a:lumMod val="95000"/>
              </a:schemeClr>
            </a:solidFill>
            <a:ln w="9525">
              <a:solidFill>
                <a:srgbClr val="000000"/>
              </a:solidFill>
              <a:miter lim="800000"/>
              <a:headEnd/>
              <a:tailEnd/>
            </a:ln>
          </p:spPr>
          <p:txBody>
            <a:bodyPr/>
            <a:lstStyle/>
            <a:p>
              <a:pPr algn="ctr">
                <a:spcBef>
                  <a:spcPct val="0"/>
                </a:spcBef>
                <a:buClrTx/>
                <a:buSzTx/>
                <a:buFontTx/>
                <a:buNone/>
              </a:pPr>
              <a:r>
                <a:rPr kumimoji="1" lang="zh-CN" altLang="en-US" sz="1800" b="1" dirty="0">
                  <a:cs typeface="+mn-ea"/>
                  <a:sym typeface="+mn-lt"/>
                </a:rPr>
                <a:t>输出 64比特</a:t>
              </a:r>
              <a:r>
                <a:rPr kumimoji="1" lang="zh-CN" altLang="en-US" sz="1800" b="1" dirty="0">
                  <a:solidFill>
                    <a:srgbClr val="FF0000"/>
                  </a:solidFill>
                  <a:cs typeface="+mn-ea"/>
                  <a:sym typeface="+mn-lt"/>
                </a:rPr>
                <a:t>密文</a:t>
              </a:r>
              <a:r>
                <a:rPr kumimoji="1" lang="zh-CN" altLang="en-US" sz="1800" b="1" dirty="0">
                  <a:cs typeface="+mn-ea"/>
                  <a:sym typeface="+mn-lt"/>
                </a:rPr>
                <a:t>数据</a:t>
              </a:r>
            </a:p>
            <a:p>
              <a:pPr algn="ctr" eaLnBrk="0" hangingPunct="0">
                <a:spcBef>
                  <a:spcPct val="0"/>
                </a:spcBef>
                <a:buClrTx/>
                <a:buSzTx/>
                <a:buFontTx/>
                <a:buNone/>
              </a:pPr>
              <a:endParaRPr kumimoji="1" lang="zh-CN" altLang="en-US" sz="1800" b="1" dirty="0">
                <a:cs typeface="+mn-ea"/>
                <a:sym typeface="+mn-lt"/>
              </a:endParaRPr>
            </a:p>
          </p:txBody>
        </p:sp>
        <p:sp>
          <p:nvSpPr>
            <p:cNvPr id="12" name="AutoShape 1036"/>
            <p:cNvSpPr>
              <a:spLocks noChangeArrowheads="1"/>
            </p:cNvSpPr>
            <p:nvPr/>
          </p:nvSpPr>
          <p:spPr bwMode="auto">
            <a:xfrm>
              <a:off x="3013" y="8928"/>
              <a:ext cx="1890" cy="468"/>
            </a:xfrm>
            <a:prstGeom prst="roundRect">
              <a:avLst>
                <a:gd name="adj" fmla="val 16667"/>
              </a:avLst>
            </a:prstGeom>
            <a:solidFill>
              <a:schemeClr val="bg2">
                <a:lumMod val="75000"/>
              </a:schemeClr>
            </a:solidFill>
            <a:ln w="9525">
              <a:solidFill>
                <a:srgbClr val="000000"/>
              </a:solidFill>
              <a:round/>
              <a:headEnd/>
              <a:tailEnd/>
            </a:ln>
          </p:spPr>
          <p:txBody>
            <a:bodyPr/>
            <a:lstStyle/>
            <a:p>
              <a:pPr algn="ctr">
                <a:spcBef>
                  <a:spcPct val="0"/>
                </a:spcBef>
                <a:buClrTx/>
                <a:buSzTx/>
                <a:buFontTx/>
                <a:buNone/>
              </a:pPr>
              <a:r>
                <a:rPr kumimoji="1" lang="zh-CN" altLang="en-US" sz="1800" b="1" dirty="0">
                  <a:cs typeface="+mn-ea"/>
                  <a:sym typeface="+mn-lt"/>
                </a:rPr>
                <a:t>交换左右 32比特 </a:t>
              </a:r>
            </a:p>
            <a:p>
              <a:pPr algn="ctr" eaLnBrk="0" hangingPunct="0">
                <a:spcBef>
                  <a:spcPct val="0"/>
                </a:spcBef>
                <a:buClrTx/>
                <a:buSzTx/>
                <a:buFontTx/>
                <a:buNone/>
              </a:pPr>
              <a:endParaRPr kumimoji="1" lang="zh-CN" altLang="en-US" sz="1800" b="1" dirty="0">
                <a:cs typeface="+mn-ea"/>
                <a:sym typeface="+mn-lt"/>
              </a:endParaRPr>
            </a:p>
          </p:txBody>
        </p:sp>
        <p:sp>
          <p:nvSpPr>
            <p:cNvPr id="13" name="Line 1037"/>
            <p:cNvSpPr>
              <a:spLocks noChangeShapeType="1"/>
            </p:cNvSpPr>
            <p:nvPr/>
          </p:nvSpPr>
          <p:spPr bwMode="auto">
            <a:xfrm>
              <a:off x="3958" y="7212"/>
              <a:ext cx="0" cy="156"/>
            </a:xfrm>
            <a:prstGeom prst="line">
              <a:avLst/>
            </a:prstGeom>
            <a:grpFill/>
            <a:ln w="9525">
              <a:solidFill>
                <a:srgbClr val="000000"/>
              </a:solidFill>
              <a:round/>
              <a:headEnd/>
              <a:tailEnd type="triangle" w="sm" len="sm"/>
            </a:ln>
          </p:spPr>
          <p:txBody>
            <a:bodyPr/>
            <a:lstStyle/>
            <a:p>
              <a:endParaRPr lang="zh-CN" altLang="en-US" b="1">
                <a:cs typeface="+mn-ea"/>
                <a:sym typeface="+mn-lt"/>
              </a:endParaRPr>
            </a:p>
          </p:txBody>
        </p:sp>
        <p:sp>
          <p:nvSpPr>
            <p:cNvPr id="14" name="Line 1038"/>
            <p:cNvSpPr>
              <a:spLocks noChangeShapeType="1"/>
            </p:cNvSpPr>
            <p:nvPr/>
          </p:nvSpPr>
          <p:spPr bwMode="auto">
            <a:xfrm>
              <a:off x="3958" y="7836"/>
              <a:ext cx="0" cy="156"/>
            </a:xfrm>
            <a:prstGeom prst="line">
              <a:avLst/>
            </a:prstGeom>
            <a:grpFill/>
            <a:ln w="9525">
              <a:solidFill>
                <a:srgbClr val="000000"/>
              </a:solidFill>
              <a:round/>
              <a:headEnd/>
              <a:tailEnd type="triangle" w="sm" len="sm"/>
            </a:ln>
          </p:spPr>
          <p:txBody>
            <a:bodyPr/>
            <a:lstStyle/>
            <a:p>
              <a:endParaRPr lang="zh-CN" altLang="en-US" b="1">
                <a:cs typeface="+mn-ea"/>
                <a:sym typeface="+mn-lt"/>
              </a:endParaRPr>
            </a:p>
          </p:txBody>
        </p:sp>
        <p:sp>
          <p:nvSpPr>
            <p:cNvPr id="15" name="Line 1039"/>
            <p:cNvSpPr>
              <a:spLocks noChangeShapeType="1"/>
            </p:cNvSpPr>
            <p:nvPr/>
          </p:nvSpPr>
          <p:spPr bwMode="auto">
            <a:xfrm>
              <a:off x="3958" y="8772"/>
              <a:ext cx="0" cy="156"/>
            </a:xfrm>
            <a:prstGeom prst="line">
              <a:avLst/>
            </a:prstGeom>
            <a:grpFill/>
            <a:ln w="9525">
              <a:solidFill>
                <a:srgbClr val="000000"/>
              </a:solidFill>
              <a:round/>
              <a:headEnd/>
              <a:tailEnd type="triangle" w="sm" len="sm"/>
            </a:ln>
          </p:spPr>
          <p:txBody>
            <a:bodyPr/>
            <a:lstStyle/>
            <a:p>
              <a:endParaRPr lang="zh-CN" altLang="en-US" b="1">
                <a:cs typeface="+mn-ea"/>
                <a:sym typeface="+mn-lt"/>
              </a:endParaRPr>
            </a:p>
          </p:txBody>
        </p:sp>
        <p:sp>
          <p:nvSpPr>
            <p:cNvPr id="16" name="Line 1040"/>
            <p:cNvSpPr>
              <a:spLocks noChangeShapeType="1"/>
            </p:cNvSpPr>
            <p:nvPr/>
          </p:nvSpPr>
          <p:spPr bwMode="auto">
            <a:xfrm>
              <a:off x="3958" y="9396"/>
              <a:ext cx="0" cy="156"/>
            </a:xfrm>
            <a:prstGeom prst="line">
              <a:avLst/>
            </a:prstGeom>
            <a:grpFill/>
            <a:ln w="9525">
              <a:solidFill>
                <a:srgbClr val="000000"/>
              </a:solidFill>
              <a:round/>
              <a:headEnd/>
              <a:tailEnd type="triangle" w="sm" len="sm"/>
            </a:ln>
          </p:spPr>
          <p:txBody>
            <a:bodyPr/>
            <a:lstStyle/>
            <a:p>
              <a:endParaRPr lang="zh-CN" altLang="en-US" b="1">
                <a:cs typeface="+mn-ea"/>
                <a:sym typeface="+mn-lt"/>
              </a:endParaRPr>
            </a:p>
          </p:txBody>
        </p:sp>
        <p:sp>
          <p:nvSpPr>
            <p:cNvPr id="17" name="Line 1041"/>
            <p:cNvSpPr>
              <a:spLocks noChangeShapeType="1"/>
            </p:cNvSpPr>
            <p:nvPr/>
          </p:nvSpPr>
          <p:spPr bwMode="auto">
            <a:xfrm>
              <a:off x="3958" y="10020"/>
              <a:ext cx="0" cy="156"/>
            </a:xfrm>
            <a:prstGeom prst="line">
              <a:avLst/>
            </a:prstGeom>
            <a:grpFill/>
            <a:ln w="9525">
              <a:solidFill>
                <a:srgbClr val="000000"/>
              </a:solidFill>
              <a:round/>
              <a:headEnd/>
              <a:tailEnd type="triangle" w="sm" len="sm"/>
            </a:ln>
          </p:spPr>
          <p:txBody>
            <a:bodyPr/>
            <a:lstStyle/>
            <a:p>
              <a:endParaRPr lang="zh-CN" altLang="en-US" b="1">
                <a:cs typeface="+mn-ea"/>
                <a:sym typeface="+mn-lt"/>
              </a:endParaRPr>
            </a:p>
          </p:txBody>
        </p:sp>
      </p:grpSp>
      <p:sp>
        <p:nvSpPr>
          <p:cNvPr id="47" name="Rectangle 1029">
            <a:extLst>
              <a:ext uri="{FF2B5EF4-FFF2-40B4-BE49-F238E27FC236}">
                <a16:creationId xmlns:a16="http://schemas.microsoft.com/office/drawing/2014/main" id="{3D97E792-7A33-4DA9-81B4-AC8C941ED6BA}"/>
              </a:ext>
            </a:extLst>
          </p:cNvPr>
          <p:cNvSpPr>
            <a:spLocks noChangeArrowheads="1"/>
          </p:cNvSpPr>
          <p:nvPr/>
        </p:nvSpPr>
        <p:spPr bwMode="auto">
          <a:xfrm>
            <a:off x="5950024" y="2924944"/>
            <a:ext cx="1837928" cy="444500"/>
          </a:xfrm>
          <a:prstGeom prst="rect">
            <a:avLst/>
          </a:prstGeom>
          <a:solidFill>
            <a:schemeClr val="accent3">
              <a:lumMod val="40000"/>
              <a:lumOff val="60000"/>
            </a:schemeClr>
          </a:solidFill>
          <a:ln w="38100">
            <a:solidFill>
              <a:schemeClr val="bg2"/>
            </a:solidFill>
            <a:miter lim="800000"/>
            <a:headEnd/>
            <a:tailEnd/>
          </a:ln>
        </p:spPr>
        <p:txBody>
          <a:bodyPr wrap="none" anchor="ctr"/>
          <a:lstStyle/>
          <a:p>
            <a:pPr algn="ctr" eaLnBrk="0" hangingPunct="0">
              <a:spcBef>
                <a:spcPct val="0"/>
              </a:spcBef>
              <a:buClrTx/>
              <a:buSzTx/>
              <a:buFontTx/>
              <a:buNone/>
            </a:pPr>
            <a:r>
              <a:rPr kumimoji="1" lang="en-US" altLang="zh-CN" sz="2400" dirty="0">
                <a:ln>
                  <a:solidFill>
                    <a:schemeClr val="tx1"/>
                  </a:solidFill>
                </a:ln>
                <a:solidFill>
                  <a:srgbClr val="800000"/>
                </a:solidFill>
                <a:cs typeface="+mn-ea"/>
                <a:sym typeface="+mn-lt"/>
              </a:rPr>
              <a:t>L</a:t>
            </a:r>
            <a:r>
              <a:rPr kumimoji="1" lang="en-US" altLang="zh-CN" sz="2400" baseline="-25000" dirty="0">
                <a:ln>
                  <a:solidFill>
                    <a:schemeClr val="tx1"/>
                  </a:solidFill>
                </a:ln>
                <a:solidFill>
                  <a:srgbClr val="800000"/>
                </a:solidFill>
                <a:cs typeface="+mn-ea"/>
                <a:sym typeface="+mn-lt"/>
              </a:rPr>
              <a:t>i-1</a:t>
            </a:r>
            <a:r>
              <a:rPr kumimoji="1" lang="en-US" altLang="zh-CN" sz="2400" dirty="0">
                <a:ln>
                  <a:solidFill>
                    <a:schemeClr val="tx1"/>
                  </a:solidFill>
                </a:ln>
                <a:solidFill>
                  <a:srgbClr val="800000"/>
                </a:solidFill>
                <a:cs typeface="+mn-ea"/>
                <a:sym typeface="+mn-lt"/>
              </a:rPr>
              <a:t>      R</a:t>
            </a:r>
            <a:r>
              <a:rPr kumimoji="1" lang="en-US" altLang="zh-CN" sz="2400" baseline="-25000" dirty="0">
                <a:ln>
                  <a:solidFill>
                    <a:schemeClr val="tx1"/>
                  </a:solidFill>
                </a:ln>
                <a:solidFill>
                  <a:srgbClr val="800000"/>
                </a:solidFill>
                <a:cs typeface="+mn-ea"/>
                <a:sym typeface="+mn-lt"/>
              </a:rPr>
              <a:t>i-1</a:t>
            </a:r>
          </a:p>
        </p:txBody>
      </p:sp>
      <p:sp>
        <p:nvSpPr>
          <p:cNvPr id="48" name="Line 1030">
            <a:extLst>
              <a:ext uri="{FF2B5EF4-FFF2-40B4-BE49-F238E27FC236}">
                <a16:creationId xmlns:a16="http://schemas.microsoft.com/office/drawing/2014/main" id="{0BFC7CA9-7885-475A-98E3-AD39EE43BF32}"/>
              </a:ext>
            </a:extLst>
          </p:cNvPr>
          <p:cNvSpPr>
            <a:spLocks noChangeShapeType="1"/>
          </p:cNvSpPr>
          <p:nvPr/>
        </p:nvSpPr>
        <p:spPr bwMode="auto">
          <a:xfrm>
            <a:off x="6820544" y="2924944"/>
            <a:ext cx="0" cy="444500"/>
          </a:xfrm>
          <a:prstGeom prst="line">
            <a:avLst/>
          </a:prstGeom>
          <a:noFill/>
          <a:ln w="38100">
            <a:solidFill>
              <a:schemeClr val="bg2"/>
            </a:solidFill>
            <a:round/>
            <a:headEnd/>
            <a:tailEnd/>
          </a:ln>
        </p:spPr>
        <p:txBody>
          <a:bodyPr/>
          <a:lstStyle/>
          <a:p>
            <a:endParaRPr lang="zh-CN" altLang="en-US">
              <a:ln>
                <a:solidFill>
                  <a:schemeClr val="tx1"/>
                </a:solidFill>
              </a:ln>
              <a:cs typeface="+mn-ea"/>
              <a:sym typeface="+mn-lt"/>
            </a:endParaRPr>
          </a:p>
        </p:txBody>
      </p:sp>
      <p:sp>
        <p:nvSpPr>
          <p:cNvPr id="49" name="Oval 1031">
            <a:extLst>
              <a:ext uri="{FF2B5EF4-FFF2-40B4-BE49-F238E27FC236}">
                <a16:creationId xmlns:a16="http://schemas.microsoft.com/office/drawing/2014/main" id="{28B647F4-9319-4206-B885-27E451387C53}"/>
              </a:ext>
            </a:extLst>
          </p:cNvPr>
          <p:cNvSpPr>
            <a:spLocks noChangeArrowheads="1"/>
          </p:cNvSpPr>
          <p:nvPr/>
        </p:nvSpPr>
        <p:spPr bwMode="auto">
          <a:xfrm>
            <a:off x="7125780" y="3750444"/>
            <a:ext cx="662171" cy="381000"/>
          </a:xfrm>
          <a:prstGeom prst="ellipse">
            <a:avLst/>
          </a:prstGeom>
          <a:solidFill>
            <a:schemeClr val="accent3">
              <a:lumMod val="75000"/>
            </a:schemeClr>
          </a:solidFill>
          <a:ln w="38100">
            <a:solidFill>
              <a:schemeClr val="bg2"/>
            </a:solidFill>
            <a:round/>
            <a:headEnd/>
            <a:tailEnd/>
          </a:ln>
        </p:spPr>
        <p:txBody>
          <a:bodyPr wrap="none" anchor="ctr"/>
          <a:lstStyle/>
          <a:p>
            <a:pPr algn="ctr" eaLnBrk="0" hangingPunct="0">
              <a:spcBef>
                <a:spcPct val="0"/>
              </a:spcBef>
              <a:buClrTx/>
              <a:buSzTx/>
              <a:buFontTx/>
              <a:buNone/>
            </a:pPr>
            <a:r>
              <a:rPr kumimoji="1" lang="en-US" altLang="zh-CN" sz="2400">
                <a:ln>
                  <a:solidFill>
                    <a:schemeClr val="tx1"/>
                  </a:solidFill>
                </a:ln>
                <a:solidFill>
                  <a:srgbClr val="800000"/>
                </a:solidFill>
                <a:cs typeface="+mn-ea"/>
                <a:sym typeface="+mn-lt"/>
              </a:rPr>
              <a:t>F</a:t>
            </a:r>
          </a:p>
        </p:txBody>
      </p:sp>
      <p:sp>
        <p:nvSpPr>
          <p:cNvPr id="50" name="Oval 1032">
            <a:extLst>
              <a:ext uri="{FF2B5EF4-FFF2-40B4-BE49-F238E27FC236}">
                <a16:creationId xmlns:a16="http://schemas.microsoft.com/office/drawing/2014/main" id="{71725A4C-E20A-4E71-8E15-39402D082E04}"/>
              </a:ext>
            </a:extLst>
          </p:cNvPr>
          <p:cNvSpPr>
            <a:spLocks noChangeArrowheads="1"/>
          </p:cNvSpPr>
          <p:nvPr/>
        </p:nvSpPr>
        <p:spPr bwMode="auto">
          <a:xfrm>
            <a:off x="7253810" y="4664844"/>
            <a:ext cx="458683" cy="381000"/>
          </a:xfrm>
          <a:prstGeom prst="ellipse">
            <a:avLst/>
          </a:prstGeom>
          <a:solidFill>
            <a:schemeClr val="bg1"/>
          </a:solidFill>
          <a:ln w="38100">
            <a:solidFill>
              <a:schemeClr val="bg2"/>
            </a:solidFill>
            <a:round/>
            <a:headEnd/>
            <a:tailEnd/>
          </a:ln>
        </p:spPr>
        <p:txBody>
          <a:bodyPr wrap="none" anchor="ctr"/>
          <a:lstStyle/>
          <a:p>
            <a:pPr algn="ctr" eaLnBrk="0" hangingPunct="0">
              <a:spcBef>
                <a:spcPct val="0"/>
              </a:spcBef>
              <a:buClrTx/>
              <a:buSzTx/>
              <a:buFontTx/>
              <a:buNone/>
            </a:pPr>
            <a:r>
              <a:rPr kumimoji="1" lang="zh-CN" altLang="en-US" sz="2400" dirty="0">
                <a:ln>
                  <a:solidFill>
                    <a:schemeClr val="tx1"/>
                  </a:solidFill>
                </a:ln>
                <a:solidFill>
                  <a:srgbClr val="800000"/>
                </a:solidFill>
                <a:cs typeface="+mn-ea"/>
                <a:sym typeface="+mn-lt"/>
              </a:rPr>
              <a:t>+</a:t>
            </a:r>
          </a:p>
        </p:txBody>
      </p:sp>
      <p:sp>
        <p:nvSpPr>
          <p:cNvPr id="51" name="Rectangle 1033">
            <a:extLst>
              <a:ext uri="{FF2B5EF4-FFF2-40B4-BE49-F238E27FC236}">
                <a16:creationId xmlns:a16="http://schemas.microsoft.com/office/drawing/2014/main" id="{91BDBA65-86C3-4E8C-BB55-E97C58DBCE8A}"/>
              </a:ext>
            </a:extLst>
          </p:cNvPr>
          <p:cNvSpPr>
            <a:spLocks noChangeArrowheads="1"/>
          </p:cNvSpPr>
          <p:nvPr/>
        </p:nvSpPr>
        <p:spPr bwMode="auto">
          <a:xfrm>
            <a:off x="5950024" y="5515744"/>
            <a:ext cx="1837928" cy="444500"/>
          </a:xfrm>
          <a:prstGeom prst="rect">
            <a:avLst/>
          </a:prstGeom>
          <a:solidFill>
            <a:schemeClr val="accent3">
              <a:lumMod val="40000"/>
              <a:lumOff val="60000"/>
            </a:schemeClr>
          </a:solidFill>
          <a:ln w="38100">
            <a:solidFill>
              <a:schemeClr val="bg2"/>
            </a:solidFill>
            <a:miter lim="800000"/>
            <a:headEnd/>
            <a:tailEnd/>
          </a:ln>
        </p:spPr>
        <p:txBody>
          <a:bodyPr wrap="none" anchor="ctr"/>
          <a:lstStyle/>
          <a:p>
            <a:pPr algn="ctr" eaLnBrk="0" hangingPunct="0">
              <a:spcBef>
                <a:spcPct val="0"/>
              </a:spcBef>
              <a:buClrTx/>
              <a:buSzTx/>
              <a:buFontTx/>
              <a:buNone/>
            </a:pPr>
            <a:r>
              <a:rPr kumimoji="1" lang="en-US" altLang="zh-CN" sz="2400" dirty="0">
                <a:ln>
                  <a:solidFill>
                    <a:schemeClr val="tx1"/>
                  </a:solidFill>
                </a:ln>
                <a:solidFill>
                  <a:srgbClr val="800000"/>
                </a:solidFill>
                <a:cs typeface="+mn-ea"/>
                <a:sym typeface="+mn-lt"/>
              </a:rPr>
              <a:t>L</a:t>
            </a:r>
            <a:r>
              <a:rPr kumimoji="1" lang="en-US" altLang="zh-CN" sz="2400" baseline="-25000" dirty="0">
                <a:ln>
                  <a:solidFill>
                    <a:schemeClr val="tx1"/>
                  </a:solidFill>
                </a:ln>
                <a:solidFill>
                  <a:srgbClr val="800000"/>
                </a:solidFill>
                <a:cs typeface="+mn-ea"/>
                <a:sym typeface="+mn-lt"/>
              </a:rPr>
              <a:t>i      </a:t>
            </a:r>
            <a:r>
              <a:rPr kumimoji="1" lang="en-US" altLang="zh-CN" sz="2400" dirty="0">
                <a:ln>
                  <a:solidFill>
                    <a:schemeClr val="tx1"/>
                  </a:solidFill>
                </a:ln>
                <a:solidFill>
                  <a:srgbClr val="800000"/>
                </a:solidFill>
                <a:cs typeface="+mn-ea"/>
                <a:sym typeface="+mn-lt"/>
              </a:rPr>
              <a:t>     R</a:t>
            </a:r>
            <a:r>
              <a:rPr kumimoji="1" lang="en-US" altLang="zh-CN" sz="2400" baseline="-25000" dirty="0">
                <a:ln>
                  <a:solidFill>
                    <a:schemeClr val="tx1"/>
                  </a:solidFill>
                </a:ln>
                <a:solidFill>
                  <a:srgbClr val="800000"/>
                </a:solidFill>
                <a:cs typeface="+mn-ea"/>
                <a:sym typeface="+mn-lt"/>
              </a:rPr>
              <a:t>i</a:t>
            </a:r>
          </a:p>
        </p:txBody>
      </p:sp>
      <p:sp>
        <p:nvSpPr>
          <p:cNvPr id="52" name="Line 1034">
            <a:extLst>
              <a:ext uri="{FF2B5EF4-FFF2-40B4-BE49-F238E27FC236}">
                <a16:creationId xmlns:a16="http://schemas.microsoft.com/office/drawing/2014/main" id="{E5E51785-8C17-4963-A6F6-2DED5A1ABC36}"/>
              </a:ext>
            </a:extLst>
          </p:cNvPr>
          <p:cNvSpPr>
            <a:spLocks noChangeShapeType="1"/>
          </p:cNvSpPr>
          <p:nvPr/>
        </p:nvSpPr>
        <p:spPr bwMode="auto">
          <a:xfrm flipH="1">
            <a:off x="6471900" y="3420244"/>
            <a:ext cx="701607" cy="2006600"/>
          </a:xfrm>
          <a:prstGeom prst="line">
            <a:avLst/>
          </a:prstGeom>
          <a:noFill/>
          <a:ln w="38100">
            <a:solidFill>
              <a:schemeClr val="bg2">
                <a:lumMod val="50000"/>
              </a:schemeClr>
            </a:solidFill>
            <a:round/>
            <a:headEnd/>
            <a:tailEnd type="triangle" w="med" len="med"/>
          </a:ln>
        </p:spPr>
        <p:txBody>
          <a:bodyPr/>
          <a:lstStyle/>
          <a:p>
            <a:endParaRPr lang="zh-CN" altLang="en-US">
              <a:ln>
                <a:solidFill>
                  <a:schemeClr val="tx1"/>
                </a:solidFill>
              </a:ln>
              <a:cs typeface="+mn-ea"/>
              <a:sym typeface="+mn-lt"/>
            </a:endParaRPr>
          </a:p>
        </p:txBody>
      </p:sp>
      <p:sp>
        <p:nvSpPr>
          <p:cNvPr id="53" name="Line 1035">
            <a:extLst>
              <a:ext uri="{FF2B5EF4-FFF2-40B4-BE49-F238E27FC236}">
                <a16:creationId xmlns:a16="http://schemas.microsoft.com/office/drawing/2014/main" id="{1206294C-711F-477E-B8AF-1F2AEB50F7A3}"/>
              </a:ext>
            </a:extLst>
          </p:cNvPr>
          <p:cNvSpPr>
            <a:spLocks noChangeShapeType="1"/>
          </p:cNvSpPr>
          <p:nvPr/>
        </p:nvSpPr>
        <p:spPr bwMode="auto">
          <a:xfrm>
            <a:off x="6552199" y="3458344"/>
            <a:ext cx="670103" cy="1295399"/>
          </a:xfrm>
          <a:prstGeom prst="line">
            <a:avLst/>
          </a:prstGeom>
          <a:noFill/>
          <a:ln w="38100">
            <a:solidFill>
              <a:schemeClr val="bg2">
                <a:lumMod val="50000"/>
              </a:schemeClr>
            </a:solidFill>
            <a:round/>
            <a:headEnd/>
            <a:tailEnd type="triangle" w="med" len="med"/>
          </a:ln>
        </p:spPr>
        <p:txBody>
          <a:bodyPr/>
          <a:lstStyle/>
          <a:p>
            <a:endParaRPr lang="zh-CN" altLang="en-US">
              <a:ln>
                <a:solidFill>
                  <a:schemeClr val="tx1"/>
                </a:solidFill>
              </a:ln>
              <a:cs typeface="+mn-ea"/>
              <a:sym typeface="+mn-lt"/>
            </a:endParaRPr>
          </a:p>
        </p:txBody>
      </p:sp>
      <p:sp>
        <p:nvSpPr>
          <p:cNvPr id="54" name="Line 1036">
            <a:extLst>
              <a:ext uri="{FF2B5EF4-FFF2-40B4-BE49-F238E27FC236}">
                <a16:creationId xmlns:a16="http://schemas.microsoft.com/office/drawing/2014/main" id="{86FC3ED9-16DF-4004-8E52-AB1E301C3F7D}"/>
              </a:ext>
            </a:extLst>
          </p:cNvPr>
          <p:cNvSpPr>
            <a:spLocks noChangeShapeType="1"/>
          </p:cNvSpPr>
          <p:nvPr/>
        </p:nvSpPr>
        <p:spPr bwMode="auto">
          <a:xfrm>
            <a:off x="7483152" y="3420244"/>
            <a:ext cx="0" cy="254000"/>
          </a:xfrm>
          <a:prstGeom prst="line">
            <a:avLst/>
          </a:prstGeom>
          <a:noFill/>
          <a:ln w="38100">
            <a:solidFill>
              <a:schemeClr val="bg2">
                <a:lumMod val="50000"/>
              </a:schemeClr>
            </a:solidFill>
            <a:round/>
            <a:headEnd/>
            <a:tailEnd type="triangle" w="med" len="med"/>
          </a:ln>
        </p:spPr>
        <p:txBody>
          <a:bodyPr/>
          <a:lstStyle/>
          <a:p>
            <a:endParaRPr lang="zh-CN" altLang="en-US">
              <a:ln>
                <a:solidFill>
                  <a:schemeClr val="tx1"/>
                </a:solidFill>
              </a:ln>
              <a:cs typeface="+mn-ea"/>
              <a:sym typeface="+mn-lt"/>
            </a:endParaRPr>
          </a:p>
        </p:txBody>
      </p:sp>
      <p:sp>
        <p:nvSpPr>
          <p:cNvPr id="55" name="Line 1037">
            <a:extLst>
              <a:ext uri="{FF2B5EF4-FFF2-40B4-BE49-F238E27FC236}">
                <a16:creationId xmlns:a16="http://schemas.microsoft.com/office/drawing/2014/main" id="{1751BAF8-7715-4A2B-B77E-20D143AEAAA8}"/>
              </a:ext>
            </a:extLst>
          </p:cNvPr>
          <p:cNvSpPr>
            <a:spLocks noChangeShapeType="1"/>
          </p:cNvSpPr>
          <p:nvPr/>
        </p:nvSpPr>
        <p:spPr bwMode="auto">
          <a:xfrm>
            <a:off x="7483152" y="4207644"/>
            <a:ext cx="0" cy="381000"/>
          </a:xfrm>
          <a:prstGeom prst="line">
            <a:avLst/>
          </a:prstGeom>
          <a:noFill/>
          <a:ln w="38100">
            <a:solidFill>
              <a:schemeClr val="bg2">
                <a:lumMod val="50000"/>
              </a:schemeClr>
            </a:solidFill>
            <a:round/>
            <a:headEnd/>
            <a:tailEnd type="triangle" w="med" len="med"/>
          </a:ln>
        </p:spPr>
        <p:txBody>
          <a:bodyPr/>
          <a:lstStyle/>
          <a:p>
            <a:endParaRPr lang="zh-CN" altLang="en-US">
              <a:ln>
                <a:solidFill>
                  <a:schemeClr val="tx1"/>
                </a:solidFill>
              </a:ln>
              <a:cs typeface="+mn-ea"/>
              <a:sym typeface="+mn-lt"/>
            </a:endParaRPr>
          </a:p>
        </p:txBody>
      </p:sp>
      <p:sp>
        <p:nvSpPr>
          <p:cNvPr id="56" name="Line 1038">
            <a:extLst>
              <a:ext uri="{FF2B5EF4-FFF2-40B4-BE49-F238E27FC236}">
                <a16:creationId xmlns:a16="http://schemas.microsoft.com/office/drawing/2014/main" id="{47F5C7DB-BEB0-4C29-9383-5D2B874CDFAC}"/>
              </a:ext>
            </a:extLst>
          </p:cNvPr>
          <p:cNvSpPr>
            <a:spLocks noChangeShapeType="1"/>
          </p:cNvSpPr>
          <p:nvPr/>
        </p:nvSpPr>
        <p:spPr bwMode="auto">
          <a:xfrm>
            <a:off x="7483152" y="5109344"/>
            <a:ext cx="0" cy="317500"/>
          </a:xfrm>
          <a:prstGeom prst="line">
            <a:avLst/>
          </a:prstGeom>
          <a:noFill/>
          <a:ln w="38100">
            <a:solidFill>
              <a:schemeClr val="bg2">
                <a:lumMod val="50000"/>
              </a:schemeClr>
            </a:solidFill>
            <a:round/>
            <a:headEnd/>
            <a:tailEnd type="triangle" w="med" len="med"/>
          </a:ln>
        </p:spPr>
        <p:txBody>
          <a:bodyPr/>
          <a:lstStyle/>
          <a:p>
            <a:endParaRPr lang="zh-CN" altLang="en-US">
              <a:ln>
                <a:solidFill>
                  <a:schemeClr val="tx1"/>
                </a:solidFill>
              </a:ln>
              <a:cs typeface="+mn-ea"/>
              <a:sym typeface="+mn-lt"/>
            </a:endParaRPr>
          </a:p>
        </p:txBody>
      </p:sp>
      <p:sp>
        <p:nvSpPr>
          <p:cNvPr id="57" name="Rectangle 1039">
            <a:extLst>
              <a:ext uri="{FF2B5EF4-FFF2-40B4-BE49-F238E27FC236}">
                <a16:creationId xmlns:a16="http://schemas.microsoft.com/office/drawing/2014/main" id="{24D164F7-0107-41E4-9F7F-468AB7AD60CA}"/>
              </a:ext>
            </a:extLst>
          </p:cNvPr>
          <p:cNvSpPr>
            <a:spLocks noChangeArrowheads="1"/>
          </p:cNvSpPr>
          <p:nvPr/>
        </p:nvSpPr>
        <p:spPr bwMode="auto">
          <a:xfrm>
            <a:off x="8779949" y="3657767"/>
            <a:ext cx="1030044" cy="381000"/>
          </a:xfrm>
          <a:prstGeom prst="rect">
            <a:avLst/>
          </a:prstGeom>
          <a:solidFill>
            <a:srgbClr val="FF0000"/>
          </a:solidFill>
          <a:ln w="38100">
            <a:solidFill>
              <a:schemeClr val="bg2"/>
            </a:solidFill>
            <a:miter lim="800000"/>
            <a:headEnd/>
            <a:tailEnd/>
          </a:ln>
        </p:spPr>
        <p:txBody>
          <a:bodyPr wrap="none" anchor="ctr"/>
          <a:lstStyle/>
          <a:p>
            <a:pPr algn="ctr" eaLnBrk="0" hangingPunct="0">
              <a:spcBef>
                <a:spcPct val="0"/>
              </a:spcBef>
              <a:buClrTx/>
              <a:buSzTx/>
              <a:buFontTx/>
              <a:buNone/>
            </a:pPr>
            <a:r>
              <a:rPr kumimoji="1" lang="en-US" altLang="zh-CN" sz="2400" dirty="0">
                <a:ln>
                  <a:solidFill>
                    <a:schemeClr val="tx1"/>
                  </a:solidFill>
                </a:ln>
                <a:solidFill>
                  <a:srgbClr val="800000"/>
                </a:solidFill>
                <a:cs typeface="+mn-ea"/>
                <a:sym typeface="+mn-lt"/>
              </a:rPr>
              <a:t>K</a:t>
            </a:r>
            <a:r>
              <a:rPr kumimoji="1" lang="en-US" altLang="zh-CN" sz="2400" baseline="-25000" dirty="0">
                <a:ln>
                  <a:solidFill>
                    <a:schemeClr val="tx1"/>
                  </a:solidFill>
                </a:ln>
                <a:solidFill>
                  <a:srgbClr val="800000"/>
                </a:solidFill>
                <a:cs typeface="+mn-ea"/>
                <a:sym typeface="+mn-lt"/>
              </a:rPr>
              <a:t>i</a:t>
            </a:r>
          </a:p>
        </p:txBody>
      </p:sp>
      <p:sp>
        <p:nvSpPr>
          <p:cNvPr id="58" name="Line 1040">
            <a:extLst>
              <a:ext uri="{FF2B5EF4-FFF2-40B4-BE49-F238E27FC236}">
                <a16:creationId xmlns:a16="http://schemas.microsoft.com/office/drawing/2014/main" id="{05598CBA-79EE-4D92-B11F-866DF2CE4AD6}"/>
              </a:ext>
            </a:extLst>
          </p:cNvPr>
          <p:cNvSpPr>
            <a:spLocks noChangeShapeType="1"/>
          </p:cNvSpPr>
          <p:nvPr/>
        </p:nvSpPr>
        <p:spPr bwMode="auto">
          <a:xfrm flipH="1">
            <a:off x="7819456" y="3826644"/>
            <a:ext cx="882895" cy="0"/>
          </a:xfrm>
          <a:prstGeom prst="line">
            <a:avLst/>
          </a:prstGeom>
          <a:noFill/>
          <a:ln w="38100">
            <a:solidFill>
              <a:schemeClr val="bg2">
                <a:lumMod val="50000"/>
              </a:schemeClr>
            </a:solidFill>
            <a:round/>
            <a:headEnd/>
            <a:tailEnd type="triangle" w="med" len="med"/>
          </a:ln>
        </p:spPr>
        <p:txBody>
          <a:bodyPr/>
          <a:lstStyle/>
          <a:p>
            <a:endParaRPr lang="zh-CN" altLang="en-US">
              <a:ln>
                <a:solidFill>
                  <a:schemeClr val="tx1"/>
                </a:solidFill>
              </a:ln>
              <a:cs typeface="+mn-ea"/>
              <a:sym typeface="+mn-lt"/>
            </a:endParaRPr>
          </a:p>
        </p:txBody>
      </p:sp>
      <p:sp>
        <p:nvSpPr>
          <p:cNvPr id="59" name="Line 1041">
            <a:extLst>
              <a:ext uri="{FF2B5EF4-FFF2-40B4-BE49-F238E27FC236}">
                <a16:creationId xmlns:a16="http://schemas.microsoft.com/office/drawing/2014/main" id="{6B5CD680-F35E-4D06-A982-CADCCF180320}"/>
              </a:ext>
            </a:extLst>
          </p:cNvPr>
          <p:cNvSpPr>
            <a:spLocks noChangeShapeType="1"/>
          </p:cNvSpPr>
          <p:nvPr/>
        </p:nvSpPr>
        <p:spPr bwMode="auto">
          <a:xfrm>
            <a:off x="6820544" y="5515744"/>
            <a:ext cx="0" cy="444500"/>
          </a:xfrm>
          <a:prstGeom prst="line">
            <a:avLst/>
          </a:prstGeom>
          <a:noFill/>
          <a:ln w="38100">
            <a:solidFill>
              <a:schemeClr val="bg2"/>
            </a:solidFill>
            <a:round/>
            <a:headEnd/>
            <a:tailEnd/>
          </a:ln>
        </p:spPr>
        <p:txBody>
          <a:bodyPr/>
          <a:lstStyle/>
          <a:p>
            <a:endParaRPr lang="zh-CN" altLang="en-US">
              <a:ln>
                <a:solidFill>
                  <a:schemeClr val="tx1"/>
                </a:solidFill>
              </a:ln>
              <a:cs typeface="+mn-ea"/>
              <a:sym typeface="+mn-lt"/>
            </a:endParaRPr>
          </a:p>
        </p:txBody>
      </p:sp>
      <p:sp>
        <p:nvSpPr>
          <p:cNvPr id="60" name="Text Box 1042">
            <a:extLst>
              <a:ext uri="{FF2B5EF4-FFF2-40B4-BE49-F238E27FC236}">
                <a16:creationId xmlns:a16="http://schemas.microsoft.com/office/drawing/2014/main" id="{9C2793D1-A142-485A-8C08-A2BC4A33049A}"/>
              </a:ext>
            </a:extLst>
          </p:cNvPr>
          <p:cNvSpPr txBox="1">
            <a:spLocks noChangeArrowheads="1"/>
          </p:cNvSpPr>
          <p:nvPr/>
        </p:nvSpPr>
        <p:spPr bwMode="auto">
          <a:xfrm>
            <a:off x="4159653" y="3645024"/>
            <a:ext cx="1801459" cy="1384995"/>
          </a:xfrm>
          <a:prstGeom prst="rect">
            <a:avLst/>
          </a:prstGeom>
          <a:noFill/>
          <a:ln w="9525">
            <a:noFill/>
            <a:miter lim="800000"/>
            <a:headEnd/>
            <a:tailEnd/>
          </a:ln>
        </p:spPr>
        <p:txBody>
          <a:bodyPr wrap="square">
            <a:spAutoFit/>
          </a:bodyPr>
          <a:lstStyle/>
          <a:p>
            <a:pPr algn="ctr">
              <a:spcBef>
                <a:spcPct val="50000"/>
              </a:spcBef>
              <a:buFont typeface="Symbol" pitchFamily="18" charset="2"/>
              <a:buNone/>
            </a:pPr>
            <a:r>
              <a:rPr kumimoji="1" lang="zh-CN" altLang="en-US" sz="2400" b="1" dirty="0">
                <a:solidFill>
                  <a:srgbClr val="00B050"/>
                </a:solidFill>
                <a:cs typeface="+mn-ea"/>
                <a:sym typeface="+mn-lt"/>
              </a:rPr>
              <a:t>一轮加密</a:t>
            </a:r>
            <a:endParaRPr kumimoji="1" lang="en-US" altLang="zh-CN" sz="2400" b="1" dirty="0">
              <a:solidFill>
                <a:srgbClr val="00B050"/>
              </a:solidFill>
              <a:cs typeface="+mn-ea"/>
              <a:sym typeface="+mn-lt"/>
            </a:endParaRPr>
          </a:p>
          <a:p>
            <a:pPr algn="ctr">
              <a:spcBef>
                <a:spcPct val="50000"/>
              </a:spcBef>
              <a:buFont typeface="Symbol" pitchFamily="18" charset="2"/>
              <a:buNone/>
            </a:pPr>
            <a:endParaRPr kumimoji="1" lang="en-US" altLang="zh-CN" sz="1600" b="1" dirty="0">
              <a:solidFill>
                <a:srgbClr val="00B050"/>
              </a:solidFill>
              <a:cs typeface="+mn-ea"/>
              <a:sym typeface="+mn-lt"/>
            </a:endParaRPr>
          </a:p>
          <a:p>
            <a:pPr algn="ctr">
              <a:spcBef>
                <a:spcPct val="50000"/>
              </a:spcBef>
              <a:buFont typeface="Symbol" pitchFamily="18" charset="2"/>
              <a:buNone/>
            </a:pPr>
            <a:r>
              <a:rPr kumimoji="1" lang="zh-CN" altLang="en-US" sz="2400" b="1" dirty="0">
                <a:solidFill>
                  <a:srgbClr val="00B050"/>
                </a:solidFill>
                <a:cs typeface="+mn-ea"/>
                <a:sym typeface="+mn-lt"/>
              </a:rPr>
              <a:t>的简图</a:t>
            </a:r>
          </a:p>
        </p:txBody>
      </p:sp>
      <p:pic>
        <p:nvPicPr>
          <p:cNvPr id="61" name="图片 60">
            <a:extLst>
              <a:ext uri="{FF2B5EF4-FFF2-40B4-BE49-F238E27FC236}">
                <a16:creationId xmlns:a16="http://schemas.microsoft.com/office/drawing/2014/main" id="{AF9F2175-2886-4AAC-8817-D339A9561D19}"/>
              </a:ext>
            </a:extLst>
          </p:cNvPr>
          <p:cNvPicPr>
            <a:picLocks noChangeAspect="1"/>
          </p:cNvPicPr>
          <p:nvPr/>
        </p:nvPicPr>
        <p:blipFill>
          <a:blip r:embed="rId2"/>
          <a:stretch>
            <a:fillRect/>
          </a:stretch>
        </p:blipFill>
        <p:spPr>
          <a:xfrm>
            <a:off x="5901721" y="6141948"/>
            <a:ext cx="2739710" cy="633080"/>
          </a:xfrm>
          <a:prstGeom prst="rect">
            <a:avLst/>
          </a:prstGeom>
          <a:ln>
            <a:noFill/>
          </a:ln>
          <a:effectLst>
            <a:outerShdw blurRad="190500" algn="tl" rotWithShape="0">
              <a:srgbClr val="000000">
                <a:alpha val="70000"/>
              </a:srgbClr>
            </a:outerShdw>
          </a:effectLst>
        </p:spPr>
      </p:pic>
      <p:sp>
        <p:nvSpPr>
          <p:cNvPr id="62" name="箭头: 右 61">
            <a:extLst>
              <a:ext uri="{FF2B5EF4-FFF2-40B4-BE49-F238E27FC236}">
                <a16:creationId xmlns:a16="http://schemas.microsoft.com/office/drawing/2014/main" id="{9F429BE0-1F7C-4561-9CD6-F54DF60CDBB8}"/>
              </a:ext>
            </a:extLst>
          </p:cNvPr>
          <p:cNvSpPr/>
          <p:nvPr/>
        </p:nvSpPr>
        <p:spPr>
          <a:xfrm>
            <a:off x="4469598" y="4085828"/>
            <a:ext cx="1411216" cy="495300"/>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90522752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）对称加密算法逆向分析 </a:t>
            </a:r>
            <a:r>
              <a:rPr lang="en-US" altLang="zh-CN" sz="2800" b="1" dirty="0">
                <a:solidFill>
                  <a:srgbClr val="C00000"/>
                </a:solidFill>
                <a:cs typeface="+mn-ea"/>
                <a:sym typeface="+mn-lt"/>
              </a:rPr>
              <a:t>— DES</a:t>
            </a:r>
            <a:endParaRPr lang="zh-CN" altLang="en-US" sz="2800" b="1" dirty="0">
              <a:solidFill>
                <a:srgbClr val="C00000"/>
              </a:solidFill>
              <a:cs typeface="+mn-ea"/>
              <a:sym typeface="+mn-lt"/>
            </a:endParaRPr>
          </a:p>
        </p:txBody>
      </p:sp>
      <p:sp>
        <p:nvSpPr>
          <p:cNvPr id="6" name="Rectangle 5"/>
          <p:cNvSpPr>
            <a:spLocks noChangeArrowheads="1"/>
          </p:cNvSpPr>
          <p:nvPr/>
        </p:nvSpPr>
        <p:spPr bwMode="auto">
          <a:xfrm>
            <a:off x="4412704" y="1472984"/>
            <a:ext cx="2133600" cy="533400"/>
          </a:xfrm>
          <a:prstGeom prst="rect">
            <a:avLst/>
          </a:prstGeom>
          <a:solidFill>
            <a:srgbClr val="CCCCFF"/>
          </a:solidFill>
          <a:ln w="28575">
            <a:solidFill>
              <a:schemeClr val="bg2"/>
            </a:solidFill>
            <a:miter lim="800000"/>
            <a:headEnd/>
            <a:tailEnd/>
          </a:ln>
        </p:spPr>
        <p:txBody>
          <a:bodyPr wrap="none" anchor="ctr"/>
          <a:lstStyle/>
          <a:p>
            <a:pPr algn="ctr" eaLnBrk="0" hangingPunct="0">
              <a:spcBef>
                <a:spcPct val="0"/>
              </a:spcBef>
              <a:buClrTx/>
              <a:buSzTx/>
              <a:buFontTx/>
              <a:buNone/>
            </a:pPr>
            <a:r>
              <a:rPr kumimoji="1" lang="en-US" altLang="zh-CN" sz="2800" dirty="0">
                <a:solidFill>
                  <a:srgbClr val="800000"/>
                </a:solidFill>
                <a:cs typeface="+mn-ea"/>
                <a:sym typeface="+mn-lt"/>
              </a:rPr>
              <a:t>R</a:t>
            </a:r>
            <a:r>
              <a:rPr kumimoji="1" lang="en-US" altLang="zh-CN" sz="2800" baseline="-25000" dirty="0">
                <a:solidFill>
                  <a:srgbClr val="800000"/>
                </a:solidFill>
                <a:cs typeface="+mn-ea"/>
                <a:sym typeface="+mn-lt"/>
              </a:rPr>
              <a:t>i-1</a:t>
            </a:r>
            <a:r>
              <a:rPr kumimoji="1" lang="en-US" altLang="zh-CN" sz="2800" dirty="0">
                <a:solidFill>
                  <a:srgbClr val="800000"/>
                </a:solidFill>
                <a:cs typeface="+mn-ea"/>
                <a:sym typeface="+mn-lt"/>
              </a:rPr>
              <a:t> ,  32 bit</a:t>
            </a:r>
          </a:p>
        </p:txBody>
      </p:sp>
      <p:sp>
        <p:nvSpPr>
          <p:cNvPr id="7" name="Rectangle 6"/>
          <p:cNvSpPr>
            <a:spLocks noChangeArrowheads="1"/>
          </p:cNvSpPr>
          <p:nvPr/>
        </p:nvSpPr>
        <p:spPr bwMode="auto">
          <a:xfrm>
            <a:off x="7689304" y="1472984"/>
            <a:ext cx="2133600" cy="533400"/>
          </a:xfrm>
          <a:prstGeom prst="rect">
            <a:avLst/>
          </a:prstGeom>
          <a:solidFill>
            <a:srgbClr val="CCCCFF"/>
          </a:solidFill>
          <a:ln w="28575">
            <a:solidFill>
              <a:schemeClr val="bg2"/>
            </a:solidFill>
            <a:miter lim="800000"/>
            <a:headEnd/>
            <a:tailEnd/>
          </a:ln>
        </p:spPr>
        <p:txBody>
          <a:bodyPr wrap="none" anchor="ctr"/>
          <a:lstStyle/>
          <a:p>
            <a:pPr algn="ctr" eaLnBrk="0" hangingPunct="0">
              <a:spcBef>
                <a:spcPct val="0"/>
              </a:spcBef>
              <a:buClrTx/>
              <a:buSzTx/>
              <a:buFontTx/>
              <a:buNone/>
            </a:pPr>
            <a:r>
              <a:rPr kumimoji="1" lang="en-US" altLang="zh-CN" sz="2800" dirty="0">
                <a:solidFill>
                  <a:srgbClr val="800000"/>
                </a:solidFill>
                <a:cs typeface="+mn-ea"/>
                <a:sym typeface="+mn-lt"/>
              </a:rPr>
              <a:t>K</a:t>
            </a:r>
            <a:r>
              <a:rPr kumimoji="1" lang="en-US" altLang="zh-CN" sz="2800" baseline="-25000" dirty="0">
                <a:solidFill>
                  <a:srgbClr val="800000"/>
                </a:solidFill>
                <a:cs typeface="+mn-ea"/>
                <a:sym typeface="+mn-lt"/>
              </a:rPr>
              <a:t>i </a:t>
            </a:r>
            <a:r>
              <a:rPr kumimoji="1" lang="en-US" altLang="zh-CN" sz="2800" dirty="0">
                <a:solidFill>
                  <a:srgbClr val="800000"/>
                </a:solidFill>
                <a:cs typeface="+mn-ea"/>
                <a:sym typeface="+mn-lt"/>
              </a:rPr>
              <a:t>,  48 bit</a:t>
            </a:r>
          </a:p>
        </p:txBody>
      </p:sp>
      <p:sp>
        <p:nvSpPr>
          <p:cNvPr id="8" name="Oval 7"/>
          <p:cNvSpPr>
            <a:spLocks noChangeArrowheads="1"/>
          </p:cNvSpPr>
          <p:nvPr/>
        </p:nvSpPr>
        <p:spPr bwMode="auto">
          <a:xfrm>
            <a:off x="4946104" y="2234984"/>
            <a:ext cx="685800" cy="381000"/>
          </a:xfrm>
          <a:prstGeom prst="ellipse">
            <a:avLst/>
          </a:prstGeom>
          <a:solidFill>
            <a:srgbClr val="CCCCFF"/>
          </a:solidFill>
          <a:ln w="28575">
            <a:solidFill>
              <a:schemeClr val="bg2"/>
            </a:solidFill>
            <a:round/>
            <a:headEnd/>
            <a:tailEnd/>
          </a:ln>
        </p:spPr>
        <p:txBody>
          <a:bodyPr wrap="none" anchor="ctr"/>
          <a:lstStyle/>
          <a:p>
            <a:pPr algn="ctr" eaLnBrk="0" hangingPunct="0">
              <a:spcBef>
                <a:spcPct val="0"/>
              </a:spcBef>
              <a:buClrTx/>
              <a:buSzTx/>
              <a:buFontTx/>
              <a:buNone/>
            </a:pPr>
            <a:r>
              <a:rPr kumimoji="1" lang="en-US" altLang="zh-CN" sz="2400">
                <a:solidFill>
                  <a:srgbClr val="800000"/>
                </a:solidFill>
                <a:cs typeface="+mn-ea"/>
                <a:sym typeface="+mn-lt"/>
              </a:rPr>
              <a:t>E</a:t>
            </a:r>
          </a:p>
        </p:txBody>
      </p:sp>
      <p:sp>
        <p:nvSpPr>
          <p:cNvPr id="9" name="Rectangle 8"/>
          <p:cNvSpPr>
            <a:spLocks noChangeArrowheads="1"/>
          </p:cNvSpPr>
          <p:nvPr/>
        </p:nvSpPr>
        <p:spPr bwMode="auto">
          <a:xfrm>
            <a:off x="4488904" y="2920784"/>
            <a:ext cx="2133600" cy="533400"/>
          </a:xfrm>
          <a:prstGeom prst="rect">
            <a:avLst/>
          </a:prstGeom>
          <a:solidFill>
            <a:srgbClr val="CCCCFF"/>
          </a:solidFill>
          <a:ln w="28575">
            <a:solidFill>
              <a:schemeClr val="bg2"/>
            </a:solidFill>
            <a:miter lim="800000"/>
            <a:headEnd/>
            <a:tailEnd/>
          </a:ln>
        </p:spPr>
        <p:txBody>
          <a:bodyPr wrap="none" anchor="ctr"/>
          <a:lstStyle/>
          <a:p>
            <a:pPr algn="ctr" eaLnBrk="0" hangingPunct="0">
              <a:spcBef>
                <a:spcPct val="0"/>
              </a:spcBef>
              <a:buClrTx/>
              <a:buSzTx/>
              <a:buFontTx/>
              <a:buNone/>
            </a:pPr>
            <a:r>
              <a:rPr kumimoji="1" lang="en-US" altLang="zh-CN" sz="2800" dirty="0">
                <a:solidFill>
                  <a:srgbClr val="800000"/>
                </a:solidFill>
                <a:cs typeface="+mn-ea"/>
                <a:sym typeface="+mn-lt"/>
              </a:rPr>
              <a:t>E(R</a:t>
            </a:r>
            <a:r>
              <a:rPr kumimoji="1" lang="en-US" altLang="zh-CN" sz="2800" baseline="-25000" dirty="0">
                <a:solidFill>
                  <a:srgbClr val="800000"/>
                </a:solidFill>
                <a:cs typeface="+mn-ea"/>
                <a:sym typeface="+mn-lt"/>
              </a:rPr>
              <a:t>i-1</a:t>
            </a:r>
            <a:r>
              <a:rPr kumimoji="1" lang="en-US" altLang="zh-CN" sz="2800" dirty="0">
                <a:solidFill>
                  <a:srgbClr val="800000"/>
                </a:solidFill>
                <a:cs typeface="+mn-ea"/>
                <a:sym typeface="+mn-lt"/>
              </a:rPr>
              <a:t>) ,</a:t>
            </a:r>
            <a:r>
              <a:rPr kumimoji="1" lang="zh-CN" altLang="en-US" sz="2800" dirty="0">
                <a:solidFill>
                  <a:srgbClr val="800000"/>
                </a:solidFill>
                <a:cs typeface="+mn-ea"/>
                <a:sym typeface="+mn-lt"/>
              </a:rPr>
              <a:t> 48 </a:t>
            </a:r>
            <a:r>
              <a:rPr kumimoji="1" lang="en-US" altLang="zh-CN" sz="2800" dirty="0">
                <a:solidFill>
                  <a:srgbClr val="800000"/>
                </a:solidFill>
                <a:cs typeface="+mn-ea"/>
                <a:sym typeface="+mn-lt"/>
              </a:rPr>
              <a:t>bit</a:t>
            </a:r>
          </a:p>
        </p:txBody>
      </p:sp>
      <p:sp>
        <p:nvSpPr>
          <p:cNvPr id="10" name="Oval 9"/>
          <p:cNvSpPr>
            <a:spLocks noChangeArrowheads="1"/>
          </p:cNvSpPr>
          <p:nvPr/>
        </p:nvSpPr>
        <p:spPr bwMode="auto">
          <a:xfrm>
            <a:off x="7301407" y="3111284"/>
            <a:ext cx="304798" cy="304800"/>
          </a:xfrm>
          <a:prstGeom prst="ellipse">
            <a:avLst/>
          </a:prstGeom>
          <a:solidFill>
            <a:srgbClr val="CCCCFF"/>
          </a:solidFill>
          <a:ln w="28575">
            <a:solidFill>
              <a:schemeClr val="bg2"/>
            </a:solidFill>
            <a:round/>
            <a:headEnd/>
            <a:tailEnd/>
          </a:ln>
        </p:spPr>
        <p:txBody>
          <a:bodyPr wrap="none" anchor="ctr"/>
          <a:lstStyle/>
          <a:p>
            <a:pPr algn="ctr" eaLnBrk="0" hangingPunct="0">
              <a:spcBef>
                <a:spcPct val="0"/>
              </a:spcBef>
              <a:buClrTx/>
              <a:buSzTx/>
              <a:buFontTx/>
              <a:buNone/>
            </a:pPr>
            <a:r>
              <a:rPr kumimoji="1" lang="zh-CN" altLang="en-US" sz="2400" dirty="0">
                <a:solidFill>
                  <a:srgbClr val="800000"/>
                </a:solidFill>
                <a:cs typeface="+mn-ea"/>
                <a:sym typeface="+mn-lt"/>
              </a:rPr>
              <a:t>+</a:t>
            </a:r>
          </a:p>
        </p:txBody>
      </p:sp>
      <p:sp>
        <p:nvSpPr>
          <p:cNvPr id="11" name="Line 10"/>
          <p:cNvSpPr>
            <a:spLocks noChangeShapeType="1"/>
          </p:cNvSpPr>
          <p:nvPr/>
        </p:nvSpPr>
        <p:spPr bwMode="auto">
          <a:xfrm>
            <a:off x="6622504" y="3225584"/>
            <a:ext cx="685800" cy="0"/>
          </a:xfrm>
          <a:prstGeom prst="line">
            <a:avLst/>
          </a:prstGeom>
          <a:noFill/>
          <a:ln w="28575">
            <a:solidFill>
              <a:schemeClr val="bg2">
                <a:lumMod val="50000"/>
              </a:schemeClr>
            </a:solidFill>
            <a:round/>
            <a:headEnd/>
            <a:tailEnd type="triangle" w="med" len="med"/>
          </a:ln>
        </p:spPr>
        <p:txBody>
          <a:bodyPr/>
          <a:lstStyle/>
          <a:p>
            <a:endParaRPr lang="zh-CN" altLang="en-US">
              <a:cs typeface="+mn-ea"/>
              <a:sym typeface="+mn-lt"/>
            </a:endParaRPr>
          </a:p>
        </p:txBody>
      </p:sp>
      <p:sp>
        <p:nvSpPr>
          <p:cNvPr id="12" name="Line 11"/>
          <p:cNvSpPr>
            <a:spLocks noChangeShapeType="1"/>
          </p:cNvSpPr>
          <p:nvPr/>
        </p:nvSpPr>
        <p:spPr bwMode="auto">
          <a:xfrm flipH="1">
            <a:off x="7460704" y="2006384"/>
            <a:ext cx="838200" cy="1066800"/>
          </a:xfrm>
          <a:prstGeom prst="line">
            <a:avLst/>
          </a:prstGeom>
          <a:noFill/>
          <a:ln w="28575">
            <a:solidFill>
              <a:schemeClr val="bg2">
                <a:lumMod val="50000"/>
              </a:schemeClr>
            </a:solidFill>
            <a:round/>
            <a:headEnd/>
            <a:tailEnd type="triangle" w="med" len="med"/>
          </a:ln>
        </p:spPr>
        <p:txBody>
          <a:bodyPr/>
          <a:lstStyle/>
          <a:p>
            <a:endParaRPr lang="zh-CN" altLang="en-US">
              <a:cs typeface="+mn-ea"/>
              <a:sym typeface="+mn-lt"/>
            </a:endParaRPr>
          </a:p>
        </p:txBody>
      </p:sp>
      <p:sp>
        <p:nvSpPr>
          <p:cNvPr id="13" name="Line 12"/>
          <p:cNvSpPr>
            <a:spLocks noChangeShapeType="1"/>
          </p:cNvSpPr>
          <p:nvPr/>
        </p:nvSpPr>
        <p:spPr bwMode="auto">
          <a:xfrm>
            <a:off x="5250904" y="2006384"/>
            <a:ext cx="0" cy="228600"/>
          </a:xfrm>
          <a:prstGeom prst="line">
            <a:avLst/>
          </a:prstGeom>
          <a:noFill/>
          <a:ln w="28575">
            <a:solidFill>
              <a:schemeClr val="bg2">
                <a:lumMod val="50000"/>
              </a:schemeClr>
            </a:solidFill>
            <a:round/>
            <a:headEnd/>
            <a:tailEnd type="triangle" w="med" len="med"/>
          </a:ln>
        </p:spPr>
        <p:txBody>
          <a:bodyPr/>
          <a:lstStyle/>
          <a:p>
            <a:endParaRPr lang="zh-CN" altLang="en-US">
              <a:cs typeface="+mn-ea"/>
              <a:sym typeface="+mn-lt"/>
            </a:endParaRPr>
          </a:p>
        </p:txBody>
      </p:sp>
      <p:sp>
        <p:nvSpPr>
          <p:cNvPr id="14" name="Line 13"/>
          <p:cNvSpPr>
            <a:spLocks noChangeShapeType="1"/>
          </p:cNvSpPr>
          <p:nvPr/>
        </p:nvSpPr>
        <p:spPr bwMode="auto">
          <a:xfrm>
            <a:off x="5250904" y="2615984"/>
            <a:ext cx="0" cy="304800"/>
          </a:xfrm>
          <a:prstGeom prst="line">
            <a:avLst/>
          </a:prstGeom>
          <a:noFill/>
          <a:ln w="28575">
            <a:solidFill>
              <a:schemeClr val="bg2">
                <a:lumMod val="50000"/>
              </a:schemeClr>
            </a:solidFill>
            <a:round/>
            <a:headEnd/>
            <a:tailEnd type="triangle" w="med" len="med"/>
          </a:ln>
        </p:spPr>
        <p:txBody>
          <a:bodyPr/>
          <a:lstStyle/>
          <a:p>
            <a:endParaRPr lang="zh-CN" altLang="en-US">
              <a:cs typeface="+mn-ea"/>
              <a:sym typeface="+mn-lt"/>
            </a:endParaRPr>
          </a:p>
        </p:txBody>
      </p:sp>
      <p:sp>
        <p:nvSpPr>
          <p:cNvPr id="15" name="Rectangle 14"/>
          <p:cNvSpPr>
            <a:spLocks noChangeArrowheads="1"/>
          </p:cNvSpPr>
          <p:nvPr/>
        </p:nvSpPr>
        <p:spPr bwMode="auto">
          <a:xfrm>
            <a:off x="4565104" y="3835184"/>
            <a:ext cx="5334000" cy="457200"/>
          </a:xfrm>
          <a:prstGeom prst="rect">
            <a:avLst/>
          </a:prstGeom>
          <a:solidFill>
            <a:srgbClr val="CCCCFF"/>
          </a:solidFill>
          <a:ln w="28575">
            <a:solidFill>
              <a:schemeClr val="bg2"/>
            </a:solidFill>
            <a:miter lim="800000"/>
            <a:headEnd/>
            <a:tailEnd/>
          </a:ln>
        </p:spPr>
        <p:txBody>
          <a:bodyPr wrap="none" anchor="ctr"/>
          <a:lstStyle/>
          <a:p>
            <a:pPr algn="ctr" eaLnBrk="0" hangingPunct="0">
              <a:spcBef>
                <a:spcPct val="0"/>
              </a:spcBef>
              <a:buClrTx/>
              <a:buSzTx/>
              <a:buFontTx/>
              <a:buNone/>
            </a:pPr>
            <a:r>
              <a:rPr kumimoji="1" lang="en-US" altLang="zh-CN" sz="2400">
                <a:solidFill>
                  <a:srgbClr val="800000"/>
                </a:solidFill>
                <a:cs typeface="+mn-ea"/>
                <a:sym typeface="+mn-lt"/>
              </a:rPr>
              <a:t>B</a:t>
            </a:r>
            <a:r>
              <a:rPr kumimoji="1" lang="en-US" altLang="zh-CN" sz="2400" baseline="-25000">
                <a:solidFill>
                  <a:srgbClr val="800000"/>
                </a:solidFill>
                <a:cs typeface="+mn-ea"/>
                <a:sym typeface="+mn-lt"/>
              </a:rPr>
              <a:t>1</a:t>
            </a:r>
            <a:r>
              <a:rPr kumimoji="1" lang="en-US" altLang="zh-CN" sz="2400">
                <a:solidFill>
                  <a:srgbClr val="800000"/>
                </a:solidFill>
                <a:cs typeface="+mn-ea"/>
                <a:sym typeface="+mn-lt"/>
              </a:rPr>
              <a:t>    B</a:t>
            </a:r>
            <a:r>
              <a:rPr kumimoji="1" lang="en-US" altLang="zh-CN" sz="2400" baseline="-25000">
                <a:solidFill>
                  <a:srgbClr val="800000"/>
                </a:solidFill>
                <a:cs typeface="+mn-ea"/>
                <a:sym typeface="+mn-lt"/>
              </a:rPr>
              <a:t>2</a:t>
            </a:r>
            <a:r>
              <a:rPr kumimoji="1" lang="en-US" altLang="zh-CN" sz="2400">
                <a:solidFill>
                  <a:srgbClr val="800000"/>
                </a:solidFill>
                <a:cs typeface="+mn-ea"/>
                <a:sym typeface="+mn-lt"/>
              </a:rPr>
              <a:t>    B</a:t>
            </a:r>
            <a:r>
              <a:rPr kumimoji="1" lang="en-US" altLang="zh-CN" sz="2400" baseline="-25000">
                <a:solidFill>
                  <a:srgbClr val="800000"/>
                </a:solidFill>
                <a:cs typeface="+mn-ea"/>
                <a:sym typeface="+mn-lt"/>
              </a:rPr>
              <a:t>3</a:t>
            </a:r>
            <a:r>
              <a:rPr kumimoji="1" lang="en-US" altLang="zh-CN" sz="2400">
                <a:solidFill>
                  <a:srgbClr val="800000"/>
                </a:solidFill>
                <a:cs typeface="+mn-ea"/>
                <a:sym typeface="+mn-lt"/>
              </a:rPr>
              <a:t>    B</a:t>
            </a:r>
            <a:r>
              <a:rPr kumimoji="1" lang="en-US" altLang="zh-CN" sz="2400" baseline="-25000">
                <a:solidFill>
                  <a:srgbClr val="800000"/>
                </a:solidFill>
                <a:cs typeface="+mn-ea"/>
                <a:sym typeface="+mn-lt"/>
              </a:rPr>
              <a:t>4</a:t>
            </a:r>
            <a:r>
              <a:rPr kumimoji="1" lang="en-US" altLang="zh-CN" sz="2400">
                <a:solidFill>
                  <a:srgbClr val="800000"/>
                </a:solidFill>
                <a:cs typeface="+mn-ea"/>
                <a:sym typeface="+mn-lt"/>
              </a:rPr>
              <a:t>    B</a:t>
            </a:r>
            <a:r>
              <a:rPr kumimoji="1" lang="en-US" altLang="zh-CN" sz="2400" baseline="-25000">
                <a:solidFill>
                  <a:srgbClr val="800000"/>
                </a:solidFill>
                <a:cs typeface="+mn-ea"/>
                <a:sym typeface="+mn-lt"/>
              </a:rPr>
              <a:t>5</a:t>
            </a:r>
            <a:r>
              <a:rPr kumimoji="1" lang="en-US" altLang="zh-CN" sz="2400">
                <a:solidFill>
                  <a:srgbClr val="800000"/>
                </a:solidFill>
                <a:cs typeface="+mn-ea"/>
                <a:sym typeface="+mn-lt"/>
              </a:rPr>
              <a:t>    B</a:t>
            </a:r>
            <a:r>
              <a:rPr kumimoji="1" lang="en-US" altLang="zh-CN" sz="2400" baseline="-25000">
                <a:solidFill>
                  <a:srgbClr val="800000"/>
                </a:solidFill>
                <a:cs typeface="+mn-ea"/>
                <a:sym typeface="+mn-lt"/>
              </a:rPr>
              <a:t>6</a:t>
            </a:r>
            <a:r>
              <a:rPr kumimoji="1" lang="en-US" altLang="zh-CN" sz="2400">
                <a:solidFill>
                  <a:srgbClr val="800000"/>
                </a:solidFill>
                <a:cs typeface="+mn-ea"/>
                <a:sym typeface="+mn-lt"/>
              </a:rPr>
              <a:t>    B</a:t>
            </a:r>
            <a:r>
              <a:rPr kumimoji="1" lang="en-US" altLang="zh-CN" sz="2400" baseline="-25000">
                <a:solidFill>
                  <a:srgbClr val="800000"/>
                </a:solidFill>
                <a:cs typeface="+mn-ea"/>
                <a:sym typeface="+mn-lt"/>
              </a:rPr>
              <a:t>7</a:t>
            </a:r>
            <a:r>
              <a:rPr kumimoji="1" lang="en-US" altLang="zh-CN" sz="2400">
                <a:solidFill>
                  <a:srgbClr val="800000"/>
                </a:solidFill>
                <a:cs typeface="+mn-ea"/>
                <a:sym typeface="+mn-lt"/>
              </a:rPr>
              <a:t>    B</a:t>
            </a:r>
            <a:r>
              <a:rPr kumimoji="1" lang="en-US" altLang="zh-CN" sz="2400" baseline="-25000">
                <a:solidFill>
                  <a:srgbClr val="800000"/>
                </a:solidFill>
                <a:cs typeface="+mn-ea"/>
                <a:sym typeface="+mn-lt"/>
              </a:rPr>
              <a:t>8</a:t>
            </a:r>
            <a:r>
              <a:rPr kumimoji="1" lang="en-US" altLang="zh-CN" sz="2400">
                <a:solidFill>
                  <a:srgbClr val="800000"/>
                </a:solidFill>
                <a:cs typeface="+mn-ea"/>
                <a:sym typeface="+mn-lt"/>
              </a:rPr>
              <a:t>  </a:t>
            </a:r>
          </a:p>
        </p:txBody>
      </p:sp>
      <p:sp>
        <p:nvSpPr>
          <p:cNvPr id="16" name="Rectangle 15"/>
          <p:cNvSpPr>
            <a:spLocks noChangeArrowheads="1"/>
          </p:cNvSpPr>
          <p:nvPr/>
        </p:nvSpPr>
        <p:spPr bwMode="auto">
          <a:xfrm>
            <a:off x="4565104" y="4673384"/>
            <a:ext cx="457200" cy="381000"/>
          </a:xfrm>
          <a:prstGeom prst="rect">
            <a:avLst/>
          </a:prstGeom>
          <a:solidFill>
            <a:srgbClr val="CCCCFF"/>
          </a:solidFill>
          <a:ln w="28575">
            <a:solidFill>
              <a:schemeClr val="bg2"/>
            </a:solidFill>
            <a:miter lim="800000"/>
            <a:headEnd/>
            <a:tailEnd/>
          </a:ln>
        </p:spPr>
        <p:txBody>
          <a:bodyPr wrap="none" anchor="ctr"/>
          <a:lstStyle/>
          <a:p>
            <a:pPr algn="ctr" eaLnBrk="0" hangingPunct="0">
              <a:spcBef>
                <a:spcPct val="0"/>
              </a:spcBef>
              <a:buClrTx/>
              <a:buSzTx/>
              <a:buFontTx/>
              <a:buNone/>
            </a:pPr>
            <a:r>
              <a:rPr kumimoji="1" lang="en-US" altLang="zh-CN" sz="2400">
                <a:solidFill>
                  <a:srgbClr val="800000"/>
                </a:solidFill>
                <a:cs typeface="+mn-ea"/>
                <a:sym typeface="+mn-lt"/>
              </a:rPr>
              <a:t>S</a:t>
            </a:r>
            <a:r>
              <a:rPr kumimoji="1" lang="en-US" altLang="zh-CN" sz="2400" baseline="-25000">
                <a:solidFill>
                  <a:srgbClr val="800000"/>
                </a:solidFill>
                <a:cs typeface="+mn-ea"/>
                <a:sym typeface="+mn-lt"/>
              </a:rPr>
              <a:t>1</a:t>
            </a:r>
            <a:endParaRPr kumimoji="1" lang="en-US" altLang="zh-CN" sz="2400">
              <a:solidFill>
                <a:srgbClr val="800000"/>
              </a:solidFill>
              <a:cs typeface="+mn-ea"/>
              <a:sym typeface="+mn-lt"/>
            </a:endParaRPr>
          </a:p>
        </p:txBody>
      </p:sp>
      <p:sp>
        <p:nvSpPr>
          <p:cNvPr id="17" name="Rectangle 16"/>
          <p:cNvSpPr>
            <a:spLocks noChangeArrowheads="1"/>
          </p:cNvSpPr>
          <p:nvPr/>
        </p:nvSpPr>
        <p:spPr bwMode="auto">
          <a:xfrm>
            <a:off x="5174704" y="4673384"/>
            <a:ext cx="457200" cy="381000"/>
          </a:xfrm>
          <a:prstGeom prst="rect">
            <a:avLst/>
          </a:prstGeom>
          <a:solidFill>
            <a:srgbClr val="CCCCFF"/>
          </a:solidFill>
          <a:ln w="28575">
            <a:solidFill>
              <a:schemeClr val="bg2"/>
            </a:solidFill>
            <a:miter lim="800000"/>
            <a:headEnd/>
            <a:tailEnd/>
          </a:ln>
        </p:spPr>
        <p:txBody>
          <a:bodyPr wrap="none" anchor="ctr"/>
          <a:lstStyle/>
          <a:p>
            <a:pPr algn="ctr" eaLnBrk="0" hangingPunct="0">
              <a:spcBef>
                <a:spcPct val="0"/>
              </a:spcBef>
              <a:buClrTx/>
              <a:buSzTx/>
              <a:buFontTx/>
              <a:buNone/>
            </a:pPr>
            <a:r>
              <a:rPr kumimoji="1" lang="en-US" altLang="zh-CN" sz="2400">
                <a:solidFill>
                  <a:srgbClr val="800000"/>
                </a:solidFill>
                <a:cs typeface="+mn-ea"/>
                <a:sym typeface="+mn-lt"/>
              </a:rPr>
              <a:t>S</a:t>
            </a:r>
            <a:r>
              <a:rPr kumimoji="1" lang="en-US" altLang="zh-CN" sz="2400" baseline="-25000">
                <a:solidFill>
                  <a:srgbClr val="800000"/>
                </a:solidFill>
                <a:cs typeface="+mn-ea"/>
                <a:sym typeface="+mn-lt"/>
              </a:rPr>
              <a:t>2</a:t>
            </a:r>
            <a:endParaRPr kumimoji="1" lang="en-US" altLang="zh-CN" sz="2400">
              <a:solidFill>
                <a:srgbClr val="800000"/>
              </a:solidFill>
              <a:cs typeface="+mn-ea"/>
              <a:sym typeface="+mn-lt"/>
            </a:endParaRPr>
          </a:p>
        </p:txBody>
      </p:sp>
      <p:sp>
        <p:nvSpPr>
          <p:cNvPr id="18" name="Rectangle 17"/>
          <p:cNvSpPr>
            <a:spLocks noChangeArrowheads="1"/>
          </p:cNvSpPr>
          <p:nvPr/>
        </p:nvSpPr>
        <p:spPr bwMode="auto">
          <a:xfrm>
            <a:off x="5860504" y="4673384"/>
            <a:ext cx="457200" cy="381000"/>
          </a:xfrm>
          <a:prstGeom prst="rect">
            <a:avLst/>
          </a:prstGeom>
          <a:solidFill>
            <a:srgbClr val="CCCCFF"/>
          </a:solidFill>
          <a:ln w="28575">
            <a:solidFill>
              <a:schemeClr val="bg2"/>
            </a:solidFill>
            <a:miter lim="800000"/>
            <a:headEnd/>
            <a:tailEnd/>
          </a:ln>
        </p:spPr>
        <p:txBody>
          <a:bodyPr wrap="none" anchor="ctr"/>
          <a:lstStyle/>
          <a:p>
            <a:pPr algn="ctr" eaLnBrk="0" hangingPunct="0">
              <a:spcBef>
                <a:spcPct val="0"/>
              </a:spcBef>
              <a:buClrTx/>
              <a:buSzTx/>
              <a:buFontTx/>
              <a:buNone/>
            </a:pPr>
            <a:r>
              <a:rPr kumimoji="1" lang="en-US" altLang="zh-CN" sz="2400">
                <a:solidFill>
                  <a:srgbClr val="800000"/>
                </a:solidFill>
                <a:cs typeface="+mn-ea"/>
                <a:sym typeface="+mn-lt"/>
              </a:rPr>
              <a:t>S</a:t>
            </a:r>
            <a:r>
              <a:rPr kumimoji="1" lang="en-US" altLang="zh-CN" sz="2400" baseline="-25000">
                <a:solidFill>
                  <a:srgbClr val="800000"/>
                </a:solidFill>
                <a:cs typeface="+mn-ea"/>
                <a:sym typeface="+mn-lt"/>
              </a:rPr>
              <a:t>3</a:t>
            </a:r>
            <a:endParaRPr kumimoji="1" lang="en-US" altLang="zh-CN" sz="2400">
              <a:solidFill>
                <a:srgbClr val="800000"/>
              </a:solidFill>
              <a:cs typeface="+mn-ea"/>
              <a:sym typeface="+mn-lt"/>
            </a:endParaRPr>
          </a:p>
        </p:txBody>
      </p:sp>
      <p:sp>
        <p:nvSpPr>
          <p:cNvPr id="19" name="Rectangle 18"/>
          <p:cNvSpPr>
            <a:spLocks noChangeArrowheads="1"/>
          </p:cNvSpPr>
          <p:nvPr/>
        </p:nvSpPr>
        <p:spPr bwMode="auto">
          <a:xfrm>
            <a:off x="6622504" y="4673384"/>
            <a:ext cx="457200" cy="381000"/>
          </a:xfrm>
          <a:prstGeom prst="rect">
            <a:avLst/>
          </a:prstGeom>
          <a:solidFill>
            <a:srgbClr val="CCCCFF"/>
          </a:solidFill>
          <a:ln w="28575">
            <a:solidFill>
              <a:schemeClr val="bg2"/>
            </a:solidFill>
            <a:miter lim="800000"/>
            <a:headEnd/>
            <a:tailEnd/>
          </a:ln>
        </p:spPr>
        <p:txBody>
          <a:bodyPr wrap="none" anchor="ctr"/>
          <a:lstStyle/>
          <a:p>
            <a:pPr algn="ctr" eaLnBrk="0" hangingPunct="0">
              <a:spcBef>
                <a:spcPct val="0"/>
              </a:spcBef>
              <a:buClrTx/>
              <a:buSzTx/>
              <a:buFontTx/>
              <a:buNone/>
            </a:pPr>
            <a:r>
              <a:rPr kumimoji="1" lang="en-US" altLang="zh-CN" sz="2400">
                <a:solidFill>
                  <a:srgbClr val="800000"/>
                </a:solidFill>
                <a:cs typeface="+mn-ea"/>
                <a:sym typeface="+mn-lt"/>
              </a:rPr>
              <a:t>S</a:t>
            </a:r>
            <a:r>
              <a:rPr kumimoji="1" lang="en-US" altLang="zh-CN" sz="2400" baseline="-25000">
                <a:solidFill>
                  <a:srgbClr val="800000"/>
                </a:solidFill>
                <a:cs typeface="+mn-ea"/>
                <a:sym typeface="+mn-lt"/>
              </a:rPr>
              <a:t>4</a:t>
            </a:r>
            <a:endParaRPr kumimoji="1" lang="en-US" altLang="zh-CN" sz="2400">
              <a:solidFill>
                <a:srgbClr val="800000"/>
              </a:solidFill>
              <a:cs typeface="+mn-ea"/>
              <a:sym typeface="+mn-lt"/>
            </a:endParaRPr>
          </a:p>
        </p:txBody>
      </p:sp>
      <p:sp>
        <p:nvSpPr>
          <p:cNvPr id="20" name="Rectangle 19"/>
          <p:cNvSpPr>
            <a:spLocks noChangeArrowheads="1"/>
          </p:cNvSpPr>
          <p:nvPr/>
        </p:nvSpPr>
        <p:spPr bwMode="auto">
          <a:xfrm>
            <a:off x="7308304" y="4673384"/>
            <a:ext cx="457200" cy="381000"/>
          </a:xfrm>
          <a:prstGeom prst="rect">
            <a:avLst/>
          </a:prstGeom>
          <a:solidFill>
            <a:srgbClr val="CCCCFF"/>
          </a:solidFill>
          <a:ln w="28575">
            <a:solidFill>
              <a:schemeClr val="bg2"/>
            </a:solidFill>
            <a:miter lim="800000"/>
            <a:headEnd/>
            <a:tailEnd/>
          </a:ln>
        </p:spPr>
        <p:txBody>
          <a:bodyPr wrap="none" anchor="ctr"/>
          <a:lstStyle/>
          <a:p>
            <a:pPr algn="ctr" eaLnBrk="0" hangingPunct="0">
              <a:spcBef>
                <a:spcPct val="0"/>
              </a:spcBef>
              <a:buClrTx/>
              <a:buSzTx/>
              <a:buFontTx/>
              <a:buNone/>
            </a:pPr>
            <a:r>
              <a:rPr kumimoji="1" lang="en-US" altLang="zh-CN" sz="2400">
                <a:solidFill>
                  <a:srgbClr val="800000"/>
                </a:solidFill>
                <a:cs typeface="+mn-ea"/>
                <a:sym typeface="+mn-lt"/>
              </a:rPr>
              <a:t>S</a:t>
            </a:r>
            <a:r>
              <a:rPr kumimoji="1" lang="en-US" altLang="zh-CN" sz="2400" baseline="-25000">
                <a:solidFill>
                  <a:srgbClr val="800000"/>
                </a:solidFill>
                <a:cs typeface="+mn-ea"/>
                <a:sym typeface="+mn-lt"/>
              </a:rPr>
              <a:t>5</a:t>
            </a:r>
            <a:endParaRPr kumimoji="1" lang="en-US" altLang="zh-CN" sz="2400">
              <a:solidFill>
                <a:srgbClr val="800000"/>
              </a:solidFill>
              <a:cs typeface="+mn-ea"/>
              <a:sym typeface="+mn-lt"/>
            </a:endParaRPr>
          </a:p>
        </p:txBody>
      </p:sp>
      <p:sp>
        <p:nvSpPr>
          <p:cNvPr id="21" name="Rectangle 20"/>
          <p:cNvSpPr>
            <a:spLocks noChangeArrowheads="1"/>
          </p:cNvSpPr>
          <p:nvPr/>
        </p:nvSpPr>
        <p:spPr bwMode="auto">
          <a:xfrm>
            <a:off x="8070304" y="4673384"/>
            <a:ext cx="457200" cy="381000"/>
          </a:xfrm>
          <a:prstGeom prst="rect">
            <a:avLst/>
          </a:prstGeom>
          <a:solidFill>
            <a:srgbClr val="CCCCFF"/>
          </a:solidFill>
          <a:ln w="28575">
            <a:solidFill>
              <a:schemeClr val="bg2"/>
            </a:solidFill>
            <a:miter lim="800000"/>
            <a:headEnd/>
            <a:tailEnd/>
          </a:ln>
        </p:spPr>
        <p:txBody>
          <a:bodyPr wrap="none" anchor="ctr"/>
          <a:lstStyle/>
          <a:p>
            <a:pPr algn="ctr" eaLnBrk="0" hangingPunct="0">
              <a:spcBef>
                <a:spcPct val="0"/>
              </a:spcBef>
              <a:buClrTx/>
              <a:buSzTx/>
              <a:buFontTx/>
              <a:buNone/>
            </a:pPr>
            <a:r>
              <a:rPr kumimoji="1" lang="en-US" altLang="zh-CN" sz="2400">
                <a:solidFill>
                  <a:srgbClr val="800000"/>
                </a:solidFill>
                <a:cs typeface="+mn-ea"/>
                <a:sym typeface="+mn-lt"/>
              </a:rPr>
              <a:t>S</a:t>
            </a:r>
            <a:r>
              <a:rPr kumimoji="1" lang="en-US" altLang="zh-CN" sz="2400" baseline="-25000">
                <a:solidFill>
                  <a:srgbClr val="800000"/>
                </a:solidFill>
                <a:cs typeface="+mn-ea"/>
                <a:sym typeface="+mn-lt"/>
              </a:rPr>
              <a:t>6</a:t>
            </a:r>
            <a:endParaRPr kumimoji="1" lang="en-US" altLang="zh-CN" sz="2400">
              <a:solidFill>
                <a:srgbClr val="800000"/>
              </a:solidFill>
              <a:cs typeface="+mn-ea"/>
              <a:sym typeface="+mn-lt"/>
            </a:endParaRPr>
          </a:p>
        </p:txBody>
      </p:sp>
      <p:sp>
        <p:nvSpPr>
          <p:cNvPr id="22" name="Rectangle 21"/>
          <p:cNvSpPr>
            <a:spLocks noChangeArrowheads="1"/>
          </p:cNvSpPr>
          <p:nvPr/>
        </p:nvSpPr>
        <p:spPr bwMode="auto">
          <a:xfrm>
            <a:off x="8756104" y="4673384"/>
            <a:ext cx="457200" cy="381000"/>
          </a:xfrm>
          <a:prstGeom prst="rect">
            <a:avLst/>
          </a:prstGeom>
          <a:solidFill>
            <a:srgbClr val="CCCCFF"/>
          </a:solidFill>
          <a:ln w="28575">
            <a:solidFill>
              <a:schemeClr val="bg2"/>
            </a:solidFill>
            <a:miter lim="800000"/>
            <a:headEnd/>
            <a:tailEnd/>
          </a:ln>
        </p:spPr>
        <p:txBody>
          <a:bodyPr wrap="none" anchor="ctr"/>
          <a:lstStyle/>
          <a:p>
            <a:pPr algn="ctr" eaLnBrk="0" hangingPunct="0">
              <a:spcBef>
                <a:spcPct val="0"/>
              </a:spcBef>
              <a:buClrTx/>
              <a:buSzTx/>
              <a:buFontTx/>
              <a:buNone/>
            </a:pPr>
            <a:r>
              <a:rPr kumimoji="1" lang="en-US" altLang="zh-CN" sz="2400">
                <a:solidFill>
                  <a:srgbClr val="800000"/>
                </a:solidFill>
                <a:cs typeface="+mn-ea"/>
                <a:sym typeface="+mn-lt"/>
              </a:rPr>
              <a:t>S</a:t>
            </a:r>
            <a:r>
              <a:rPr kumimoji="1" lang="en-US" altLang="zh-CN" sz="2400" baseline="-25000">
                <a:solidFill>
                  <a:srgbClr val="800000"/>
                </a:solidFill>
                <a:cs typeface="+mn-ea"/>
                <a:sym typeface="+mn-lt"/>
              </a:rPr>
              <a:t>7</a:t>
            </a:r>
            <a:endParaRPr kumimoji="1" lang="en-US" altLang="zh-CN" sz="2400">
              <a:solidFill>
                <a:srgbClr val="800000"/>
              </a:solidFill>
              <a:cs typeface="+mn-ea"/>
              <a:sym typeface="+mn-lt"/>
            </a:endParaRPr>
          </a:p>
        </p:txBody>
      </p:sp>
      <p:sp>
        <p:nvSpPr>
          <p:cNvPr id="23" name="Rectangle 22"/>
          <p:cNvSpPr>
            <a:spLocks noChangeArrowheads="1"/>
          </p:cNvSpPr>
          <p:nvPr/>
        </p:nvSpPr>
        <p:spPr bwMode="auto">
          <a:xfrm>
            <a:off x="9441904" y="4673384"/>
            <a:ext cx="457200" cy="381000"/>
          </a:xfrm>
          <a:prstGeom prst="rect">
            <a:avLst/>
          </a:prstGeom>
          <a:solidFill>
            <a:srgbClr val="CCCCFF"/>
          </a:solidFill>
          <a:ln w="28575">
            <a:solidFill>
              <a:schemeClr val="bg2"/>
            </a:solidFill>
            <a:miter lim="800000"/>
            <a:headEnd/>
            <a:tailEnd/>
          </a:ln>
        </p:spPr>
        <p:txBody>
          <a:bodyPr wrap="none" anchor="ctr"/>
          <a:lstStyle/>
          <a:p>
            <a:pPr algn="ctr" eaLnBrk="0" hangingPunct="0">
              <a:spcBef>
                <a:spcPct val="0"/>
              </a:spcBef>
              <a:buClrTx/>
              <a:buSzTx/>
              <a:buFontTx/>
              <a:buNone/>
            </a:pPr>
            <a:r>
              <a:rPr kumimoji="1" lang="en-US" altLang="zh-CN" sz="2400">
                <a:solidFill>
                  <a:srgbClr val="800000"/>
                </a:solidFill>
                <a:cs typeface="+mn-ea"/>
                <a:sym typeface="+mn-lt"/>
              </a:rPr>
              <a:t>S</a:t>
            </a:r>
            <a:r>
              <a:rPr kumimoji="1" lang="en-US" altLang="zh-CN" sz="2400" baseline="-25000">
                <a:solidFill>
                  <a:srgbClr val="800000"/>
                </a:solidFill>
                <a:cs typeface="+mn-ea"/>
                <a:sym typeface="+mn-lt"/>
              </a:rPr>
              <a:t>8</a:t>
            </a:r>
            <a:endParaRPr kumimoji="1" lang="en-US" altLang="zh-CN" sz="2400">
              <a:solidFill>
                <a:srgbClr val="800000"/>
              </a:solidFill>
              <a:cs typeface="+mn-ea"/>
              <a:sym typeface="+mn-lt"/>
            </a:endParaRPr>
          </a:p>
        </p:txBody>
      </p:sp>
      <p:sp>
        <p:nvSpPr>
          <p:cNvPr id="24" name="Rectangle 23"/>
          <p:cNvSpPr>
            <a:spLocks noChangeArrowheads="1"/>
          </p:cNvSpPr>
          <p:nvPr/>
        </p:nvSpPr>
        <p:spPr bwMode="auto">
          <a:xfrm>
            <a:off x="4869904" y="5282984"/>
            <a:ext cx="4724400" cy="381000"/>
          </a:xfrm>
          <a:prstGeom prst="rect">
            <a:avLst/>
          </a:prstGeom>
          <a:solidFill>
            <a:srgbClr val="CCCCFF"/>
          </a:solidFill>
          <a:ln w="28575">
            <a:solidFill>
              <a:schemeClr val="bg2"/>
            </a:solidFill>
            <a:miter lim="800000"/>
            <a:headEnd/>
            <a:tailEnd/>
          </a:ln>
        </p:spPr>
        <p:txBody>
          <a:bodyPr wrap="none" anchor="ctr"/>
          <a:lstStyle/>
          <a:p>
            <a:pPr algn="ctr" eaLnBrk="0" hangingPunct="0">
              <a:spcBef>
                <a:spcPct val="0"/>
              </a:spcBef>
              <a:buClrTx/>
              <a:buSzTx/>
              <a:buFontTx/>
              <a:buNone/>
            </a:pPr>
            <a:r>
              <a:rPr kumimoji="1" lang="en-US" altLang="zh-CN" sz="2400" dirty="0">
                <a:solidFill>
                  <a:srgbClr val="800000"/>
                </a:solidFill>
                <a:cs typeface="+mn-ea"/>
                <a:sym typeface="+mn-lt"/>
              </a:rPr>
              <a:t>C</a:t>
            </a:r>
            <a:r>
              <a:rPr kumimoji="1" lang="en-US" altLang="zh-CN" sz="2400" baseline="-25000" dirty="0">
                <a:solidFill>
                  <a:srgbClr val="800000"/>
                </a:solidFill>
                <a:cs typeface="+mn-ea"/>
                <a:sym typeface="+mn-lt"/>
              </a:rPr>
              <a:t>1</a:t>
            </a:r>
            <a:r>
              <a:rPr kumimoji="1" lang="en-US" altLang="zh-CN" sz="2400" dirty="0">
                <a:solidFill>
                  <a:srgbClr val="800000"/>
                </a:solidFill>
                <a:cs typeface="+mn-ea"/>
                <a:sym typeface="+mn-lt"/>
              </a:rPr>
              <a:t>   C</a:t>
            </a:r>
            <a:r>
              <a:rPr kumimoji="1" lang="en-US" altLang="zh-CN" sz="2400" baseline="-25000" dirty="0">
                <a:solidFill>
                  <a:srgbClr val="800000"/>
                </a:solidFill>
                <a:cs typeface="+mn-ea"/>
                <a:sym typeface="+mn-lt"/>
              </a:rPr>
              <a:t>2</a:t>
            </a:r>
            <a:r>
              <a:rPr kumimoji="1" lang="en-US" altLang="zh-CN" sz="2400" dirty="0">
                <a:solidFill>
                  <a:srgbClr val="800000"/>
                </a:solidFill>
                <a:cs typeface="+mn-ea"/>
                <a:sym typeface="+mn-lt"/>
              </a:rPr>
              <a:t>   C</a:t>
            </a:r>
            <a:r>
              <a:rPr kumimoji="1" lang="en-US" altLang="zh-CN" sz="2400" baseline="-25000" dirty="0">
                <a:solidFill>
                  <a:srgbClr val="800000"/>
                </a:solidFill>
                <a:cs typeface="+mn-ea"/>
                <a:sym typeface="+mn-lt"/>
              </a:rPr>
              <a:t>3</a:t>
            </a:r>
            <a:r>
              <a:rPr kumimoji="1" lang="en-US" altLang="zh-CN" sz="2400" dirty="0">
                <a:solidFill>
                  <a:srgbClr val="800000"/>
                </a:solidFill>
                <a:cs typeface="+mn-ea"/>
                <a:sym typeface="+mn-lt"/>
              </a:rPr>
              <a:t>   C</a:t>
            </a:r>
            <a:r>
              <a:rPr kumimoji="1" lang="en-US" altLang="zh-CN" sz="2400" baseline="-25000" dirty="0">
                <a:solidFill>
                  <a:srgbClr val="800000"/>
                </a:solidFill>
                <a:cs typeface="+mn-ea"/>
                <a:sym typeface="+mn-lt"/>
              </a:rPr>
              <a:t>4</a:t>
            </a:r>
            <a:r>
              <a:rPr kumimoji="1" lang="en-US" altLang="zh-CN" sz="2400" dirty="0">
                <a:solidFill>
                  <a:srgbClr val="800000"/>
                </a:solidFill>
                <a:cs typeface="+mn-ea"/>
                <a:sym typeface="+mn-lt"/>
              </a:rPr>
              <a:t>  C</a:t>
            </a:r>
            <a:r>
              <a:rPr kumimoji="1" lang="en-US" altLang="zh-CN" sz="2400" baseline="-25000" dirty="0">
                <a:solidFill>
                  <a:srgbClr val="800000"/>
                </a:solidFill>
                <a:cs typeface="+mn-ea"/>
                <a:sym typeface="+mn-lt"/>
              </a:rPr>
              <a:t>5</a:t>
            </a:r>
            <a:r>
              <a:rPr kumimoji="1" lang="en-US" altLang="zh-CN" sz="2400" dirty="0">
                <a:solidFill>
                  <a:srgbClr val="800000"/>
                </a:solidFill>
                <a:cs typeface="+mn-ea"/>
                <a:sym typeface="+mn-lt"/>
              </a:rPr>
              <a:t>   C</a:t>
            </a:r>
            <a:r>
              <a:rPr kumimoji="1" lang="en-US" altLang="zh-CN" sz="2400" baseline="-25000" dirty="0">
                <a:solidFill>
                  <a:srgbClr val="800000"/>
                </a:solidFill>
                <a:cs typeface="+mn-ea"/>
                <a:sym typeface="+mn-lt"/>
              </a:rPr>
              <a:t>6</a:t>
            </a:r>
            <a:r>
              <a:rPr kumimoji="1" lang="en-US" altLang="zh-CN" sz="2400" dirty="0">
                <a:solidFill>
                  <a:srgbClr val="800000"/>
                </a:solidFill>
                <a:cs typeface="+mn-ea"/>
                <a:sym typeface="+mn-lt"/>
              </a:rPr>
              <a:t>   C</a:t>
            </a:r>
            <a:r>
              <a:rPr kumimoji="1" lang="en-US" altLang="zh-CN" sz="2400" baseline="-25000" dirty="0">
                <a:solidFill>
                  <a:srgbClr val="800000"/>
                </a:solidFill>
                <a:cs typeface="+mn-ea"/>
                <a:sym typeface="+mn-lt"/>
              </a:rPr>
              <a:t>7</a:t>
            </a:r>
            <a:r>
              <a:rPr kumimoji="1" lang="en-US" altLang="zh-CN" sz="2400" dirty="0">
                <a:solidFill>
                  <a:srgbClr val="800000"/>
                </a:solidFill>
                <a:cs typeface="+mn-ea"/>
                <a:sym typeface="+mn-lt"/>
              </a:rPr>
              <a:t>   C</a:t>
            </a:r>
            <a:r>
              <a:rPr kumimoji="1" lang="en-US" altLang="zh-CN" sz="2400" baseline="-25000" dirty="0">
                <a:solidFill>
                  <a:srgbClr val="800000"/>
                </a:solidFill>
                <a:cs typeface="+mn-ea"/>
                <a:sym typeface="+mn-lt"/>
              </a:rPr>
              <a:t>8</a:t>
            </a:r>
            <a:endParaRPr kumimoji="1" lang="en-US" altLang="zh-CN" sz="2400" dirty="0">
              <a:solidFill>
                <a:srgbClr val="800000"/>
              </a:solidFill>
              <a:cs typeface="+mn-ea"/>
              <a:sym typeface="+mn-lt"/>
            </a:endParaRPr>
          </a:p>
        </p:txBody>
      </p:sp>
      <p:sp>
        <p:nvSpPr>
          <p:cNvPr id="25" name="Oval 24"/>
          <p:cNvSpPr>
            <a:spLocks noChangeArrowheads="1"/>
          </p:cNvSpPr>
          <p:nvPr/>
        </p:nvSpPr>
        <p:spPr bwMode="auto">
          <a:xfrm>
            <a:off x="6546304" y="5816384"/>
            <a:ext cx="685800" cy="304800"/>
          </a:xfrm>
          <a:prstGeom prst="ellipse">
            <a:avLst/>
          </a:prstGeom>
          <a:solidFill>
            <a:srgbClr val="CCCCFF"/>
          </a:solidFill>
          <a:ln w="28575">
            <a:solidFill>
              <a:schemeClr val="bg2"/>
            </a:solidFill>
            <a:round/>
            <a:headEnd/>
            <a:tailEnd/>
          </a:ln>
        </p:spPr>
        <p:txBody>
          <a:bodyPr wrap="none" anchor="ctr"/>
          <a:lstStyle/>
          <a:p>
            <a:pPr algn="ctr" eaLnBrk="0" hangingPunct="0">
              <a:spcBef>
                <a:spcPct val="0"/>
              </a:spcBef>
              <a:buClrTx/>
              <a:buSzTx/>
              <a:buFontTx/>
              <a:buNone/>
            </a:pPr>
            <a:r>
              <a:rPr kumimoji="1" lang="en-US" altLang="zh-CN" sz="2400">
                <a:solidFill>
                  <a:srgbClr val="800000"/>
                </a:solidFill>
                <a:cs typeface="+mn-ea"/>
                <a:sym typeface="+mn-lt"/>
              </a:rPr>
              <a:t>P</a:t>
            </a:r>
          </a:p>
        </p:txBody>
      </p:sp>
      <p:sp>
        <p:nvSpPr>
          <p:cNvPr id="26" name="Rectangle 25"/>
          <p:cNvSpPr>
            <a:spLocks noChangeArrowheads="1"/>
          </p:cNvSpPr>
          <p:nvPr/>
        </p:nvSpPr>
        <p:spPr bwMode="auto">
          <a:xfrm>
            <a:off x="5605264" y="6349784"/>
            <a:ext cx="2438400" cy="457200"/>
          </a:xfrm>
          <a:prstGeom prst="rect">
            <a:avLst/>
          </a:prstGeom>
          <a:solidFill>
            <a:srgbClr val="CCCCFF"/>
          </a:solidFill>
          <a:ln w="28575">
            <a:solidFill>
              <a:schemeClr val="bg2"/>
            </a:solidFill>
            <a:miter lim="800000"/>
            <a:headEnd/>
            <a:tailEnd/>
          </a:ln>
        </p:spPr>
        <p:txBody>
          <a:bodyPr wrap="none" anchor="ctr"/>
          <a:lstStyle/>
          <a:p>
            <a:pPr algn="ctr" eaLnBrk="0" hangingPunct="0">
              <a:spcBef>
                <a:spcPct val="0"/>
              </a:spcBef>
              <a:buClrTx/>
              <a:buSzTx/>
              <a:buFontTx/>
              <a:buNone/>
            </a:pPr>
            <a:r>
              <a:rPr kumimoji="1" lang="en-US" altLang="zh-CN" sz="2400" dirty="0">
                <a:solidFill>
                  <a:srgbClr val="800000"/>
                </a:solidFill>
                <a:cs typeface="+mn-ea"/>
                <a:sym typeface="+mn-lt"/>
              </a:rPr>
              <a:t>F(R</a:t>
            </a:r>
            <a:r>
              <a:rPr kumimoji="1" lang="en-US" altLang="zh-CN" sz="2400" baseline="-25000" dirty="0">
                <a:solidFill>
                  <a:srgbClr val="800000"/>
                </a:solidFill>
                <a:cs typeface="+mn-ea"/>
                <a:sym typeface="+mn-lt"/>
              </a:rPr>
              <a:t>i-1 </a:t>
            </a:r>
            <a:r>
              <a:rPr kumimoji="1" lang="en-US" altLang="zh-CN" sz="2400" dirty="0">
                <a:solidFill>
                  <a:srgbClr val="800000"/>
                </a:solidFill>
                <a:cs typeface="+mn-ea"/>
                <a:sym typeface="+mn-lt"/>
              </a:rPr>
              <a:t>, K</a:t>
            </a:r>
            <a:r>
              <a:rPr kumimoji="1" lang="en-US" altLang="zh-CN" sz="2400" baseline="-25000" dirty="0">
                <a:solidFill>
                  <a:srgbClr val="800000"/>
                </a:solidFill>
                <a:cs typeface="+mn-ea"/>
                <a:sym typeface="+mn-lt"/>
              </a:rPr>
              <a:t>i</a:t>
            </a:r>
            <a:r>
              <a:rPr kumimoji="1" lang="en-US" altLang="zh-CN" sz="2400" dirty="0">
                <a:solidFill>
                  <a:srgbClr val="800000"/>
                </a:solidFill>
                <a:cs typeface="+mn-ea"/>
                <a:sym typeface="+mn-lt"/>
              </a:rPr>
              <a:t>) , </a:t>
            </a:r>
            <a:r>
              <a:rPr kumimoji="1" lang="zh-CN" altLang="en-US" sz="2400" dirty="0">
                <a:solidFill>
                  <a:srgbClr val="800000"/>
                </a:solidFill>
                <a:cs typeface="+mn-ea"/>
                <a:sym typeface="+mn-lt"/>
              </a:rPr>
              <a:t>32 </a:t>
            </a:r>
            <a:r>
              <a:rPr kumimoji="1" lang="en-US" altLang="zh-CN" sz="2400" dirty="0">
                <a:solidFill>
                  <a:srgbClr val="800000"/>
                </a:solidFill>
                <a:cs typeface="+mn-ea"/>
                <a:sym typeface="+mn-lt"/>
              </a:rPr>
              <a:t>bit</a:t>
            </a:r>
          </a:p>
        </p:txBody>
      </p:sp>
      <p:sp>
        <p:nvSpPr>
          <p:cNvPr id="27" name="Line 26"/>
          <p:cNvSpPr>
            <a:spLocks noChangeShapeType="1"/>
          </p:cNvSpPr>
          <p:nvPr/>
        </p:nvSpPr>
        <p:spPr bwMode="auto">
          <a:xfrm>
            <a:off x="7460704" y="3454184"/>
            <a:ext cx="0" cy="381000"/>
          </a:xfrm>
          <a:prstGeom prst="line">
            <a:avLst/>
          </a:prstGeom>
          <a:noFill/>
          <a:ln w="28575">
            <a:solidFill>
              <a:schemeClr val="bg2">
                <a:lumMod val="50000"/>
              </a:schemeClr>
            </a:solidFill>
            <a:round/>
            <a:headEnd/>
            <a:tailEnd type="triangle" w="med" len="med"/>
          </a:ln>
        </p:spPr>
        <p:txBody>
          <a:bodyPr/>
          <a:lstStyle/>
          <a:p>
            <a:endParaRPr lang="zh-CN" altLang="en-US">
              <a:cs typeface="+mn-ea"/>
              <a:sym typeface="+mn-lt"/>
            </a:endParaRPr>
          </a:p>
        </p:txBody>
      </p:sp>
      <p:sp>
        <p:nvSpPr>
          <p:cNvPr id="28" name="Line 27"/>
          <p:cNvSpPr>
            <a:spLocks noChangeShapeType="1"/>
          </p:cNvSpPr>
          <p:nvPr/>
        </p:nvSpPr>
        <p:spPr bwMode="auto">
          <a:xfrm>
            <a:off x="4793704" y="4292384"/>
            <a:ext cx="0" cy="381000"/>
          </a:xfrm>
          <a:prstGeom prst="line">
            <a:avLst/>
          </a:prstGeom>
          <a:noFill/>
          <a:ln w="28575">
            <a:solidFill>
              <a:schemeClr val="bg2">
                <a:lumMod val="50000"/>
              </a:schemeClr>
            </a:solidFill>
            <a:round/>
            <a:headEnd/>
            <a:tailEnd type="triangle" w="med" len="med"/>
          </a:ln>
        </p:spPr>
        <p:txBody>
          <a:bodyPr/>
          <a:lstStyle/>
          <a:p>
            <a:endParaRPr lang="zh-CN" altLang="en-US" b="1">
              <a:cs typeface="+mn-ea"/>
              <a:sym typeface="+mn-lt"/>
            </a:endParaRPr>
          </a:p>
        </p:txBody>
      </p:sp>
      <p:sp>
        <p:nvSpPr>
          <p:cNvPr id="29" name="Line 28"/>
          <p:cNvSpPr>
            <a:spLocks noChangeShapeType="1"/>
          </p:cNvSpPr>
          <p:nvPr/>
        </p:nvSpPr>
        <p:spPr bwMode="auto">
          <a:xfrm>
            <a:off x="6089104" y="4292384"/>
            <a:ext cx="0" cy="381000"/>
          </a:xfrm>
          <a:prstGeom prst="line">
            <a:avLst/>
          </a:prstGeom>
          <a:noFill/>
          <a:ln w="28575">
            <a:solidFill>
              <a:schemeClr val="bg2">
                <a:lumMod val="50000"/>
              </a:schemeClr>
            </a:solidFill>
            <a:round/>
            <a:headEnd/>
            <a:tailEnd type="triangle" w="med" len="med"/>
          </a:ln>
        </p:spPr>
        <p:txBody>
          <a:bodyPr/>
          <a:lstStyle/>
          <a:p>
            <a:endParaRPr lang="zh-CN" altLang="en-US">
              <a:cs typeface="+mn-ea"/>
              <a:sym typeface="+mn-lt"/>
            </a:endParaRPr>
          </a:p>
        </p:txBody>
      </p:sp>
      <p:sp>
        <p:nvSpPr>
          <p:cNvPr id="30" name="Line 29"/>
          <p:cNvSpPr>
            <a:spLocks noChangeShapeType="1"/>
          </p:cNvSpPr>
          <p:nvPr/>
        </p:nvSpPr>
        <p:spPr bwMode="auto">
          <a:xfrm>
            <a:off x="5403304" y="4292384"/>
            <a:ext cx="0" cy="381000"/>
          </a:xfrm>
          <a:prstGeom prst="line">
            <a:avLst/>
          </a:prstGeom>
          <a:noFill/>
          <a:ln w="28575">
            <a:solidFill>
              <a:schemeClr val="bg2">
                <a:lumMod val="50000"/>
              </a:schemeClr>
            </a:solidFill>
            <a:round/>
            <a:headEnd/>
            <a:tailEnd type="triangle" w="med" len="med"/>
          </a:ln>
        </p:spPr>
        <p:txBody>
          <a:bodyPr/>
          <a:lstStyle/>
          <a:p>
            <a:endParaRPr lang="zh-CN" altLang="en-US">
              <a:cs typeface="+mn-ea"/>
              <a:sym typeface="+mn-lt"/>
            </a:endParaRPr>
          </a:p>
        </p:txBody>
      </p:sp>
      <p:sp>
        <p:nvSpPr>
          <p:cNvPr id="31" name="Line 30"/>
          <p:cNvSpPr>
            <a:spLocks noChangeShapeType="1"/>
          </p:cNvSpPr>
          <p:nvPr/>
        </p:nvSpPr>
        <p:spPr bwMode="auto">
          <a:xfrm>
            <a:off x="6774904" y="4292384"/>
            <a:ext cx="0" cy="381000"/>
          </a:xfrm>
          <a:prstGeom prst="line">
            <a:avLst/>
          </a:prstGeom>
          <a:noFill/>
          <a:ln w="28575">
            <a:solidFill>
              <a:schemeClr val="bg2">
                <a:lumMod val="50000"/>
              </a:schemeClr>
            </a:solidFill>
            <a:round/>
            <a:headEnd/>
            <a:tailEnd type="triangle" w="med" len="med"/>
          </a:ln>
        </p:spPr>
        <p:txBody>
          <a:bodyPr/>
          <a:lstStyle/>
          <a:p>
            <a:endParaRPr lang="zh-CN" altLang="en-US">
              <a:cs typeface="+mn-ea"/>
              <a:sym typeface="+mn-lt"/>
            </a:endParaRPr>
          </a:p>
        </p:txBody>
      </p:sp>
      <p:sp>
        <p:nvSpPr>
          <p:cNvPr id="32" name="Line 31"/>
          <p:cNvSpPr>
            <a:spLocks noChangeShapeType="1"/>
          </p:cNvSpPr>
          <p:nvPr/>
        </p:nvSpPr>
        <p:spPr bwMode="auto">
          <a:xfrm>
            <a:off x="7536904" y="4292384"/>
            <a:ext cx="0" cy="381000"/>
          </a:xfrm>
          <a:prstGeom prst="line">
            <a:avLst/>
          </a:prstGeom>
          <a:noFill/>
          <a:ln w="28575">
            <a:solidFill>
              <a:schemeClr val="bg2">
                <a:lumMod val="50000"/>
              </a:schemeClr>
            </a:solidFill>
            <a:round/>
            <a:headEnd/>
            <a:tailEnd type="triangle" w="med" len="med"/>
          </a:ln>
        </p:spPr>
        <p:txBody>
          <a:bodyPr/>
          <a:lstStyle/>
          <a:p>
            <a:endParaRPr lang="zh-CN" altLang="en-US">
              <a:cs typeface="+mn-ea"/>
              <a:sym typeface="+mn-lt"/>
            </a:endParaRPr>
          </a:p>
        </p:txBody>
      </p:sp>
      <p:sp>
        <p:nvSpPr>
          <p:cNvPr id="33" name="Line 32"/>
          <p:cNvSpPr>
            <a:spLocks noChangeShapeType="1"/>
          </p:cNvSpPr>
          <p:nvPr/>
        </p:nvSpPr>
        <p:spPr bwMode="auto">
          <a:xfrm>
            <a:off x="8908504" y="4292384"/>
            <a:ext cx="0" cy="381000"/>
          </a:xfrm>
          <a:prstGeom prst="line">
            <a:avLst/>
          </a:prstGeom>
          <a:noFill/>
          <a:ln w="28575">
            <a:solidFill>
              <a:schemeClr val="bg2">
                <a:lumMod val="50000"/>
              </a:schemeClr>
            </a:solidFill>
            <a:round/>
            <a:headEnd/>
            <a:tailEnd type="triangle" w="med" len="med"/>
          </a:ln>
        </p:spPr>
        <p:txBody>
          <a:bodyPr/>
          <a:lstStyle/>
          <a:p>
            <a:endParaRPr lang="zh-CN" altLang="en-US">
              <a:cs typeface="+mn-ea"/>
              <a:sym typeface="+mn-lt"/>
            </a:endParaRPr>
          </a:p>
        </p:txBody>
      </p:sp>
      <p:sp>
        <p:nvSpPr>
          <p:cNvPr id="34" name="Line 33"/>
          <p:cNvSpPr>
            <a:spLocks noChangeShapeType="1"/>
          </p:cNvSpPr>
          <p:nvPr/>
        </p:nvSpPr>
        <p:spPr bwMode="auto">
          <a:xfrm>
            <a:off x="8222704" y="4292384"/>
            <a:ext cx="0" cy="381000"/>
          </a:xfrm>
          <a:prstGeom prst="line">
            <a:avLst/>
          </a:prstGeom>
          <a:noFill/>
          <a:ln w="28575">
            <a:solidFill>
              <a:schemeClr val="bg2">
                <a:lumMod val="50000"/>
              </a:schemeClr>
            </a:solidFill>
            <a:round/>
            <a:headEnd/>
            <a:tailEnd type="triangle" w="med" len="med"/>
          </a:ln>
        </p:spPr>
        <p:txBody>
          <a:bodyPr/>
          <a:lstStyle/>
          <a:p>
            <a:endParaRPr lang="zh-CN" altLang="en-US">
              <a:cs typeface="+mn-ea"/>
              <a:sym typeface="+mn-lt"/>
            </a:endParaRPr>
          </a:p>
        </p:txBody>
      </p:sp>
      <p:sp>
        <p:nvSpPr>
          <p:cNvPr id="35" name="Line 34"/>
          <p:cNvSpPr>
            <a:spLocks noChangeShapeType="1"/>
          </p:cNvSpPr>
          <p:nvPr/>
        </p:nvSpPr>
        <p:spPr bwMode="auto">
          <a:xfrm>
            <a:off x="9670504" y="4292384"/>
            <a:ext cx="0" cy="381000"/>
          </a:xfrm>
          <a:prstGeom prst="line">
            <a:avLst/>
          </a:prstGeom>
          <a:noFill/>
          <a:ln w="28575">
            <a:solidFill>
              <a:schemeClr val="bg2">
                <a:lumMod val="50000"/>
              </a:schemeClr>
            </a:solidFill>
            <a:round/>
            <a:headEnd/>
            <a:tailEnd type="triangle" w="med" len="med"/>
          </a:ln>
        </p:spPr>
        <p:txBody>
          <a:bodyPr/>
          <a:lstStyle/>
          <a:p>
            <a:endParaRPr lang="zh-CN" altLang="en-US">
              <a:cs typeface="+mn-ea"/>
              <a:sym typeface="+mn-lt"/>
            </a:endParaRPr>
          </a:p>
        </p:txBody>
      </p:sp>
      <p:sp>
        <p:nvSpPr>
          <p:cNvPr id="36" name="Line 35"/>
          <p:cNvSpPr>
            <a:spLocks noChangeShapeType="1"/>
          </p:cNvSpPr>
          <p:nvPr/>
        </p:nvSpPr>
        <p:spPr bwMode="auto">
          <a:xfrm>
            <a:off x="4946104" y="5054384"/>
            <a:ext cx="152400" cy="228600"/>
          </a:xfrm>
          <a:prstGeom prst="line">
            <a:avLst/>
          </a:prstGeom>
          <a:noFill/>
          <a:ln w="28575">
            <a:solidFill>
              <a:schemeClr val="bg2">
                <a:lumMod val="50000"/>
              </a:schemeClr>
            </a:solidFill>
            <a:round/>
            <a:headEnd/>
            <a:tailEnd type="triangle" w="med" len="med"/>
          </a:ln>
        </p:spPr>
        <p:txBody>
          <a:bodyPr/>
          <a:lstStyle/>
          <a:p>
            <a:endParaRPr lang="zh-CN" altLang="en-US">
              <a:cs typeface="+mn-ea"/>
              <a:sym typeface="+mn-lt"/>
            </a:endParaRPr>
          </a:p>
        </p:txBody>
      </p:sp>
      <p:sp>
        <p:nvSpPr>
          <p:cNvPr id="37" name="Line 36"/>
          <p:cNvSpPr>
            <a:spLocks noChangeShapeType="1"/>
          </p:cNvSpPr>
          <p:nvPr/>
        </p:nvSpPr>
        <p:spPr bwMode="auto">
          <a:xfrm>
            <a:off x="5403304" y="5054384"/>
            <a:ext cx="228600" cy="228600"/>
          </a:xfrm>
          <a:prstGeom prst="line">
            <a:avLst/>
          </a:prstGeom>
          <a:noFill/>
          <a:ln w="28575">
            <a:solidFill>
              <a:schemeClr val="bg2">
                <a:lumMod val="50000"/>
              </a:schemeClr>
            </a:solidFill>
            <a:round/>
            <a:headEnd/>
            <a:tailEnd type="triangle" w="med" len="med"/>
          </a:ln>
        </p:spPr>
        <p:txBody>
          <a:bodyPr/>
          <a:lstStyle/>
          <a:p>
            <a:endParaRPr lang="zh-CN" altLang="en-US">
              <a:cs typeface="+mn-ea"/>
              <a:sym typeface="+mn-lt"/>
            </a:endParaRPr>
          </a:p>
        </p:txBody>
      </p:sp>
      <p:sp>
        <p:nvSpPr>
          <p:cNvPr id="38" name="Line 37"/>
          <p:cNvSpPr>
            <a:spLocks noChangeShapeType="1"/>
          </p:cNvSpPr>
          <p:nvPr/>
        </p:nvSpPr>
        <p:spPr bwMode="auto">
          <a:xfrm>
            <a:off x="6089104" y="5054384"/>
            <a:ext cx="228600" cy="228600"/>
          </a:xfrm>
          <a:prstGeom prst="line">
            <a:avLst/>
          </a:prstGeom>
          <a:noFill/>
          <a:ln w="28575">
            <a:solidFill>
              <a:schemeClr val="bg2">
                <a:lumMod val="50000"/>
              </a:schemeClr>
            </a:solidFill>
            <a:round/>
            <a:headEnd/>
            <a:tailEnd type="triangle" w="med" len="med"/>
          </a:ln>
        </p:spPr>
        <p:txBody>
          <a:bodyPr/>
          <a:lstStyle/>
          <a:p>
            <a:endParaRPr lang="zh-CN" altLang="en-US">
              <a:cs typeface="+mn-ea"/>
              <a:sym typeface="+mn-lt"/>
            </a:endParaRPr>
          </a:p>
        </p:txBody>
      </p:sp>
      <p:sp>
        <p:nvSpPr>
          <p:cNvPr id="39" name="Line 38"/>
          <p:cNvSpPr>
            <a:spLocks noChangeShapeType="1"/>
          </p:cNvSpPr>
          <p:nvPr/>
        </p:nvSpPr>
        <p:spPr bwMode="auto">
          <a:xfrm>
            <a:off x="6851104" y="5054384"/>
            <a:ext cx="76200" cy="228600"/>
          </a:xfrm>
          <a:prstGeom prst="line">
            <a:avLst/>
          </a:prstGeom>
          <a:noFill/>
          <a:ln w="28575">
            <a:solidFill>
              <a:schemeClr val="bg2">
                <a:lumMod val="50000"/>
              </a:schemeClr>
            </a:solidFill>
            <a:round/>
            <a:headEnd/>
            <a:tailEnd type="triangle" w="med" len="med"/>
          </a:ln>
        </p:spPr>
        <p:txBody>
          <a:bodyPr/>
          <a:lstStyle/>
          <a:p>
            <a:endParaRPr lang="zh-CN" altLang="en-US">
              <a:cs typeface="+mn-ea"/>
              <a:sym typeface="+mn-lt"/>
            </a:endParaRPr>
          </a:p>
        </p:txBody>
      </p:sp>
      <p:sp>
        <p:nvSpPr>
          <p:cNvPr id="40" name="Line 39"/>
          <p:cNvSpPr>
            <a:spLocks noChangeShapeType="1"/>
          </p:cNvSpPr>
          <p:nvPr/>
        </p:nvSpPr>
        <p:spPr bwMode="auto">
          <a:xfrm>
            <a:off x="7536904" y="5054384"/>
            <a:ext cx="0" cy="228600"/>
          </a:xfrm>
          <a:prstGeom prst="line">
            <a:avLst/>
          </a:prstGeom>
          <a:noFill/>
          <a:ln w="28575">
            <a:solidFill>
              <a:schemeClr val="bg2">
                <a:lumMod val="50000"/>
              </a:schemeClr>
            </a:solidFill>
            <a:round/>
            <a:headEnd/>
            <a:tailEnd type="triangle" w="med" len="med"/>
          </a:ln>
        </p:spPr>
        <p:txBody>
          <a:bodyPr/>
          <a:lstStyle/>
          <a:p>
            <a:endParaRPr lang="zh-CN" altLang="en-US">
              <a:cs typeface="+mn-ea"/>
              <a:sym typeface="+mn-lt"/>
            </a:endParaRPr>
          </a:p>
        </p:txBody>
      </p:sp>
      <p:sp>
        <p:nvSpPr>
          <p:cNvPr id="41" name="Line 40"/>
          <p:cNvSpPr>
            <a:spLocks noChangeShapeType="1"/>
          </p:cNvSpPr>
          <p:nvPr/>
        </p:nvSpPr>
        <p:spPr bwMode="auto">
          <a:xfrm flipH="1">
            <a:off x="8146504" y="5054384"/>
            <a:ext cx="228600" cy="228600"/>
          </a:xfrm>
          <a:prstGeom prst="line">
            <a:avLst/>
          </a:prstGeom>
          <a:noFill/>
          <a:ln w="28575">
            <a:solidFill>
              <a:schemeClr val="bg2">
                <a:lumMod val="50000"/>
              </a:schemeClr>
            </a:solidFill>
            <a:round/>
            <a:headEnd/>
            <a:tailEnd type="triangle" w="med" len="med"/>
          </a:ln>
        </p:spPr>
        <p:txBody>
          <a:bodyPr/>
          <a:lstStyle/>
          <a:p>
            <a:endParaRPr lang="zh-CN" altLang="en-US">
              <a:cs typeface="+mn-ea"/>
              <a:sym typeface="+mn-lt"/>
            </a:endParaRPr>
          </a:p>
        </p:txBody>
      </p:sp>
      <p:sp>
        <p:nvSpPr>
          <p:cNvPr id="42" name="Line 41"/>
          <p:cNvSpPr>
            <a:spLocks noChangeShapeType="1"/>
          </p:cNvSpPr>
          <p:nvPr/>
        </p:nvSpPr>
        <p:spPr bwMode="auto">
          <a:xfrm flipH="1">
            <a:off x="8832304" y="5054384"/>
            <a:ext cx="76200" cy="228600"/>
          </a:xfrm>
          <a:prstGeom prst="line">
            <a:avLst/>
          </a:prstGeom>
          <a:noFill/>
          <a:ln w="28575">
            <a:solidFill>
              <a:schemeClr val="bg2">
                <a:lumMod val="50000"/>
              </a:schemeClr>
            </a:solidFill>
            <a:round/>
            <a:headEnd/>
            <a:tailEnd type="triangle" w="med" len="med"/>
          </a:ln>
        </p:spPr>
        <p:txBody>
          <a:bodyPr/>
          <a:lstStyle/>
          <a:p>
            <a:endParaRPr lang="zh-CN" altLang="en-US">
              <a:cs typeface="+mn-ea"/>
              <a:sym typeface="+mn-lt"/>
            </a:endParaRPr>
          </a:p>
        </p:txBody>
      </p:sp>
      <p:sp>
        <p:nvSpPr>
          <p:cNvPr id="43" name="Line 42"/>
          <p:cNvSpPr>
            <a:spLocks noChangeShapeType="1"/>
          </p:cNvSpPr>
          <p:nvPr/>
        </p:nvSpPr>
        <p:spPr bwMode="auto">
          <a:xfrm flipH="1">
            <a:off x="9441904" y="5054384"/>
            <a:ext cx="152400" cy="228600"/>
          </a:xfrm>
          <a:prstGeom prst="line">
            <a:avLst/>
          </a:prstGeom>
          <a:noFill/>
          <a:ln w="28575">
            <a:solidFill>
              <a:schemeClr val="bg2">
                <a:lumMod val="50000"/>
              </a:schemeClr>
            </a:solidFill>
            <a:round/>
            <a:headEnd/>
            <a:tailEnd type="triangle" w="med" len="med"/>
          </a:ln>
        </p:spPr>
        <p:txBody>
          <a:bodyPr/>
          <a:lstStyle/>
          <a:p>
            <a:endParaRPr lang="zh-CN" altLang="en-US">
              <a:cs typeface="+mn-ea"/>
              <a:sym typeface="+mn-lt"/>
            </a:endParaRPr>
          </a:p>
        </p:txBody>
      </p:sp>
      <p:sp>
        <p:nvSpPr>
          <p:cNvPr id="44" name="Line 43"/>
          <p:cNvSpPr>
            <a:spLocks noChangeShapeType="1"/>
          </p:cNvSpPr>
          <p:nvPr/>
        </p:nvSpPr>
        <p:spPr bwMode="auto">
          <a:xfrm>
            <a:off x="6851104" y="5663984"/>
            <a:ext cx="0" cy="152400"/>
          </a:xfrm>
          <a:prstGeom prst="line">
            <a:avLst/>
          </a:prstGeom>
          <a:noFill/>
          <a:ln w="28575">
            <a:solidFill>
              <a:schemeClr val="bg2">
                <a:lumMod val="50000"/>
              </a:schemeClr>
            </a:solidFill>
            <a:round/>
            <a:headEnd/>
            <a:tailEnd type="triangle" w="med" len="med"/>
          </a:ln>
        </p:spPr>
        <p:txBody>
          <a:bodyPr/>
          <a:lstStyle/>
          <a:p>
            <a:endParaRPr lang="zh-CN" altLang="en-US">
              <a:cs typeface="+mn-ea"/>
              <a:sym typeface="+mn-lt"/>
            </a:endParaRPr>
          </a:p>
        </p:txBody>
      </p:sp>
      <p:sp>
        <p:nvSpPr>
          <p:cNvPr id="45" name="Line 44"/>
          <p:cNvSpPr>
            <a:spLocks noChangeShapeType="1"/>
          </p:cNvSpPr>
          <p:nvPr/>
        </p:nvSpPr>
        <p:spPr bwMode="auto">
          <a:xfrm>
            <a:off x="6851104" y="6121184"/>
            <a:ext cx="0" cy="228600"/>
          </a:xfrm>
          <a:prstGeom prst="line">
            <a:avLst/>
          </a:prstGeom>
          <a:noFill/>
          <a:ln w="28575">
            <a:solidFill>
              <a:schemeClr val="bg2">
                <a:lumMod val="50000"/>
              </a:schemeClr>
            </a:solidFill>
            <a:round/>
            <a:headEnd/>
            <a:tailEnd type="triangle" w="med" len="med"/>
          </a:ln>
        </p:spPr>
        <p:txBody>
          <a:bodyPr/>
          <a:lstStyle/>
          <a:p>
            <a:endParaRPr lang="zh-CN" altLang="en-US">
              <a:cs typeface="+mn-ea"/>
              <a:sym typeface="+mn-lt"/>
            </a:endParaRPr>
          </a:p>
        </p:txBody>
      </p:sp>
      <p:sp>
        <p:nvSpPr>
          <p:cNvPr id="46" name="Text Box 46"/>
          <p:cNvSpPr txBox="1">
            <a:spLocks noChangeArrowheads="1"/>
          </p:cNvSpPr>
          <p:nvPr/>
        </p:nvSpPr>
        <p:spPr bwMode="auto">
          <a:xfrm>
            <a:off x="7766682" y="3423654"/>
            <a:ext cx="2132422" cy="457200"/>
          </a:xfrm>
          <a:prstGeom prst="rect">
            <a:avLst/>
          </a:prstGeom>
          <a:noFill/>
          <a:ln w="28575">
            <a:noFill/>
            <a:miter lim="800000"/>
            <a:headEnd/>
            <a:tailEnd/>
          </a:ln>
        </p:spPr>
        <p:txBody>
          <a:bodyPr wrap="square">
            <a:spAutoFit/>
          </a:bodyPr>
          <a:lstStyle/>
          <a:p>
            <a:pPr algn="r" eaLnBrk="0" hangingPunct="0">
              <a:spcBef>
                <a:spcPct val="50000"/>
              </a:spcBef>
              <a:buClrTx/>
              <a:buSzTx/>
              <a:buFontTx/>
              <a:buNone/>
            </a:pPr>
            <a:r>
              <a:rPr kumimoji="1" lang="zh-CN" altLang="en-US" sz="2400" dirty="0">
                <a:cs typeface="+mn-ea"/>
                <a:sym typeface="+mn-lt"/>
              </a:rPr>
              <a:t>8个 6比特串</a:t>
            </a:r>
          </a:p>
        </p:txBody>
      </p:sp>
      <p:sp>
        <p:nvSpPr>
          <p:cNvPr id="47" name="Text Box 49"/>
          <p:cNvSpPr txBox="1">
            <a:spLocks noChangeArrowheads="1"/>
          </p:cNvSpPr>
          <p:nvPr/>
        </p:nvSpPr>
        <p:spPr bwMode="auto">
          <a:xfrm>
            <a:off x="7572397" y="2920784"/>
            <a:ext cx="762000" cy="396875"/>
          </a:xfrm>
          <a:prstGeom prst="rect">
            <a:avLst/>
          </a:prstGeom>
          <a:noFill/>
          <a:ln w="9525">
            <a:noFill/>
            <a:miter lim="800000"/>
            <a:headEnd/>
            <a:tailEnd/>
          </a:ln>
        </p:spPr>
        <p:txBody>
          <a:bodyPr wrap="square">
            <a:spAutoFit/>
          </a:bodyPr>
          <a:lstStyle/>
          <a:p>
            <a:pPr>
              <a:spcBef>
                <a:spcPct val="50000"/>
              </a:spcBef>
              <a:buFont typeface="Symbol" pitchFamily="18" charset="2"/>
              <a:buNone/>
            </a:pPr>
            <a:r>
              <a:rPr lang="zh-CN" altLang="en-US" sz="2000" dirty="0">
                <a:solidFill>
                  <a:srgbClr val="0066FF"/>
                </a:solidFill>
                <a:cs typeface="+mn-ea"/>
                <a:sym typeface="+mn-lt"/>
              </a:rPr>
              <a:t>异或</a:t>
            </a:r>
          </a:p>
        </p:txBody>
      </p:sp>
      <p:sp>
        <p:nvSpPr>
          <p:cNvPr id="48" name="文本框 47">
            <a:extLst>
              <a:ext uri="{FF2B5EF4-FFF2-40B4-BE49-F238E27FC236}">
                <a16:creationId xmlns:a16="http://schemas.microsoft.com/office/drawing/2014/main" id="{FA23A788-C136-4C47-81B2-388E233EDF57}"/>
              </a:ext>
            </a:extLst>
          </p:cNvPr>
          <p:cNvSpPr txBox="1"/>
          <p:nvPr/>
        </p:nvSpPr>
        <p:spPr>
          <a:xfrm>
            <a:off x="208684" y="2191935"/>
            <a:ext cx="4117129" cy="400110"/>
          </a:xfrm>
          <a:prstGeom prst="rect">
            <a:avLst/>
          </a:prstGeom>
          <a:noFill/>
        </p:spPr>
        <p:txBody>
          <a:bodyPr wrap="square">
            <a:spAutoFit/>
          </a:bodyPr>
          <a:lstStyle/>
          <a:p>
            <a:pPr algn="just"/>
            <a:r>
              <a:rPr lang="en-US" altLang="zh-CN" sz="2000" b="1" dirty="0">
                <a:cs typeface="+mn-ea"/>
                <a:sym typeface="+mn-lt"/>
              </a:rPr>
              <a:t>1 </a:t>
            </a:r>
            <a:r>
              <a:rPr lang="zh-CN" altLang="en-US" sz="2000" b="1" dirty="0">
                <a:cs typeface="+mn-ea"/>
                <a:sym typeface="+mn-lt"/>
              </a:rPr>
              <a:t>扩展函数 </a:t>
            </a:r>
            <a:r>
              <a:rPr lang="en-US" altLang="zh-CN" sz="2000" b="1" dirty="0">
                <a:cs typeface="+mn-ea"/>
                <a:sym typeface="+mn-lt"/>
              </a:rPr>
              <a:t>E</a:t>
            </a:r>
            <a:r>
              <a:rPr lang="zh-CN" altLang="en-US" sz="2000" b="1" dirty="0">
                <a:cs typeface="+mn-ea"/>
                <a:sym typeface="+mn-lt"/>
              </a:rPr>
              <a:t>，将其扩展成 </a:t>
            </a:r>
            <a:r>
              <a:rPr lang="en-US" altLang="zh-CN" sz="2000" b="1" dirty="0">
                <a:cs typeface="+mn-ea"/>
                <a:sym typeface="+mn-lt"/>
              </a:rPr>
              <a:t>48bit</a:t>
            </a:r>
            <a:endParaRPr lang="zh-CN" altLang="en-US" sz="2000" b="1" dirty="0">
              <a:cs typeface="+mn-ea"/>
              <a:sym typeface="+mn-lt"/>
            </a:endParaRPr>
          </a:p>
        </p:txBody>
      </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DD6E974F-2069-4456-8186-A7C0ED71AC90}"/>
                  </a:ext>
                </a:extLst>
              </p:cNvPr>
              <p:cNvSpPr txBox="1"/>
              <p:nvPr/>
            </p:nvSpPr>
            <p:spPr>
              <a:xfrm>
                <a:off x="209142" y="2936798"/>
                <a:ext cx="4103949" cy="707886"/>
              </a:xfrm>
              <a:prstGeom prst="rect">
                <a:avLst/>
              </a:prstGeom>
              <a:noFill/>
            </p:spPr>
            <p:txBody>
              <a:bodyPr wrap="square">
                <a:spAutoFit/>
              </a:bodyPr>
              <a:lstStyle/>
              <a:p>
                <a:pPr algn="just"/>
                <a:r>
                  <a:rPr lang="en-US" altLang="zh-CN" sz="2000" b="1" dirty="0">
                    <a:cs typeface="+mn-ea"/>
                    <a:sym typeface="+mn-lt"/>
                  </a:rPr>
                  <a:t>2 </a:t>
                </a:r>
                <a:r>
                  <a:rPr lang="zh-CN" altLang="en-US" sz="2000" b="1" dirty="0">
                    <a:cs typeface="+mn-ea"/>
                    <a:sym typeface="+mn-lt"/>
                  </a:rPr>
                  <a:t>进行异或计算 </a:t>
                </a:r>
                <a:r>
                  <a:rPr lang="en-US" altLang="zh-CN" sz="2000" b="1" dirty="0">
                    <a:cs typeface="+mn-ea"/>
                    <a:sym typeface="+mn-lt"/>
                  </a:rPr>
                  <a:t>E(R</a:t>
                </a:r>
                <a:r>
                  <a:rPr lang="en-US" altLang="zh-CN" sz="2000" b="1" baseline="-25000" dirty="0">
                    <a:cs typeface="+mn-ea"/>
                    <a:sym typeface="+mn-lt"/>
                  </a:rPr>
                  <a:t>i-1</a:t>
                </a:r>
                <a:r>
                  <a:rPr lang="en-US" altLang="zh-CN" sz="2000" b="1" dirty="0">
                    <a:cs typeface="+mn-ea"/>
                    <a:sym typeface="+mn-lt"/>
                  </a:rPr>
                  <a:t>)</a:t>
                </a:r>
                <a14:m>
                  <m:oMath xmlns:m="http://schemas.openxmlformats.org/officeDocument/2006/math">
                    <m:r>
                      <a:rPr lang="en-US" altLang="zh-CN" sz="2000" b="1" i="1" smtClean="0">
                        <a:latin typeface="Cambria Math" panose="02040503050406030204" pitchFamily="18" charset="0"/>
                        <a:cs typeface="+mn-ea"/>
                        <a:sym typeface="+mn-lt"/>
                      </a:rPr>
                      <m:t>⊕</m:t>
                    </m:r>
                  </m:oMath>
                </a14:m>
                <a:r>
                  <a:rPr lang="en-US" altLang="zh-CN" sz="2000" b="1" dirty="0">
                    <a:cs typeface="+mn-ea"/>
                    <a:sym typeface="+mn-lt"/>
                  </a:rPr>
                  <a:t>K</a:t>
                </a:r>
                <a:r>
                  <a:rPr lang="en-US" altLang="zh-CN" sz="2000" b="1" baseline="-25000" dirty="0">
                    <a:cs typeface="+mn-ea"/>
                    <a:sym typeface="+mn-lt"/>
                  </a:rPr>
                  <a:t>i</a:t>
                </a:r>
                <a:r>
                  <a:rPr lang="zh-CN" altLang="en-US" sz="2000" b="1" dirty="0">
                    <a:cs typeface="+mn-ea"/>
                    <a:sym typeface="+mn-lt"/>
                  </a:rPr>
                  <a:t>，并把结果写成连续的 </a:t>
                </a:r>
                <a:r>
                  <a:rPr lang="en-US" altLang="zh-CN" sz="2000" b="1" dirty="0">
                    <a:cs typeface="+mn-ea"/>
                    <a:sym typeface="+mn-lt"/>
                  </a:rPr>
                  <a:t>8</a:t>
                </a:r>
                <a:r>
                  <a:rPr lang="zh-CN" altLang="en-US" sz="2000" b="1" dirty="0">
                    <a:cs typeface="+mn-ea"/>
                    <a:sym typeface="+mn-lt"/>
                  </a:rPr>
                  <a:t>个 </a:t>
                </a:r>
                <a:r>
                  <a:rPr lang="en-US" altLang="zh-CN" sz="2000" b="1" dirty="0">
                    <a:cs typeface="+mn-ea"/>
                    <a:sym typeface="+mn-lt"/>
                  </a:rPr>
                  <a:t>6bit</a:t>
                </a:r>
                <a:r>
                  <a:rPr lang="zh-CN" altLang="en-US" sz="2000" b="1" dirty="0">
                    <a:cs typeface="+mn-ea"/>
                    <a:sym typeface="+mn-lt"/>
                  </a:rPr>
                  <a:t>串</a:t>
                </a:r>
              </a:p>
            </p:txBody>
          </p:sp>
        </mc:Choice>
        <mc:Fallback xmlns="">
          <p:sp>
            <p:nvSpPr>
              <p:cNvPr id="49" name="文本框 48">
                <a:extLst>
                  <a:ext uri="{FF2B5EF4-FFF2-40B4-BE49-F238E27FC236}">
                    <a16:creationId xmlns:a16="http://schemas.microsoft.com/office/drawing/2014/main" id="{DD6E974F-2069-4456-8186-A7C0ED71AC90}"/>
                  </a:ext>
                </a:extLst>
              </p:cNvPr>
              <p:cNvSpPr txBox="1">
                <a:spLocks noRot="1" noChangeAspect="1" noMove="1" noResize="1" noEditPoints="1" noAdjustHandles="1" noChangeArrowheads="1" noChangeShapeType="1" noTextEdit="1"/>
              </p:cNvSpPr>
              <p:nvPr/>
            </p:nvSpPr>
            <p:spPr>
              <a:xfrm>
                <a:off x="209142" y="2936798"/>
                <a:ext cx="4103949" cy="707886"/>
              </a:xfrm>
              <a:prstGeom prst="rect">
                <a:avLst/>
              </a:prstGeom>
              <a:blipFill>
                <a:blip r:embed="rId2"/>
                <a:stretch>
                  <a:fillRect l="-1484" t="-5172" r="-1484" b="-14655"/>
                </a:stretch>
              </a:blipFill>
            </p:spPr>
            <p:txBody>
              <a:bodyPr/>
              <a:lstStyle/>
              <a:p>
                <a:r>
                  <a:rPr lang="zh-CN" altLang="en-US">
                    <a:noFill/>
                  </a:rPr>
                  <a:t> </a:t>
                </a:r>
              </a:p>
            </p:txBody>
          </p:sp>
        </mc:Fallback>
      </mc:AlternateContent>
      <p:sp>
        <p:nvSpPr>
          <p:cNvPr id="51" name="文本框 50">
            <a:extLst>
              <a:ext uri="{FF2B5EF4-FFF2-40B4-BE49-F238E27FC236}">
                <a16:creationId xmlns:a16="http://schemas.microsoft.com/office/drawing/2014/main" id="{5A99D9BE-A855-487A-A1B6-37B975804068}"/>
              </a:ext>
            </a:extLst>
          </p:cNvPr>
          <p:cNvSpPr txBox="1"/>
          <p:nvPr/>
        </p:nvSpPr>
        <p:spPr>
          <a:xfrm>
            <a:off x="209142" y="3877418"/>
            <a:ext cx="4112462" cy="707886"/>
          </a:xfrm>
          <a:prstGeom prst="rect">
            <a:avLst/>
          </a:prstGeom>
          <a:noFill/>
        </p:spPr>
        <p:txBody>
          <a:bodyPr wrap="square">
            <a:spAutoFit/>
          </a:bodyPr>
          <a:lstStyle/>
          <a:p>
            <a:pPr algn="just"/>
            <a:r>
              <a:rPr lang="en-US" altLang="zh-CN" sz="2000" b="1" dirty="0">
                <a:cs typeface="+mn-ea"/>
                <a:sym typeface="+mn-lt"/>
              </a:rPr>
              <a:t>3 </a:t>
            </a:r>
            <a:r>
              <a:rPr lang="zh-CN" altLang="en-US" sz="2000" b="1" dirty="0">
                <a:cs typeface="+mn-ea"/>
                <a:sym typeface="+mn-lt"/>
              </a:rPr>
              <a:t>使用</a:t>
            </a:r>
            <a:r>
              <a:rPr lang="en-US" altLang="zh-CN" sz="2000" b="1" dirty="0">
                <a:cs typeface="+mn-ea"/>
                <a:sym typeface="+mn-lt"/>
              </a:rPr>
              <a:t>8</a:t>
            </a:r>
            <a:r>
              <a:rPr lang="zh-CN" altLang="en-US" sz="2000" b="1" dirty="0">
                <a:cs typeface="+mn-ea"/>
                <a:sym typeface="+mn-lt"/>
              </a:rPr>
              <a:t>个</a:t>
            </a:r>
            <a:r>
              <a:rPr lang="en-US" altLang="zh-CN" sz="2000" b="1" dirty="0">
                <a:cs typeface="+mn-ea"/>
                <a:sym typeface="+mn-lt"/>
              </a:rPr>
              <a:t>S</a:t>
            </a:r>
            <a:r>
              <a:rPr lang="zh-CN" altLang="en-US" sz="2000" b="1" dirty="0">
                <a:cs typeface="+mn-ea"/>
                <a:sym typeface="+mn-lt"/>
              </a:rPr>
              <a:t>盒，每个 </a:t>
            </a:r>
            <a:r>
              <a:rPr lang="en-US" altLang="zh-CN" sz="2000" b="1" dirty="0" err="1">
                <a:cs typeface="+mn-ea"/>
                <a:sym typeface="+mn-lt"/>
              </a:rPr>
              <a:t>S</a:t>
            </a:r>
            <a:r>
              <a:rPr lang="en-US" altLang="zh-CN" sz="2000" b="1" baseline="-25000" dirty="0" err="1">
                <a:cs typeface="+mn-ea"/>
                <a:sym typeface="+mn-lt"/>
              </a:rPr>
              <a:t>j</a:t>
            </a:r>
            <a:r>
              <a:rPr lang="en-US" altLang="zh-CN" sz="2000" b="1" baseline="-25000" dirty="0">
                <a:cs typeface="+mn-ea"/>
                <a:sym typeface="+mn-lt"/>
              </a:rPr>
              <a:t> </a:t>
            </a:r>
            <a:r>
              <a:rPr lang="zh-CN" altLang="en-US" sz="2000" b="1" dirty="0">
                <a:cs typeface="+mn-ea"/>
                <a:sym typeface="+mn-lt"/>
              </a:rPr>
              <a:t>是一个固定的 </a:t>
            </a:r>
            <a:r>
              <a:rPr lang="en-US" altLang="zh-CN" sz="2000" b="1" dirty="0">
                <a:cs typeface="+mn-ea"/>
                <a:sym typeface="+mn-lt"/>
              </a:rPr>
              <a:t>4 x 16</a:t>
            </a:r>
            <a:r>
              <a:rPr lang="zh-CN" altLang="en-US" sz="2000" b="1" dirty="0">
                <a:cs typeface="+mn-ea"/>
                <a:sym typeface="+mn-lt"/>
              </a:rPr>
              <a:t>矩阵</a:t>
            </a:r>
          </a:p>
        </p:txBody>
      </p:sp>
      <p:sp>
        <p:nvSpPr>
          <p:cNvPr id="53" name="文本框 52">
            <a:extLst>
              <a:ext uri="{FF2B5EF4-FFF2-40B4-BE49-F238E27FC236}">
                <a16:creationId xmlns:a16="http://schemas.microsoft.com/office/drawing/2014/main" id="{DA10F11F-1DAE-44F8-A27B-4EE7D4ABD060}"/>
              </a:ext>
            </a:extLst>
          </p:cNvPr>
          <p:cNvSpPr txBox="1"/>
          <p:nvPr/>
        </p:nvSpPr>
        <p:spPr>
          <a:xfrm>
            <a:off x="208684" y="4978967"/>
            <a:ext cx="4103943" cy="707886"/>
          </a:xfrm>
          <a:prstGeom prst="rect">
            <a:avLst/>
          </a:prstGeom>
          <a:noFill/>
        </p:spPr>
        <p:txBody>
          <a:bodyPr wrap="square">
            <a:spAutoFit/>
          </a:bodyPr>
          <a:lstStyle/>
          <a:p>
            <a:pPr algn="just"/>
            <a:r>
              <a:rPr lang="en-US" altLang="zh-CN" sz="2000" b="1" dirty="0">
                <a:cs typeface="+mn-ea"/>
                <a:sym typeface="+mn-lt"/>
              </a:rPr>
              <a:t>4 </a:t>
            </a:r>
            <a:r>
              <a:rPr lang="zh-CN" altLang="en-US" sz="2000" b="1" dirty="0">
                <a:cs typeface="+mn-ea"/>
                <a:sym typeface="+mn-lt"/>
              </a:rPr>
              <a:t>最后 </a:t>
            </a:r>
            <a:r>
              <a:rPr lang="en-US" altLang="zh-CN" sz="2000" b="1" dirty="0" err="1">
                <a:cs typeface="+mn-ea"/>
                <a:sym typeface="+mn-lt"/>
              </a:rPr>
              <a:t>S</a:t>
            </a:r>
            <a:r>
              <a:rPr lang="en-US" altLang="zh-CN" sz="2000" b="1" baseline="-25000" dirty="0" err="1">
                <a:cs typeface="+mn-ea"/>
                <a:sym typeface="+mn-lt"/>
              </a:rPr>
              <a:t>j</a:t>
            </a:r>
            <a:r>
              <a:rPr lang="en-US" altLang="zh-CN" sz="2000" b="1" dirty="0">
                <a:cs typeface="+mn-ea"/>
                <a:sym typeface="+mn-lt"/>
              </a:rPr>
              <a:t>(</a:t>
            </a:r>
            <a:r>
              <a:rPr lang="en-US" altLang="zh-CN" sz="2000" b="1" dirty="0" err="1">
                <a:cs typeface="+mn-ea"/>
                <a:sym typeface="+mn-lt"/>
              </a:rPr>
              <a:t>B</a:t>
            </a:r>
            <a:r>
              <a:rPr lang="en-US" altLang="zh-CN" sz="2000" b="1" baseline="-25000" dirty="0" err="1">
                <a:cs typeface="+mn-ea"/>
                <a:sym typeface="+mn-lt"/>
              </a:rPr>
              <a:t>j</a:t>
            </a:r>
            <a:r>
              <a:rPr lang="en-US" altLang="zh-CN" sz="2000" b="1" dirty="0">
                <a:cs typeface="+mn-ea"/>
                <a:sym typeface="+mn-lt"/>
              </a:rPr>
              <a:t>) </a:t>
            </a:r>
            <a:r>
              <a:rPr lang="zh-CN" altLang="en-US" sz="2000" b="1" dirty="0">
                <a:cs typeface="+mn-ea"/>
                <a:sym typeface="+mn-lt"/>
              </a:rPr>
              <a:t>的值为 </a:t>
            </a:r>
            <a:r>
              <a:rPr lang="en-US" altLang="zh-CN" sz="2000" b="1" dirty="0">
                <a:cs typeface="+mn-ea"/>
                <a:sym typeface="+mn-lt"/>
              </a:rPr>
              <a:t>S</a:t>
            </a:r>
            <a:r>
              <a:rPr lang="zh-CN" altLang="en-US" sz="2000" b="1" dirty="0">
                <a:cs typeface="+mn-ea"/>
                <a:sym typeface="+mn-lt"/>
              </a:rPr>
              <a:t>盒矩阵 </a:t>
            </a:r>
            <a:r>
              <a:rPr lang="en-US" altLang="zh-CN" sz="2000" b="1" dirty="0" err="1">
                <a:cs typeface="+mn-ea"/>
                <a:sym typeface="+mn-lt"/>
              </a:rPr>
              <a:t>S</a:t>
            </a:r>
            <a:r>
              <a:rPr lang="en-US" altLang="zh-CN" sz="2000" b="1" baseline="-25000" dirty="0" err="1">
                <a:cs typeface="+mn-ea"/>
                <a:sym typeface="+mn-lt"/>
              </a:rPr>
              <a:t>j</a:t>
            </a:r>
            <a:r>
              <a:rPr lang="zh-CN" altLang="en-US" sz="2000" b="1" dirty="0">
                <a:cs typeface="+mn-ea"/>
                <a:sym typeface="+mn-lt"/>
              </a:rPr>
              <a:t>中 </a:t>
            </a:r>
            <a:r>
              <a:rPr lang="en-US" altLang="zh-CN" sz="2000" b="1" dirty="0">
                <a:cs typeface="+mn-ea"/>
                <a:sym typeface="+mn-lt"/>
              </a:rPr>
              <a:t>r</a:t>
            </a:r>
            <a:r>
              <a:rPr lang="zh-CN" altLang="en-US" sz="2000" b="1" dirty="0">
                <a:cs typeface="+mn-ea"/>
                <a:sym typeface="+mn-lt"/>
              </a:rPr>
              <a:t>行 </a:t>
            </a:r>
            <a:r>
              <a:rPr lang="en-US" altLang="zh-CN" sz="2000" b="1" dirty="0">
                <a:cs typeface="+mn-ea"/>
                <a:sym typeface="+mn-lt"/>
              </a:rPr>
              <a:t>c</a:t>
            </a:r>
            <a:r>
              <a:rPr lang="zh-CN" altLang="en-US" sz="2000" b="1" dirty="0">
                <a:cs typeface="+mn-ea"/>
                <a:sym typeface="+mn-lt"/>
              </a:rPr>
              <a:t>列的元素，得到 </a:t>
            </a:r>
            <a:r>
              <a:rPr lang="en-US" altLang="zh-CN" sz="2000" b="1" dirty="0" err="1">
                <a:cs typeface="+mn-ea"/>
                <a:sym typeface="+mn-lt"/>
              </a:rPr>
              <a:t>C</a:t>
            </a:r>
            <a:r>
              <a:rPr lang="en-US" altLang="zh-CN" sz="2000" b="1" baseline="-25000" dirty="0" err="1">
                <a:cs typeface="+mn-ea"/>
                <a:sym typeface="+mn-lt"/>
              </a:rPr>
              <a:t>j</a:t>
            </a:r>
            <a:r>
              <a:rPr lang="en-US" altLang="zh-CN" sz="2000" b="1" baseline="-25000" dirty="0">
                <a:cs typeface="+mn-ea"/>
                <a:sym typeface="+mn-lt"/>
              </a:rPr>
              <a:t> </a:t>
            </a:r>
            <a:r>
              <a:rPr lang="en-US" altLang="zh-CN" sz="2000" b="1" dirty="0">
                <a:cs typeface="+mn-ea"/>
                <a:sym typeface="+mn-lt"/>
              </a:rPr>
              <a:t>= </a:t>
            </a:r>
            <a:r>
              <a:rPr lang="en-US" altLang="zh-CN" sz="2000" b="1" dirty="0" err="1">
                <a:cs typeface="+mn-ea"/>
                <a:sym typeface="+mn-lt"/>
              </a:rPr>
              <a:t>S</a:t>
            </a:r>
            <a:r>
              <a:rPr lang="en-US" altLang="zh-CN" sz="2000" b="1" baseline="-25000" dirty="0" err="1">
                <a:cs typeface="+mn-ea"/>
                <a:sym typeface="+mn-lt"/>
              </a:rPr>
              <a:t>j</a:t>
            </a:r>
            <a:r>
              <a:rPr lang="en-US" altLang="zh-CN" sz="2000" b="1" dirty="0">
                <a:cs typeface="+mn-ea"/>
                <a:sym typeface="+mn-lt"/>
              </a:rPr>
              <a:t>(</a:t>
            </a:r>
            <a:r>
              <a:rPr lang="en-US" altLang="zh-CN" sz="2000" b="1" dirty="0" err="1">
                <a:cs typeface="+mn-ea"/>
                <a:sym typeface="+mn-lt"/>
              </a:rPr>
              <a:t>B</a:t>
            </a:r>
            <a:r>
              <a:rPr lang="en-US" altLang="zh-CN" sz="2000" b="1" baseline="-25000" dirty="0" err="1">
                <a:cs typeface="+mn-ea"/>
                <a:sym typeface="+mn-lt"/>
              </a:rPr>
              <a:t>j</a:t>
            </a:r>
            <a:r>
              <a:rPr lang="en-US" altLang="zh-CN" sz="2000" b="1" dirty="0">
                <a:cs typeface="+mn-ea"/>
                <a:sym typeface="+mn-lt"/>
              </a:rPr>
              <a:t>)</a:t>
            </a:r>
            <a:endParaRPr lang="zh-CN" altLang="en-US" sz="2000" b="1" dirty="0">
              <a:cs typeface="+mn-ea"/>
              <a:sym typeface="+mn-lt"/>
            </a:endParaRPr>
          </a:p>
        </p:txBody>
      </p:sp>
      <p:sp>
        <p:nvSpPr>
          <p:cNvPr id="55" name="文本框 54">
            <a:extLst>
              <a:ext uri="{FF2B5EF4-FFF2-40B4-BE49-F238E27FC236}">
                <a16:creationId xmlns:a16="http://schemas.microsoft.com/office/drawing/2014/main" id="{5D6FC3E7-97B7-41E2-9F35-CE5B30736712}"/>
              </a:ext>
            </a:extLst>
          </p:cNvPr>
          <p:cNvSpPr txBox="1"/>
          <p:nvPr/>
        </p:nvSpPr>
        <p:spPr>
          <a:xfrm>
            <a:off x="208684" y="5919587"/>
            <a:ext cx="4103939" cy="400110"/>
          </a:xfrm>
          <a:prstGeom prst="rect">
            <a:avLst/>
          </a:prstGeom>
          <a:noFill/>
        </p:spPr>
        <p:txBody>
          <a:bodyPr wrap="square">
            <a:spAutoFit/>
          </a:bodyPr>
          <a:lstStyle/>
          <a:p>
            <a:pPr algn="just"/>
            <a:r>
              <a:rPr lang="en-US" altLang="zh-CN" sz="2000" b="1" dirty="0">
                <a:cs typeface="+mn-ea"/>
                <a:sym typeface="+mn-lt"/>
              </a:rPr>
              <a:t>5 </a:t>
            </a:r>
            <a:r>
              <a:rPr lang="zh-CN" altLang="en-US" sz="2000" b="1" dirty="0">
                <a:cs typeface="+mn-ea"/>
                <a:sym typeface="+mn-lt"/>
              </a:rPr>
              <a:t>进行固定置换 </a:t>
            </a:r>
            <a:r>
              <a:rPr lang="en-US" altLang="zh-CN" sz="2000" b="1" dirty="0">
                <a:cs typeface="+mn-ea"/>
                <a:sym typeface="+mn-lt"/>
              </a:rPr>
              <a:t>P </a:t>
            </a:r>
            <a:endParaRPr lang="zh-CN" altLang="en-US" sz="2000" b="1" dirty="0">
              <a:cs typeface="+mn-ea"/>
              <a:sym typeface="+mn-lt"/>
            </a:endParaRPr>
          </a:p>
        </p:txBody>
      </p:sp>
      <p:sp>
        <p:nvSpPr>
          <p:cNvPr id="58" name="内容占位符 3">
            <a:extLst>
              <a:ext uri="{FF2B5EF4-FFF2-40B4-BE49-F238E27FC236}">
                <a16:creationId xmlns:a16="http://schemas.microsoft.com/office/drawing/2014/main" id="{E4768350-8DBD-4DED-9D13-037349D6FBCD}"/>
              </a:ext>
            </a:extLst>
          </p:cNvPr>
          <p:cNvSpPr>
            <a:spLocks noGrp="1"/>
          </p:cNvSpPr>
          <p:nvPr>
            <p:ph idx="1"/>
          </p:nvPr>
        </p:nvSpPr>
        <p:spPr>
          <a:xfrm>
            <a:off x="169875" y="1504590"/>
            <a:ext cx="4313684" cy="4752528"/>
          </a:xfrm>
        </p:spPr>
        <p:txBody>
          <a:bodyPr/>
          <a:lstStyle/>
          <a:p>
            <a:pPr algn="just"/>
            <a:r>
              <a:rPr lang="en-US" altLang="zh-CN" dirty="0">
                <a:cs typeface="+mn-ea"/>
                <a:sym typeface="+mn-lt"/>
              </a:rPr>
              <a:t> F</a:t>
            </a:r>
            <a:r>
              <a:rPr lang="zh-CN" altLang="en-US" dirty="0">
                <a:cs typeface="+mn-ea"/>
                <a:sym typeface="+mn-lt"/>
              </a:rPr>
              <a:t> 函数介绍</a:t>
            </a:r>
            <a:endParaRPr lang="en-US" altLang="zh-CN" dirty="0">
              <a:cs typeface="+mn-ea"/>
              <a:sym typeface="+mn-lt"/>
            </a:endParaRPr>
          </a:p>
        </p:txBody>
      </p:sp>
    </p:spTree>
    <p:extLst>
      <p:ext uri="{BB962C8B-B14F-4D97-AF65-F5344CB8AC3E}">
        <p14:creationId xmlns:p14="http://schemas.microsoft.com/office/powerpoint/2010/main" val="112469652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5537820" cy="5112568"/>
          </a:xfrm>
        </p:spPr>
        <p:txBody>
          <a:bodyPr>
            <a:normAutofit fontScale="70000" lnSpcReduction="20000"/>
          </a:bodyPr>
          <a:lstStyle/>
          <a:p>
            <a:r>
              <a:rPr lang="zh-CN" altLang="en-US" dirty="0">
                <a:cs typeface="+mn-ea"/>
                <a:sym typeface="+mn-lt"/>
              </a:rPr>
              <a:t>密钥生成算法</a:t>
            </a:r>
          </a:p>
          <a:p>
            <a:pPr lvl="1"/>
            <a:r>
              <a:rPr lang="zh-CN" altLang="en-US" dirty="0">
                <a:cs typeface="+mn-ea"/>
                <a:sym typeface="+mn-lt"/>
              </a:rPr>
              <a:t>每一轮迭代中，</a:t>
            </a:r>
            <a:r>
              <a:rPr lang="en-US" altLang="zh-CN" dirty="0">
                <a:cs typeface="+mn-ea"/>
                <a:sym typeface="+mn-lt"/>
              </a:rPr>
              <a:t>F</a:t>
            </a:r>
            <a:r>
              <a:rPr lang="zh-CN" altLang="en-US" dirty="0">
                <a:cs typeface="+mn-ea"/>
                <a:sym typeface="+mn-lt"/>
              </a:rPr>
              <a:t>函数需要在右边分组和每一轮的子密钥的控制下得到输出，并与左边分组进行异或操作</a:t>
            </a:r>
            <a:endParaRPr lang="en-US" altLang="zh-CN" dirty="0">
              <a:cs typeface="+mn-ea"/>
              <a:sym typeface="+mn-lt"/>
            </a:endParaRPr>
          </a:p>
          <a:p>
            <a:pPr lvl="1"/>
            <a:r>
              <a:rPr lang="zh-CN" altLang="en-US" dirty="0">
                <a:cs typeface="+mn-ea"/>
                <a:sym typeface="+mn-lt"/>
              </a:rPr>
              <a:t>每一轮子密钥就是在密钥生成算法的控制下产生的</a:t>
            </a:r>
            <a:endParaRPr lang="en-US" altLang="zh-CN" dirty="0">
              <a:cs typeface="+mn-ea"/>
              <a:sym typeface="+mn-lt"/>
            </a:endParaRPr>
          </a:p>
          <a:p>
            <a:pPr lvl="1"/>
            <a:endParaRPr lang="en-US" altLang="zh-CN" dirty="0">
              <a:cs typeface="+mn-ea"/>
              <a:sym typeface="+mn-lt"/>
            </a:endParaRPr>
          </a:p>
          <a:p>
            <a:pPr lvl="1"/>
            <a:r>
              <a:rPr lang="zh-CN" altLang="en-US" dirty="0">
                <a:cs typeface="+mn-ea"/>
                <a:sym typeface="+mn-lt"/>
              </a:rPr>
              <a:t>从图中可以看到，对于用户输入的</a:t>
            </a:r>
            <a:r>
              <a:rPr lang="en-US" altLang="zh-CN" dirty="0">
                <a:cs typeface="+mn-ea"/>
                <a:sym typeface="+mn-lt"/>
              </a:rPr>
              <a:t>64bit</a:t>
            </a:r>
            <a:r>
              <a:rPr lang="zh-CN" altLang="en-US" dirty="0">
                <a:cs typeface="+mn-ea"/>
                <a:sym typeface="+mn-lt"/>
              </a:rPr>
              <a:t> 密钥，先经过置换选择</a:t>
            </a:r>
            <a:r>
              <a:rPr lang="en-US" altLang="zh-CN" dirty="0">
                <a:cs typeface="+mn-ea"/>
                <a:sym typeface="+mn-lt"/>
              </a:rPr>
              <a:t>PC1</a:t>
            </a:r>
            <a:r>
              <a:rPr lang="zh-CN" altLang="en-US" dirty="0">
                <a:cs typeface="+mn-ea"/>
                <a:sym typeface="+mn-lt"/>
              </a:rPr>
              <a:t>得到有效的</a:t>
            </a:r>
            <a:r>
              <a:rPr lang="zh-CN" altLang="en-US" dirty="0">
                <a:highlight>
                  <a:srgbClr val="FFFF00"/>
                </a:highlight>
                <a:cs typeface="+mn-ea"/>
                <a:sym typeface="+mn-lt"/>
              </a:rPr>
              <a:t> </a:t>
            </a:r>
            <a:r>
              <a:rPr lang="en-US" altLang="zh-CN" dirty="0">
                <a:highlight>
                  <a:srgbClr val="FFFF00"/>
                </a:highlight>
                <a:cs typeface="+mn-ea"/>
                <a:sym typeface="+mn-lt"/>
              </a:rPr>
              <a:t>56bit</a:t>
            </a:r>
            <a:r>
              <a:rPr lang="zh-CN" altLang="en-US" dirty="0">
                <a:highlight>
                  <a:srgbClr val="FFFF00"/>
                </a:highlight>
                <a:cs typeface="+mn-ea"/>
                <a:sym typeface="+mn-lt"/>
              </a:rPr>
              <a:t>密钥</a:t>
            </a:r>
            <a:endParaRPr lang="en-US" altLang="zh-CN" dirty="0">
              <a:highlight>
                <a:srgbClr val="FFFF00"/>
              </a:highlight>
              <a:cs typeface="+mn-ea"/>
              <a:sym typeface="+mn-lt"/>
            </a:endParaRPr>
          </a:p>
          <a:p>
            <a:pPr lvl="2"/>
            <a:r>
              <a:rPr lang="zh-CN" altLang="en-US" dirty="0">
                <a:cs typeface="+mn-ea"/>
                <a:sym typeface="+mn-lt"/>
              </a:rPr>
              <a:t>剩下的</a:t>
            </a:r>
            <a:r>
              <a:rPr lang="en-US" altLang="zh-CN" dirty="0">
                <a:cs typeface="+mn-ea"/>
                <a:sym typeface="+mn-lt"/>
              </a:rPr>
              <a:t>8</a:t>
            </a:r>
            <a:r>
              <a:rPr lang="zh-CN" altLang="en-US" dirty="0">
                <a:cs typeface="+mn-ea"/>
                <a:sym typeface="+mn-lt"/>
              </a:rPr>
              <a:t>位要么直接丢弃，要么作为奇偶校验位</a:t>
            </a:r>
            <a:endParaRPr lang="en-US" altLang="zh-CN" dirty="0">
              <a:cs typeface="+mn-ea"/>
              <a:sym typeface="+mn-lt"/>
            </a:endParaRPr>
          </a:p>
          <a:p>
            <a:pPr lvl="1"/>
            <a:r>
              <a:rPr lang="zh-CN" altLang="en-US" dirty="0">
                <a:cs typeface="+mn-ea"/>
                <a:sym typeface="+mn-lt"/>
              </a:rPr>
              <a:t>然后将得到的 </a:t>
            </a:r>
            <a:r>
              <a:rPr lang="en-US" altLang="zh-CN" dirty="0">
                <a:cs typeface="+mn-ea"/>
                <a:sym typeface="+mn-lt"/>
              </a:rPr>
              <a:t>56bit</a:t>
            </a:r>
            <a:r>
              <a:rPr lang="zh-CN" altLang="en-US" dirty="0">
                <a:cs typeface="+mn-ea"/>
                <a:sym typeface="+mn-lt"/>
              </a:rPr>
              <a:t>密钥分为左右两个</a:t>
            </a:r>
            <a:r>
              <a:rPr lang="en-US" altLang="zh-CN" dirty="0">
                <a:cs typeface="+mn-ea"/>
                <a:sym typeface="+mn-lt"/>
              </a:rPr>
              <a:t>28bit</a:t>
            </a:r>
            <a:r>
              <a:rPr lang="zh-CN" altLang="en-US" dirty="0">
                <a:cs typeface="+mn-ea"/>
                <a:sym typeface="+mn-lt"/>
              </a:rPr>
              <a:t>的半密钥</a:t>
            </a:r>
            <a:endParaRPr lang="en-US" altLang="zh-CN" dirty="0">
              <a:cs typeface="+mn-ea"/>
              <a:sym typeface="+mn-lt"/>
            </a:endParaRPr>
          </a:p>
          <a:p>
            <a:pPr lvl="2"/>
            <a:r>
              <a:rPr lang="zh-CN" altLang="en-US" dirty="0">
                <a:cs typeface="+mn-ea"/>
                <a:sym typeface="+mn-lt"/>
              </a:rPr>
              <a:t>在接下来的</a:t>
            </a:r>
            <a:r>
              <a:rPr lang="en-US" altLang="zh-CN" dirty="0">
                <a:cs typeface="+mn-ea"/>
                <a:sym typeface="+mn-lt"/>
              </a:rPr>
              <a:t>16</a:t>
            </a:r>
            <a:r>
              <a:rPr lang="zh-CN" altLang="en-US" dirty="0">
                <a:cs typeface="+mn-ea"/>
                <a:sym typeface="+mn-lt"/>
              </a:rPr>
              <a:t>轮中，左右两个半密钥都被左移</a:t>
            </a:r>
            <a:r>
              <a:rPr lang="en-US" altLang="zh-CN" dirty="0">
                <a:cs typeface="+mn-ea"/>
                <a:sym typeface="+mn-lt"/>
              </a:rPr>
              <a:t>1</a:t>
            </a:r>
            <a:r>
              <a:rPr lang="zh-CN" altLang="en-US" dirty="0">
                <a:cs typeface="+mn-ea"/>
                <a:sym typeface="+mn-lt"/>
              </a:rPr>
              <a:t>或</a:t>
            </a:r>
            <a:r>
              <a:rPr lang="en-US" altLang="zh-CN" dirty="0">
                <a:cs typeface="+mn-ea"/>
                <a:sym typeface="+mn-lt"/>
              </a:rPr>
              <a:t>2</a:t>
            </a:r>
            <a:r>
              <a:rPr lang="zh-CN" altLang="en-US" dirty="0">
                <a:cs typeface="+mn-ea"/>
                <a:sym typeface="+mn-lt"/>
              </a:rPr>
              <a:t>位（具体由轮数决定）</a:t>
            </a:r>
            <a:endParaRPr lang="en-US" altLang="zh-CN" dirty="0">
              <a:cs typeface="+mn-ea"/>
              <a:sym typeface="+mn-lt"/>
            </a:endParaRPr>
          </a:p>
          <a:p>
            <a:pPr lvl="2"/>
            <a:r>
              <a:rPr lang="zh-CN" altLang="en-US" dirty="0">
                <a:cs typeface="+mn-ea"/>
                <a:sym typeface="+mn-lt"/>
              </a:rPr>
              <a:t>再通过置换选择 </a:t>
            </a:r>
            <a:r>
              <a:rPr lang="en-US" altLang="zh-CN" dirty="0">
                <a:cs typeface="+mn-ea"/>
                <a:sym typeface="+mn-lt"/>
              </a:rPr>
              <a:t>PC2</a:t>
            </a:r>
            <a:r>
              <a:rPr lang="zh-CN" altLang="en-US" dirty="0">
                <a:cs typeface="+mn-ea"/>
                <a:sym typeface="+mn-lt"/>
              </a:rPr>
              <a:t>产生 </a:t>
            </a:r>
            <a:r>
              <a:rPr lang="en-US" altLang="zh-CN" dirty="0">
                <a:cs typeface="+mn-ea"/>
                <a:sym typeface="+mn-lt"/>
              </a:rPr>
              <a:t>48bit</a:t>
            </a:r>
            <a:r>
              <a:rPr lang="zh-CN" altLang="en-US" dirty="0">
                <a:cs typeface="+mn-ea"/>
                <a:sym typeface="+mn-lt"/>
              </a:rPr>
              <a:t>的子密钥</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）对称加密算法逆向分析 </a:t>
            </a:r>
            <a:r>
              <a:rPr lang="en-US" altLang="zh-CN" sz="2800" b="1" dirty="0">
                <a:solidFill>
                  <a:srgbClr val="C00000"/>
                </a:solidFill>
                <a:cs typeface="+mn-ea"/>
                <a:sym typeface="+mn-lt"/>
              </a:rPr>
              <a:t>— DES</a:t>
            </a:r>
            <a:endParaRPr lang="zh-CN" altLang="en-US" sz="2800" b="1" dirty="0">
              <a:solidFill>
                <a:srgbClr val="C00000"/>
              </a:solidFill>
              <a:cs typeface="+mn-ea"/>
              <a:sym typeface="+mn-lt"/>
            </a:endParaRPr>
          </a:p>
        </p:txBody>
      </p:sp>
      <p:pic>
        <p:nvPicPr>
          <p:cNvPr id="6" name="图片 5">
            <a:extLst>
              <a:ext uri="{FF2B5EF4-FFF2-40B4-BE49-F238E27FC236}">
                <a16:creationId xmlns:a16="http://schemas.microsoft.com/office/drawing/2014/main" id="{79A6579F-ED16-4747-AF46-A7A0883F4AAB}"/>
              </a:ext>
            </a:extLst>
          </p:cNvPr>
          <p:cNvPicPr/>
          <p:nvPr/>
        </p:nvPicPr>
        <p:blipFill>
          <a:blip r:embed="rId2"/>
          <a:stretch>
            <a:fillRect/>
          </a:stretch>
        </p:blipFill>
        <p:spPr>
          <a:xfrm>
            <a:off x="6465168" y="1844824"/>
            <a:ext cx="3071834" cy="4572031"/>
          </a:xfrm>
          <a:prstGeom prst="rect">
            <a:avLst/>
          </a:prstGeom>
        </p:spPr>
      </p:pic>
    </p:spTree>
    <p:extLst>
      <p:ext uri="{BB962C8B-B14F-4D97-AF65-F5344CB8AC3E}">
        <p14:creationId xmlns:p14="http://schemas.microsoft.com/office/powerpoint/2010/main" val="160123568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159568" y="1524115"/>
            <a:ext cx="4968552" cy="5229200"/>
          </a:xfrm>
        </p:spPr>
        <p:txBody>
          <a:bodyPr>
            <a:normAutofit fontScale="92500" lnSpcReduction="10000"/>
          </a:bodyPr>
          <a:lstStyle/>
          <a:p>
            <a:pPr lvl="1"/>
            <a:r>
              <a:rPr lang="en-US" altLang="zh-CN" dirty="0">
                <a:cs typeface="+mn-ea"/>
                <a:sym typeface="+mn-lt"/>
              </a:rPr>
              <a:t>(1) </a:t>
            </a:r>
            <a:r>
              <a:rPr lang="zh-CN" altLang="en-US" dirty="0">
                <a:cs typeface="+mn-ea"/>
                <a:sym typeface="+mn-lt"/>
              </a:rPr>
              <a:t>给定</a:t>
            </a:r>
            <a:r>
              <a:rPr lang="en-US" altLang="zh-CN" dirty="0">
                <a:cs typeface="+mn-ea"/>
                <a:sym typeface="+mn-lt"/>
              </a:rPr>
              <a:t>64</a:t>
            </a:r>
            <a:r>
              <a:rPr lang="zh-CN" altLang="en-US" dirty="0">
                <a:cs typeface="+mn-ea"/>
                <a:sym typeface="+mn-lt"/>
              </a:rPr>
              <a:t>位的密钥</a:t>
            </a:r>
            <a:r>
              <a:rPr lang="en-US" altLang="zh-CN" dirty="0">
                <a:cs typeface="+mn-ea"/>
                <a:sym typeface="+mn-lt"/>
              </a:rPr>
              <a:t>K</a:t>
            </a:r>
            <a:r>
              <a:rPr lang="zh-CN" altLang="en-US" dirty="0">
                <a:cs typeface="+mn-ea"/>
                <a:sym typeface="+mn-lt"/>
              </a:rPr>
              <a:t>，放弃奇偶校验位（</a:t>
            </a:r>
            <a:r>
              <a:rPr lang="en-US" altLang="zh-CN" dirty="0">
                <a:cs typeface="+mn-ea"/>
                <a:sym typeface="+mn-lt"/>
              </a:rPr>
              <a:t>8</a:t>
            </a:r>
            <a:r>
              <a:rPr lang="zh-CN" altLang="en-US" dirty="0">
                <a:cs typeface="+mn-ea"/>
                <a:sym typeface="+mn-lt"/>
              </a:rPr>
              <a:t>，</a:t>
            </a:r>
            <a:r>
              <a:rPr lang="en-US" altLang="zh-CN" dirty="0">
                <a:cs typeface="+mn-ea"/>
                <a:sym typeface="+mn-lt"/>
              </a:rPr>
              <a:t>16</a:t>
            </a:r>
            <a:r>
              <a:rPr lang="zh-CN" altLang="en-US" dirty="0">
                <a:cs typeface="+mn-ea"/>
                <a:sym typeface="+mn-lt"/>
              </a:rPr>
              <a:t>，</a:t>
            </a:r>
            <a:r>
              <a:rPr lang="en-US" altLang="zh-CN" dirty="0">
                <a:cs typeface="+mn-ea"/>
                <a:sym typeface="+mn-lt"/>
              </a:rPr>
              <a:t>…</a:t>
            </a:r>
            <a:r>
              <a:rPr lang="zh-CN" altLang="en-US" dirty="0">
                <a:cs typeface="+mn-ea"/>
                <a:sym typeface="+mn-lt"/>
              </a:rPr>
              <a:t>，</a:t>
            </a:r>
            <a:r>
              <a:rPr lang="en-US" altLang="zh-CN" dirty="0">
                <a:cs typeface="+mn-ea"/>
                <a:sym typeface="+mn-lt"/>
              </a:rPr>
              <a:t>64</a:t>
            </a:r>
            <a:r>
              <a:rPr lang="zh-CN" altLang="en-US" dirty="0">
                <a:cs typeface="+mn-ea"/>
                <a:sym typeface="+mn-lt"/>
              </a:rPr>
              <a:t>）并根据固定置换</a:t>
            </a:r>
            <a:r>
              <a:rPr lang="en-US" altLang="zh-CN" dirty="0">
                <a:cs typeface="+mn-ea"/>
                <a:sym typeface="+mn-lt"/>
              </a:rPr>
              <a:t>PC1</a:t>
            </a:r>
            <a:r>
              <a:rPr lang="zh-CN" altLang="en-US" dirty="0">
                <a:cs typeface="+mn-ea"/>
                <a:sym typeface="+mn-lt"/>
              </a:rPr>
              <a:t>来排列</a:t>
            </a:r>
            <a:r>
              <a:rPr lang="en-US" altLang="zh-CN" dirty="0">
                <a:cs typeface="+mn-ea"/>
                <a:sym typeface="+mn-lt"/>
              </a:rPr>
              <a:t>K</a:t>
            </a:r>
            <a:r>
              <a:rPr lang="zh-CN" altLang="en-US" dirty="0">
                <a:cs typeface="+mn-ea"/>
                <a:sym typeface="+mn-lt"/>
              </a:rPr>
              <a:t>中剩下的位 </a:t>
            </a:r>
            <a:endParaRPr lang="en-US" altLang="zh-CN" dirty="0">
              <a:cs typeface="+mn-ea"/>
              <a:sym typeface="+mn-lt"/>
            </a:endParaRPr>
          </a:p>
          <a:p>
            <a:pPr lvl="2"/>
            <a:r>
              <a:rPr lang="zh-CN" altLang="en-US" dirty="0">
                <a:cs typeface="+mn-ea"/>
                <a:sym typeface="+mn-lt"/>
              </a:rPr>
              <a:t>其中</a:t>
            </a:r>
            <a:r>
              <a:rPr lang="en-US" altLang="zh-CN" dirty="0">
                <a:cs typeface="+mn-ea"/>
                <a:sym typeface="+mn-lt"/>
              </a:rPr>
              <a:t>C</a:t>
            </a:r>
            <a:r>
              <a:rPr lang="en-US" altLang="zh-CN" baseline="-25000" dirty="0">
                <a:cs typeface="+mn-ea"/>
                <a:sym typeface="+mn-lt"/>
              </a:rPr>
              <a:t>0</a:t>
            </a:r>
            <a:r>
              <a:rPr lang="zh-CN" altLang="en-US" dirty="0">
                <a:cs typeface="+mn-ea"/>
                <a:sym typeface="+mn-lt"/>
              </a:rPr>
              <a:t>由</a:t>
            </a:r>
            <a:r>
              <a:rPr lang="en-US" altLang="zh-CN" dirty="0">
                <a:cs typeface="+mn-ea"/>
                <a:sym typeface="+mn-lt"/>
              </a:rPr>
              <a:t>PC1(K)</a:t>
            </a:r>
            <a:r>
              <a:rPr lang="zh-CN" altLang="en-US" dirty="0">
                <a:cs typeface="+mn-ea"/>
                <a:sym typeface="+mn-lt"/>
              </a:rPr>
              <a:t>的前</a:t>
            </a:r>
            <a:r>
              <a:rPr lang="en-US" altLang="zh-CN" dirty="0">
                <a:cs typeface="+mn-ea"/>
                <a:sym typeface="+mn-lt"/>
              </a:rPr>
              <a:t>28</a:t>
            </a:r>
            <a:r>
              <a:rPr lang="zh-CN" altLang="en-US" dirty="0">
                <a:cs typeface="+mn-ea"/>
                <a:sym typeface="+mn-lt"/>
              </a:rPr>
              <a:t>位组成；</a:t>
            </a:r>
            <a:r>
              <a:rPr lang="en-US" altLang="zh-CN" dirty="0">
                <a:cs typeface="+mn-ea"/>
                <a:sym typeface="+mn-lt"/>
              </a:rPr>
              <a:t>D</a:t>
            </a:r>
            <a:r>
              <a:rPr lang="en-US" altLang="zh-CN" baseline="-25000" dirty="0">
                <a:cs typeface="+mn-ea"/>
                <a:sym typeface="+mn-lt"/>
              </a:rPr>
              <a:t>0</a:t>
            </a:r>
            <a:r>
              <a:rPr lang="zh-CN" altLang="en-US" dirty="0">
                <a:cs typeface="+mn-ea"/>
                <a:sym typeface="+mn-lt"/>
              </a:rPr>
              <a:t>由后</a:t>
            </a:r>
            <a:r>
              <a:rPr lang="en-US" altLang="zh-CN" dirty="0">
                <a:cs typeface="+mn-ea"/>
                <a:sym typeface="+mn-lt"/>
              </a:rPr>
              <a:t>28</a:t>
            </a:r>
            <a:r>
              <a:rPr lang="zh-CN" altLang="en-US" dirty="0">
                <a:cs typeface="+mn-ea"/>
                <a:sym typeface="+mn-lt"/>
              </a:rPr>
              <a:t>位组成</a:t>
            </a:r>
            <a:endParaRPr lang="en-US" altLang="zh-CN" dirty="0">
              <a:cs typeface="+mn-ea"/>
              <a:sym typeface="+mn-lt"/>
            </a:endParaRPr>
          </a:p>
          <a:p>
            <a:pPr marL="756000" lvl="1"/>
            <a:r>
              <a:rPr lang="en-US" altLang="zh-CN" dirty="0">
                <a:cs typeface="+mn-ea"/>
                <a:sym typeface="+mn-lt"/>
              </a:rPr>
              <a:t>(2) </a:t>
            </a:r>
            <a:r>
              <a:rPr lang="zh-CN" altLang="en-US" dirty="0">
                <a:cs typeface="+mn-ea"/>
                <a:sym typeface="+mn-lt"/>
              </a:rPr>
              <a:t>对</a:t>
            </a:r>
            <a:r>
              <a:rPr lang="en-US" altLang="zh-CN" dirty="0">
                <a:cs typeface="+mn-ea"/>
                <a:sym typeface="+mn-lt"/>
              </a:rPr>
              <a:t>1&lt;=</a:t>
            </a:r>
            <a:r>
              <a:rPr lang="en-US" altLang="zh-CN" dirty="0" err="1">
                <a:cs typeface="+mn-ea"/>
                <a:sym typeface="+mn-lt"/>
              </a:rPr>
              <a:t>i</a:t>
            </a:r>
            <a:r>
              <a:rPr lang="en-US" altLang="zh-CN" dirty="0">
                <a:cs typeface="+mn-ea"/>
                <a:sym typeface="+mn-lt"/>
              </a:rPr>
              <a:t>&lt;=16</a:t>
            </a:r>
            <a:r>
              <a:rPr lang="zh-CN" altLang="en-US" dirty="0">
                <a:cs typeface="+mn-ea"/>
                <a:sym typeface="+mn-lt"/>
              </a:rPr>
              <a:t>，计算</a:t>
            </a:r>
            <a:r>
              <a:rPr lang="en-US" altLang="zh-CN" dirty="0">
                <a:cs typeface="+mn-ea"/>
                <a:sym typeface="+mn-lt"/>
              </a:rPr>
              <a:t>C</a:t>
            </a:r>
            <a:r>
              <a:rPr lang="en-US" altLang="zh-CN" baseline="-25000" dirty="0">
                <a:cs typeface="+mn-ea"/>
                <a:sym typeface="+mn-lt"/>
              </a:rPr>
              <a:t>i</a:t>
            </a:r>
            <a:r>
              <a:rPr lang="en-US" altLang="zh-CN" dirty="0">
                <a:cs typeface="+mn-ea"/>
                <a:sym typeface="+mn-lt"/>
              </a:rPr>
              <a:t>=</a:t>
            </a:r>
            <a:r>
              <a:rPr lang="en-US" altLang="zh-CN" dirty="0" err="1">
                <a:cs typeface="+mn-ea"/>
                <a:sym typeface="+mn-lt"/>
              </a:rPr>
              <a:t>LS</a:t>
            </a:r>
            <a:r>
              <a:rPr lang="en-US" altLang="zh-CN" baseline="-25000" dirty="0" err="1">
                <a:cs typeface="+mn-ea"/>
                <a:sym typeface="+mn-lt"/>
              </a:rPr>
              <a:t>i</a:t>
            </a:r>
            <a:r>
              <a:rPr lang="en-US" altLang="zh-CN" dirty="0">
                <a:cs typeface="+mn-ea"/>
                <a:sym typeface="+mn-lt"/>
              </a:rPr>
              <a:t>(C</a:t>
            </a:r>
            <a:r>
              <a:rPr lang="en-US" altLang="zh-CN" baseline="-25000" dirty="0">
                <a:cs typeface="+mn-ea"/>
                <a:sym typeface="+mn-lt"/>
              </a:rPr>
              <a:t>i-1</a:t>
            </a:r>
            <a:r>
              <a:rPr lang="en-US" altLang="zh-CN" dirty="0">
                <a:cs typeface="+mn-ea"/>
                <a:sym typeface="+mn-lt"/>
              </a:rPr>
              <a:t>)</a:t>
            </a:r>
            <a:r>
              <a:rPr lang="zh-CN" altLang="en-US" dirty="0">
                <a:cs typeface="+mn-ea"/>
                <a:sym typeface="+mn-lt"/>
              </a:rPr>
              <a:t>和</a:t>
            </a:r>
            <a:r>
              <a:rPr lang="en-US" altLang="zh-CN" dirty="0">
                <a:cs typeface="+mn-ea"/>
                <a:sym typeface="+mn-lt"/>
              </a:rPr>
              <a:t>D</a:t>
            </a:r>
            <a:r>
              <a:rPr lang="en-US" altLang="zh-CN" baseline="-25000" dirty="0">
                <a:cs typeface="+mn-ea"/>
                <a:sym typeface="+mn-lt"/>
              </a:rPr>
              <a:t>i</a:t>
            </a:r>
            <a:r>
              <a:rPr lang="en-US" altLang="zh-CN" dirty="0">
                <a:cs typeface="+mn-ea"/>
                <a:sym typeface="+mn-lt"/>
              </a:rPr>
              <a:t>=</a:t>
            </a:r>
            <a:r>
              <a:rPr lang="en-US" altLang="zh-CN" dirty="0" err="1">
                <a:cs typeface="+mn-ea"/>
                <a:sym typeface="+mn-lt"/>
              </a:rPr>
              <a:t>LS</a:t>
            </a:r>
            <a:r>
              <a:rPr lang="en-US" altLang="zh-CN" baseline="-25000" dirty="0" err="1">
                <a:cs typeface="+mn-ea"/>
                <a:sym typeface="+mn-lt"/>
              </a:rPr>
              <a:t>i</a:t>
            </a:r>
            <a:r>
              <a:rPr lang="en-US" altLang="zh-CN" dirty="0">
                <a:cs typeface="+mn-ea"/>
                <a:sym typeface="+mn-lt"/>
              </a:rPr>
              <a:t>(D</a:t>
            </a:r>
            <a:r>
              <a:rPr lang="en-US" altLang="zh-CN" baseline="-25000" dirty="0">
                <a:cs typeface="+mn-ea"/>
                <a:sym typeface="+mn-lt"/>
              </a:rPr>
              <a:t>i-1</a:t>
            </a:r>
            <a:r>
              <a:rPr lang="en-US" altLang="zh-CN" dirty="0">
                <a:cs typeface="+mn-ea"/>
                <a:sym typeface="+mn-lt"/>
              </a:rPr>
              <a:t>)</a:t>
            </a:r>
          </a:p>
          <a:p>
            <a:pPr marL="1156050" lvl="2"/>
            <a:r>
              <a:rPr lang="en-US" altLang="zh-CN" dirty="0" err="1">
                <a:cs typeface="+mn-ea"/>
                <a:sym typeface="+mn-lt"/>
              </a:rPr>
              <a:t>LS</a:t>
            </a:r>
            <a:r>
              <a:rPr lang="en-US" altLang="zh-CN" baseline="-25000" dirty="0" err="1">
                <a:cs typeface="+mn-ea"/>
                <a:sym typeface="+mn-lt"/>
              </a:rPr>
              <a:t>i</a:t>
            </a:r>
            <a:r>
              <a:rPr lang="zh-CN" altLang="en-US" dirty="0">
                <a:cs typeface="+mn-ea"/>
                <a:sym typeface="+mn-lt"/>
              </a:rPr>
              <a:t>表示循环左移</a:t>
            </a:r>
            <a:r>
              <a:rPr lang="en-US" altLang="zh-CN" dirty="0">
                <a:cs typeface="+mn-ea"/>
                <a:sym typeface="+mn-lt"/>
              </a:rPr>
              <a:t>2</a:t>
            </a:r>
            <a:r>
              <a:rPr lang="zh-CN" altLang="en-US" dirty="0">
                <a:cs typeface="+mn-ea"/>
                <a:sym typeface="+mn-lt"/>
              </a:rPr>
              <a:t>或</a:t>
            </a:r>
            <a:r>
              <a:rPr lang="en-US" altLang="zh-CN" dirty="0">
                <a:cs typeface="+mn-ea"/>
                <a:sym typeface="+mn-lt"/>
              </a:rPr>
              <a:t>1</a:t>
            </a:r>
            <a:r>
              <a:rPr lang="zh-CN" altLang="en-US" dirty="0">
                <a:cs typeface="+mn-ea"/>
                <a:sym typeface="+mn-lt"/>
              </a:rPr>
              <a:t>个位置，取决于</a:t>
            </a:r>
            <a:r>
              <a:rPr lang="en-US" altLang="zh-CN" dirty="0" err="1">
                <a:cs typeface="+mn-ea"/>
                <a:sym typeface="+mn-lt"/>
              </a:rPr>
              <a:t>i</a:t>
            </a:r>
            <a:r>
              <a:rPr lang="zh-CN" altLang="en-US" dirty="0">
                <a:cs typeface="+mn-ea"/>
                <a:sym typeface="+mn-lt"/>
              </a:rPr>
              <a:t>的的值</a:t>
            </a:r>
            <a:endParaRPr lang="en-US" altLang="zh-CN" dirty="0">
              <a:cs typeface="+mn-ea"/>
              <a:sym typeface="+mn-lt"/>
            </a:endParaRPr>
          </a:p>
          <a:p>
            <a:pPr marL="1156050" lvl="2"/>
            <a:r>
              <a:rPr lang="en-US" altLang="zh-CN" dirty="0" err="1">
                <a:cs typeface="+mn-ea"/>
                <a:sym typeface="+mn-lt"/>
              </a:rPr>
              <a:t>i</a:t>
            </a:r>
            <a:r>
              <a:rPr lang="en-US" altLang="zh-CN" dirty="0">
                <a:cs typeface="+mn-ea"/>
                <a:sym typeface="+mn-lt"/>
              </a:rPr>
              <a:t>=1,2,9</a:t>
            </a:r>
            <a:r>
              <a:rPr lang="zh-CN" altLang="en-US" dirty="0">
                <a:cs typeface="+mn-ea"/>
                <a:sym typeface="+mn-lt"/>
              </a:rPr>
              <a:t>和</a:t>
            </a:r>
            <a:r>
              <a:rPr lang="en-US" altLang="zh-CN" dirty="0">
                <a:cs typeface="+mn-ea"/>
                <a:sym typeface="+mn-lt"/>
              </a:rPr>
              <a:t>16 </a:t>
            </a:r>
            <a:r>
              <a:rPr lang="zh-CN" altLang="en-US" dirty="0">
                <a:cs typeface="+mn-ea"/>
                <a:sym typeface="+mn-lt"/>
              </a:rPr>
              <a:t>时移</a:t>
            </a:r>
            <a:r>
              <a:rPr lang="en-US" altLang="zh-CN" dirty="0">
                <a:cs typeface="+mn-ea"/>
                <a:sym typeface="+mn-lt"/>
              </a:rPr>
              <a:t>1</a:t>
            </a:r>
            <a:r>
              <a:rPr lang="zh-CN" altLang="en-US" dirty="0">
                <a:cs typeface="+mn-ea"/>
                <a:sym typeface="+mn-lt"/>
              </a:rPr>
              <a:t>个位置，否则移</a:t>
            </a:r>
            <a:r>
              <a:rPr lang="en-US" altLang="zh-CN" dirty="0">
                <a:cs typeface="+mn-ea"/>
                <a:sym typeface="+mn-lt"/>
              </a:rPr>
              <a:t>2</a:t>
            </a:r>
            <a:r>
              <a:rPr lang="zh-CN" altLang="en-US" dirty="0">
                <a:cs typeface="+mn-ea"/>
                <a:sym typeface="+mn-lt"/>
              </a:rPr>
              <a:t>位置</a:t>
            </a:r>
            <a:endParaRPr lang="en-US" altLang="zh-CN" dirty="0">
              <a:cs typeface="+mn-ea"/>
              <a:sym typeface="+mn-lt"/>
            </a:endParaRPr>
          </a:p>
          <a:p>
            <a:pPr lvl="1"/>
            <a:r>
              <a:rPr lang="en-US" altLang="zh-CN" dirty="0">
                <a:cs typeface="+mn-ea"/>
                <a:sym typeface="+mn-lt"/>
              </a:rPr>
              <a:t>(3) K</a:t>
            </a:r>
            <a:r>
              <a:rPr lang="en-US" altLang="zh-CN" baseline="-25000" dirty="0">
                <a:cs typeface="+mn-ea"/>
                <a:sym typeface="+mn-lt"/>
              </a:rPr>
              <a:t>i</a:t>
            </a:r>
            <a:r>
              <a:rPr lang="en-US" altLang="zh-CN" dirty="0">
                <a:cs typeface="+mn-ea"/>
                <a:sym typeface="+mn-lt"/>
              </a:rPr>
              <a:t>=PC2(</a:t>
            </a:r>
            <a:r>
              <a:rPr lang="en-US" altLang="zh-CN" dirty="0" err="1">
                <a:cs typeface="+mn-ea"/>
                <a:sym typeface="+mn-lt"/>
              </a:rPr>
              <a:t>C</a:t>
            </a:r>
            <a:r>
              <a:rPr lang="en-US" altLang="zh-CN" baseline="-25000" dirty="0" err="1">
                <a:cs typeface="+mn-ea"/>
                <a:sym typeface="+mn-lt"/>
              </a:rPr>
              <a:t>i</a:t>
            </a:r>
            <a:r>
              <a:rPr lang="en-US" altLang="zh-CN" dirty="0" err="1">
                <a:cs typeface="+mn-ea"/>
                <a:sym typeface="+mn-lt"/>
              </a:rPr>
              <a:t>D</a:t>
            </a:r>
            <a:r>
              <a:rPr lang="en-US" altLang="zh-CN" baseline="-25000" dirty="0" err="1">
                <a:cs typeface="+mn-ea"/>
                <a:sym typeface="+mn-lt"/>
              </a:rPr>
              <a:t>i</a:t>
            </a:r>
            <a:r>
              <a:rPr lang="en-US" altLang="zh-CN" dirty="0">
                <a:cs typeface="+mn-ea"/>
                <a:sym typeface="+mn-lt"/>
              </a:rPr>
              <a:t>)</a:t>
            </a:r>
          </a:p>
          <a:p>
            <a:pPr lvl="2"/>
            <a:r>
              <a:rPr lang="en-US" altLang="zh-CN" dirty="0">
                <a:cs typeface="+mn-ea"/>
                <a:sym typeface="+mn-lt"/>
              </a:rPr>
              <a:t>PC2</a:t>
            </a:r>
            <a:r>
              <a:rPr lang="zh-CN" altLang="en-US" dirty="0">
                <a:cs typeface="+mn-ea"/>
                <a:sym typeface="+mn-lt"/>
              </a:rPr>
              <a:t>为固定置换</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）对称加密算法逆向分析 </a:t>
            </a:r>
            <a:r>
              <a:rPr lang="en-US" altLang="zh-CN" sz="2800" b="1" dirty="0">
                <a:solidFill>
                  <a:srgbClr val="C00000"/>
                </a:solidFill>
                <a:cs typeface="+mn-ea"/>
                <a:sym typeface="+mn-lt"/>
              </a:rPr>
              <a:t>— DES</a:t>
            </a:r>
            <a:endParaRPr lang="zh-CN" altLang="en-US" sz="2800" b="1" dirty="0">
              <a:solidFill>
                <a:srgbClr val="C00000"/>
              </a:solidFill>
              <a:cs typeface="+mn-ea"/>
              <a:sym typeface="+mn-lt"/>
            </a:endParaRPr>
          </a:p>
        </p:txBody>
      </p:sp>
      <p:graphicFrame>
        <p:nvGraphicFramePr>
          <p:cNvPr id="6" name="Object 1024">
            <a:extLst>
              <a:ext uri="{FF2B5EF4-FFF2-40B4-BE49-F238E27FC236}">
                <a16:creationId xmlns:a16="http://schemas.microsoft.com/office/drawing/2014/main" id="{1A2E1AE5-7AEB-4BA3-8D98-BECFA2D33968}"/>
              </a:ext>
            </a:extLst>
          </p:cNvPr>
          <p:cNvGraphicFramePr>
            <a:graphicFrameLocks noChangeAspect="1"/>
          </p:cNvGraphicFramePr>
          <p:nvPr>
            <p:extLst>
              <p:ext uri="{D42A27DB-BD31-4B8C-83A1-F6EECF244321}">
                <p14:modId xmlns:p14="http://schemas.microsoft.com/office/powerpoint/2010/main" val="3414766617"/>
              </p:ext>
            </p:extLst>
          </p:nvPr>
        </p:nvGraphicFramePr>
        <p:xfrm>
          <a:off x="4921616" y="1772816"/>
          <a:ext cx="4953000" cy="4456252"/>
        </p:xfrm>
        <a:graphic>
          <a:graphicData uri="http://schemas.openxmlformats.org/presentationml/2006/ole">
            <mc:AlternateContent xmlns:mc="http://schemas.openxmlformats.org/markup-compatibility/2006">
              <mc:Choice xmlns:v="urn:schemas-microsoft-com:vml" Requires="v">
                <p:oleObj spid="_x0000_s9760" name="Visio" r:id="rId3" imgW="4827312" imgH="3659849" progId="Visio.Drawing.11">
                  <p:embed/>
                </p:oleObj>
              </mc:Choice>
              <mc:Fallback>
                <p:oleObj name="Visio" r:id="rId3" imgW="4827312" imgH="3659849" progId="Visio.Drawing.11">
                  <p:embed/>
                  <p:pic>
                    <p:nvPicPr>
                      <p:cNvPr id="6"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616" y="1772816"/>
                        <a:ext cx="4953000" cy="4456252"/>
                      </a:xfrm>
                      <a:prstGeom prst="rect">
                        <a:avLst/>
                      </a:prstGeom>
                      <a:noFill/>
                    </p:spPr>
                  </p:pic>
                </p:oleObj>
              </mc:Fallback>
            </mc:AlternateContent>
          </a:graphicData>
        </a:graphic>
      </p:graphicFrame>
    </p:spTree>
    <p:extLst>
      <p:ext uri="{BB962C8B-B14F-4D97-AF65-F5344CB8AC3E}">
        <p14:creationId xmlns:p14="http://schemas.microsoft.com/office/powerpoint/2010/main" val="2170634758"/>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normAutofit/>
          </a:bodyPr>
          <a:lstStyle/>
          <a:p>
            <a:r>
              <a:rPr lang="zh-CN" altLang="en-US" dirty="0">
                <a:cs typeface="+mn-ea"/>
                <a:sym typeface="+mn-lt"/>
              </a:rPr>
              <a:t>逆向分析</a:t>
            </a:r>
            <a:endParaRPr lang="en-US" altLang="zh-CN" dirty="0">
              <a:cs typeface="+mn-ea"/>
              <a:sym typeface="+mn-lt"/>
            </a:endParaRPr>
          </a:p>
          <a:p>
            <a:pPr lvl="1"/>
            <a:r>
              <a:rPr lang="zh-CN" altLang="en-US" dirty="0">
                <a:cs typeface="+mn-ea"/>
                <a:sym typeface="+mn-lt"/>
              </a:rPr>
              <a:t>通过分析一个</a:t>
            </a:r>
            <a:r>
              <a:rPr lang="en-US" altLang="zh-CN" dirty="0">
                <a:cs typeface="+mn-ea"/>
                <a:sym typeface="+mn-lt"/>
              </a:rPr>
              <a:t>DES</a:t>
            </a:r>
            <a:r>
              <a:rPr lang="zh-CN" altLang="en-US" dirty="0">
                <a:cs typeface="+mn-ea"/>
                <a:sym typeface="+mn-lt"/>
              </a:rPr>
              <a:t>加密的示例来加深一下对</a:t>
            </a:r>
            <a:r>
              <a:rPr lang="en-US" altLang="zh-CN" dirty="0">
                <a:cs typeface="+mn-ea"/>
                <a:sym typeface="+mn-lt"/>
              </a:rPr>
              <a:t>DES</a:t>
            </a:r>
            <a:r>
              <a:rPr lang="zh-CN" altLang="en-US" dirty="0">
                <a:cs typeface="+mn-ea"/>
                <a:sym typeface="+mn-lt"/>
              </a:rPr>
              <a:t>加密算法的理解</a:t>
            </a:r>
            <a:endParaRPr lang="en-US" altLang="zh-CN" dirty="0">
              <a:cs typeface="+mn-ea"/>
              <a:sym typeface="+mn-lt"/>
            </a:endParaRPr>
          </a:p>
          <a:p>
            <a:pPr lvl="2"/>
            <a:r>
              <a:rPr lang="zh-CN" altLang="en-US" dirty="0">
                <a:cs typeface="+mn-ea"/>
                <a:sym typeface="+mn-lt"/>
              </a:rPr>
              <a:t>运行</a:t>
            </a:r>
            <a:r>
              <a:rPr lang="en-US" altLang="zh-CN" dirty="0">
                <a:cs typeface="+mn-ea"/>
                <a:sym typeface="+mn-lt"/>
              </a:rPr>
              <a:t>des.exe</a:t>
            </a:r>
            <a:r>
              <a:rPr lang="zh-CN" altLang="en-US" dirty="0">
                <a:cs typeface="+mn-ea"/>
                <a:sym typeface="+mn-lt"/>
              </a:rPr>
              <a:t>，发现程序需要我们输入一个字符串来加密</a:t>
            </a:r>
          </a:p>
          <a:p>
            <a:pPr lvl="1"/>
            <a:endParaRPr lang="en-US" altLang="zh-CN" dirty="0">
              <a:cs typeface="+mn-ea"/>
              <a:sym typeface="+mn-lt"/>
            </a:endParaRPr>
          </a:p>
          <a:p>
            <a:pPr lvl="1"/>
            <a:endParaRPr lang="en-US" altLang="zh-CN" dirty="0">
              <a:cs typeface="+mn-ea"/>
              <a:sym typeface="+mn-lt"/>
            </a:endParaRPr>
          </a:p>
          <a:p>
            <a:pPr lvl="1"/>
            <a:endParaRPr lang="en-US" altLang="zh-CN" dirty="0">
              <a:cs typeface="+mn-ea"/>
              <a:sym typeface="+mn-lt"/>
            </a:endParaRPr>
          </a:p>
          <a:p>
            <a:pPr marL="457200" lvl="1" indent="0">
              <a:buNone/>
            </a:pP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）对称加密算法逆向分析 </a:t>
            </a:r>
            <a:r>
              <a:rPr lang="en-US" altLang="zh-CN" sz="2800" b="1" dirty="0">
                <a:solidFill>
                  <a:srgbClr val="C00000"/>
                </a:solidFill>
                <a:cs typeface="+mn-ea"/>
                <a:sym typeface="+mn-lt"/>
              </a:rPr>
              <a:t>— DES</a:t>
            </a:r>
            <a:endParaRPr lang="zh-CN" altLang="en-US" sz="2800" b="1" dirty="0">
              <a:solidFill>
                <a:srgbClr val="C00000"/>
              </a:solidFill>
              <a:cs typeface="+mn-ea"/>
              <a:sym typeface="+mn-lt"/>
            </a:endParaRPr>
          </a:p>
        </p:txBody>
      </p:sp>
      <p:pic>
        <p:nvPicPr>
          <p:cNvPr id="6" name="图片 5">
            <a:extLst>
              <a:ext uri="{FF2B5EF4-FFF2-40B4-BE49-F238E27FC236}">
                <a16:creationId xmlns:a16="http://schemas.microsoft.com/office/drawing/2014/main" id="{DFE3F546-E7A9-4409-B9FC-BE3A9678BAAE}"/>
              </a:ext>
            </a:extLst>
          </p:cNvPr>
          <p:cNvPicPr>
            <a:picLocks noChangeAspect="1"/>
          </p:cNvPicPr>
          <p:nvPr/>
        </p:nvPicPr>
        <p:blipFill>
          <a:blip r:embed="rId2"/>
          <a:stretch>
            <a:fillRect/>
          </a:stretch>
        </p:blipFill>
        <p:spPr>
          <a:xfrm>
            <a:off x="1568624" y="3759694"/>
            <a:ext cx="7057143" cy="1923810"/>
          </a:xfrm>
          <a:prstGeom prst="rect">
            <a:avLst/>
          </a:prstGeom>
        </p:spPr>
      </p:pic>
      <p:sp>
        <p:nvSpPr>
          <p:cNvPr id="7" name="文本框 6">
            <a:extLst>
              <a:ext uri="{FF2B5EF4-FFF2-40B4-BE49-F238E27FC236}">
                <a16:creationId xmlns:a16="http://schemas.microsoft.com/office/drawing/2014/main" id="{7D6FE620-79B5-47F8-A86B-9F4DC01AC761}"/>
              </a:ext>
            </a:extLst>
          </p:cNvPr>
          <p:cNvSpPr txBox="1"/>
          <p:nvPr/>
        </p:nvSpPr>
        <p:spPr>
          <a:xfrm>
            <a:off x="-15552" y="5877272"/>
            <a:ext cx="9906000" cy="830997"/>
          </a:xfrm>
          <a:prstGeom prst="rect">
            <a:avLst/>
          </a:prstGeom>
          <a:noFill/>
        </p:spPr>
        <p:txBody>
          <a:bodyPr wrap="square">
            <a:spAutoFit/>
          </a:bodyPr>
          <a:lstStyle/>
          <a:p>
            <a:pPr marL="1143000" lvl="2" indent="-228600">
              <a:spcBef>
                <a:spcPct val="20000"/>
              </a:spcBef>
              <a:buFont typeface="Wingdings" panose="05000000000000000000" pitchFamily="2" charset="2"/>
              <a:buChar char="Ø"/>
            </a:pPr>
            <a:r>
              <a:rPr lang="zh-CN" altLang="en-US" sz="2400" b="1" dirty="0">
                <a:cs typeface="+mn-ea"/>
                <a:sym typeface="+mn-lt"/>
              </a:rPr>
              <a:t>由于</a:t>
            </a:r>
            <a:r>
              <a:rPr lang="en-US" altLang="zh-CN" sz="2400" b="1" dirty="0">
                <a:cs typeface="+mn-ea"/>
                <a:sym typeface="+mn-lt"/>
              </a:rPr>
              <a:t>DES</a:t>
            </a:r>
            <a:r>
              <a:rPr lang="zh-CN" altLang="en-US" sz="2400" b="1" dirty="0">
                <a:cs typeface="+mn-ea"/>
                <a:sym typeface="+mn-lt"/>
              </a:rPr>
              <a:t>加密算法较为复杂，仍然在</a:t>
            </a:r>
            <a:r>
              <a:rPr lang="en-US" altLang="zh-CN" sz="2400" b="1" dirty="0">
                <a:cs typeface="+mn-ea"/>
                <a:sym typeface="+mn-lt"/>
              </a:rPr>
              <a:t>F5</a:t>
            </a:r>
            <a:r>
              <a:rPr lang="zh-CN" altLang="en-US" sz="2400" b="1" dirty="0">
                <a:cs typeface="+mn-ea"/>
                <a:sym typeface="+mn-lt"/>
              </a:rPr>
              <a:t>插件反编译得到的伪代码基础上进行分析，并且主要对一些关键的函数进行分析</a:t>
            </a:r>
          </a:p>
        </p:txBody>
      </p:sp>
    </p:spTree>
    <p:extLst>
      <p:ext uri="{BB962C8B-B14F-4D97-AF65-F5344CB8AC3E}">
        <p14:creationId xmlns:p14="http://schemas.microsoft.com/office/powerpoint/2010/main" val="1977625163"/>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）对称加密算法逆向分析 </a:t>
            </a:r>
            <a:r>
              <a:rPr lang="en-US" altLang="zh-CN" sz="2800" b="1" dirty="0">
                <a:solidFill>
                  <a:srgbClr val="C00000"/>
                </a:solidFill>
                <a:cs typeface="+mn-ea"/>
                <a:sym typeface="+mn-lt"/>
              </a:rPr>
              <a:t>— DES</a:t>
            </a:r>
            <a:endParaRPr lang="zh-CN" altLang="en-US" sz="2800" b="1" dirty="0">
              <a:solidFill>
                <a:srgbClr val="C00000"/>
              </a:solidFill>
              <a:cs typeface="+mn-ea"/>
              <a:sym typeface="+mn-lt"/>
            </a:endParaRPr>
          </a:p>
        </p:txBody>
      </p:sp>
      <p:pic>
        <p:nvPicPr>
          <p:cNvPr id="4" name="图片 3">
            <a:extLst>
              <a:ext uri="{FF2B5EF4-FFF2-40B4-BE49-F238E27FC236}">
                <a16:creationId xmlns:a16="http://schemas.microsoft.com/office/drawing/2014/main" id="{A46B0F7A-03A5-48DD-A8D3-C658C19C27CF}"/>
              </a:ext>
            </a:extLst>
          </p:cNvPr>
          <p:cNvPicPr>
            <a:picLocks noChangeAspect="1"/>
          </p:cNvPicPr>
          <p:nvPr/>
        </p:nvPicPr>
        <p:blipFill>
          <a:blip r:embed="rId2"/>
          <a:stretch>
            <a:fillRect/>
          </a:stretch>
        </p:blipFill>
        <p:spPr>
          <a:xfrm>
            <a:off x="4520952" y="1480133"/>
            <a:ext cx="5343442" cy="5261235"/>
          </a:xfrm>
          <a:prstGeom prst="rect">
            <a:avLst/>
          </a:prstGeom>
        </p:spPr>
      </p:pic>
      <p:sp>
        <p:nvSpPr>
          <p:cNvPr id="7" name="内容占位符 3">
            <a:extLst>
              <a:ext uri="{FF2B5EF4-FFF2-40B4-BE49-F238E27FC236}">
                <a16:creationId xmlns:a16="http://schemas.microsoft.com/office/drawing/2014/main" id="{E78A016F-1FC7-4A08-9892-6E5FA518FAF4}"/>
              </a:ext>
            </a:extLst>
          </p:cNvPr>
          <p:cNvSpPr>
            <a:spLocks noGrp="1"/>
          </p:cNvSpPr>
          <p:nvPr>
            <p:ph idx="1"/>
          </p:nvPr>
        </p:nvSpPr>
        <p:spPr>
          <a:xfrm>
            <a:off x="-447600" y="1589616"/>
            <a:ext cx="4824536" cy="5268384"/>
          </a:xfrm>
        </p:spPr>
        <p:txBody>
          <a:bodyPr>
            <a:normAutofit fontScale="85000" lnSpcReduction="10000"/>
          </a:bodyPr>
          <a:lstStyle/>
          <a:p>
            <a:pPr lvl="1" algn="just"/>
            <a:r>
              <a:rPr lang="zh-CN" altLang="en-US" dirty="0">
                <a:cs typeface="+mn-ea"/>
                <a:sym typeface="+mn-lt"/>
              </a:rPr>
              <a:t>使用</a:t>
            </a:r>
            <a:r>
              <a:rPr lang="en-US" altLang="zh-CN" dirty="0">
                <a:cs typeface="+mn-ea"/>
                <a:sym typeface="+mn-lt"/>
              </a:rPr>
              <a:t>IDA</a:t>
            </a:r>
            <a:r>
              <a:rPr lang="zh-CN" altLang="en-US" dirty="0">
                <a:cs typeface="+mn-ea"/>
                <a:sym typeface="+mn-lt"/>
              </a:rPr>
              <a:t>打开</a:t>
            </a:r>
            <a:r>
              <a:rPr lang="en-US" altLang="zh-CN" dirty="0">
                <a:cs typeface="+mn-ea"/>
                <a:sym typeface="+mn-lt"/>
              </a:rPr>
              <a:t>des.exe</a:t>
            </a:r>
            <a:r>
              <a:rPr lang="zh-CN" altLang="en-US" dirty="0">
                <a:cs typeface="+mn-ea"/>
                <a:sym typeface="+mn-lt"/>
              </a:rPr>
              <a:t>，定位到</a:t>
            </a:r>
            <a:r>
              <a:rPr lang="en-US" altLang="zh-CN" dirty="0">
                <a:cs typeface="+mn-ea"/>
                <a:sym typeface="+mn-lt"/>
              </a:rPr>
              <a:t>main</a:t>
            </a:r>
            <a:r>
              <a:rPr lang="zh-CN" altLang="en-US" dirty="0">
                <a:cs typeface="+mn-ea"/>
                <a:sym typeface="+mn-lt"/>
              </a:rPr>
              <a:t>函数，查看程序大致流程</a:t>
            </a:r>
            <a:endParaRPr lang="en-US" altLang="zh-CN" dirty="0">
              <a:cs typeface="+mn-ea"/>
              <a:sym typeface="+mn-lt"/>
            </a:endParaRPr>
          </a:p>
          <a:p>
            <a:pPr lvl="2" algn="just"/>
            <a:r>
              <a:rPr lang="zh-CN" altLang="en-US" dirty="0">
                <a:cs typeface="+mn-ea"/>
                <a:sym typeface="+mn-lt"/>
              </a:rPr>
              <a:t>首先获取用户的输入，将其存放到 </a:t>
            </a:r>
            <a:r>
              <a:rPr lang="en-US" altLang="zh-CN" dirty="0">
                <a:solidFill>
                  <a:srgbClr val="0000FF"/>
                </a:solidFill>
                <a:cs typeface="+mn-ea"/>
                <a:sym typeface="+mn-lt"/>
              </a:rPr>
              <a:t>Str </a:t>
            </a:r>
            <a:r>
              <a:rPr lang="zh-CN" altLang="en-US" dirty="0">
                <a:cs typeface="+mn-ea"/>
                <a:sym typeface="+mn-lt"/>
              </a:rPr>
              <a:t>中；</a:t>
            </a:r>
            <a:endParaRPr lang="en-US" altLang="zh-CN" dirty="0">
              <a:cs typeface="+mn-ea"/>
              <a:sym typeface="+mn-lt"/>
            </a:endParaRPr>
          </a:p>
          <a:p>
            <a:pPr lvl="2" algn="just"/>
            <a:r>
              <a:rPr lang="zh-CN" altLang="en-US" dirty="0">
                <a:cs typeface="+mn-ea"/>
                <a:sym typeface="+mn-lt"/>
              </a:rPr>
              <a:t>接着判断输入字符串长度是否符合要求，即是否为</a:t>
            </a:r>
            <a:r>
              <a:rPr lang="en-US" altLang="zh-CN" dirty="0">
                <a:cs typeface="+mn-ea"/>
                <a:sym typeface="+mn-lt"/>
              </a:rPr>
              <a:t>8byte</a:t>
            </a:r>
            <a:r>
              <a:rPr lang="zh-CN" altLang="en-US" dirty="0">
                <a:cs typeface="+mn-ea"/>
                <a:sym typeface="+mn-lt"/>
              </a:rPr>
              <a:t>；</a:t>
            </a:r>
            <a:endParaRPr lang="en-US" altLang="zh-CN" dirty="0">
              <a:cs typeface="+mn-ea"/>
              <a:sym typeface="+mn-lt"/>
            </a:endParaRPr>
          </a:p>
          <a:p>
            <a:pPr lvl="2" algn="just"/>
            <a:r>
              <a:rPr lang="zh-CN" altLang="en-US" dirty="0">
                <a:cs typeface="+mn-ea"/>
                <a:sym typeface="+mn-lt"/>
              </a:rPr>
              <a:t>在长度符合要求的情况下</a:t>
            </a:r>
            <a:endParaRPr lang="en-US" altLang="zh-CN" dirty="0">
              <a:cs typeface="+mn-ea"/>
              <a:sym typeface="+mn-lt"/>
            </a:endParaRPr>
          </a:p>
          <a:p>
            <a:pPr lvl="3" algn="just"/>
            <a:r>
              <a:rPr lang="zh-CN" altLang="en-US" dirty="0">
                <a:cs typeface="+mn-ea"/>
                <a:sym typeface="+mn-lt"/>
              </a:rPr>
              <a:t>执行 </a:t>
            </a:r>
            <a:r>
              <a:rPr lang="en-US" altLang="zh-CN" dirty="0" err="1">
                <a:cs typeface="+mn-ea"/>
                <a:sym typeface="+mn-lt"/>
              </a:rPr>
              <a:t>get_subkey</a:t>
            </a:r>
            <a:r>
              <a:rPr lang="en-US" altLang="zh-CN" dirty="0">
                <a:cs typeface="+mn-ea"/>
                <a:sym typeface="+mn-lt"/>
              </a:rPr>
              <a:t>() </a:t>
            </a:r>
            <a:r>
              <a:rPr lang="zh-CN" altLang="en-US" dirty="0">
                <a:cs typeface="+mn-ea"/>
                <a:sym typeface="+mn-lt"/>
              </a:rPr>
              <a:t>函数</a:t>
            </a:r>
            <a:endParaRPr lang="en-US" altLang="zh-CN" dirty="0">
              <a:cs typeface="+mn-ea"/>
              <a:sym typeface="+mn-lt"/>
            </a:endParaRPr>
          </a:p>
          <a:p>
            <a:pPr lvl="3" algn="just"/>
            <a:r>
              <a:rPr lang="zh-CN" altLang="en-US" dirty="0">
                <a:cs typeface="+mn-ea"/>
                <a:sym typeface="+mn-lt"/>
              </a:rPr>
              <a:t>将</a:t>
            </a:r>
            <a:r>
              <a:rPr lang="en-US" altLang="zh-CN" dirty="0">
                <a:solidFill>
                  <a:srgbClr val="0000FF"/>
                </a:solidFill>
                <a:cs typeface="+mn-ea"/>
                <a:sym typeface="+mn-lt"/>
              </a:rPr>
              <a:t>Str</a:t>
            </a:r>
            <a:r>
              <a:rPr lang="zh-CN" altLang="en-US" dirty="0">
                <a:cs typeface="+mn-ea"/>
                <a:sym typeface="+mn-lt"/>
              </a:rPr>
              <a:t>和</a:t>
            </a:r>
            <a:r>
              <a:rPr lang="en-US" altLang="zh-CN" dirty="0">
                <a:cs typeface="+mn-ea"/>
                <a:sym typeface="+mn-lt"/>
              </a:rPr>
              <a:t>ciphertext</a:t>
            </a:r>
            <a:r>
              <a:rPr lang="zh-CN" altLang="en-US" dirty="0">
                <a:cs typeface="+mn-ea"/>
                <a:sym typeface="+mn-lt"/>
              </a:rPr>
              <a:t>作为参数，传入 </a:t>
            </a:r>
            <a:r>
              <a:rPr lang="en-US" altLang="zh-CN" dirty="0">
                <a:cs typeface="+mn-ea"/>
                <a:sym typeface="+mn-lt"/>
              </a:rPr>
              <a:t>encryption() </a:t>
            </a:r>
            <a:r>
              <a:rPr lang="zh-CN" altLang="en-US" dirty="0">
                <a:cs typeface="+mn-ea"/>
                <a:sym typeface="+mn-lt"/>
              </a:rPr>
              <a:t>函数中；</a:t>
            </a:r>
            <a:endParaRPr lang="en-US" altLang="zh-CN" dirty="0">
              <a:cs typeface="+mn-ea"/>
              <a:sym typeface="+mn-lt"/>
            </a:endParaRPr>
          </a:p>
          <a:p>
            <a:pPr lvl="2" algn="just"/>
            <a:r>
              <a:rPr lang="zh-CN" altLang="en-US" dirty="0">
                <a:cs typeface="+mn-ea"/>
                <a:sym typeface="+mn-lt"/>
              </a:rPr>
              <a:t>接着将</a:t>
            </a:r>
            <a:r>
              <a:rPr lang="en-US" altLang="zh-CN" dirty="0">
                <a:cs typeface="+mn-ea"/>
                <a:sym typeface="+mn-lt"/>
              </a:rPr>
              <a:t>ciphertext</a:t>
            </a:r>
            <a:r>
              <a:rPr lang="zh-CN" altLang="en-US" dirty="0">
                <a:cs typeface="+mn-ea"/>
                <a:sym typeface="+mn-lt"/>
              </a:rPr>
              <a:t>与</a:t>
            </a:r>
            <a:r>
              <a:rPr lang="en-US" altLang="zh-CN" dirty="0">
                <a:solidFill>
                  <a:srgbClr val="FF0000"/>
                </a:solidFill>
                <a:cs typeface="+mn-ea"/>
                <a:sym typeface="+mn-lt"/>
              </a:rPr>
              <a:t>::result</a:t>
            </a:r>
            <a:r>
              <a:rPr lang="zh-CN" altLang="en-US" dirty="0">
                <a:cs typeface="+mn-ea"/>
                <a:sym typeface="+mn-lt"/>
              </a:rPr>
              <a:t>逐字节进行比较</a:t>
            </a:r>
            <a:endParaRPr lang="en-US" altLang="zh-CN" dirty="0">
              <a:cs typeface="+mn-ea"/>
              <a:sym typeface="+mn-lt"/>
            </a:endParaRPr>
          </a:p>
          <a:p>
            <a:pPr lvl="3" algn="just"/>
            <a:r>
              <a:rPr lang="zh-CN" altLang="en-US" dirty="0">
                <a:cs typeface="+mn-ea"/>
                <a:sym typeface="+mn-lt"/>
              </a:rPr>
              <a:t>如果二者存在不同，则抛出错误提示</a:t>
            </a:r>
            <a:endParaRPr lang="en-US" altLang="zh-CN" dirty="0">
              <a:cs typeface="+mn-ea"/>
              <a:sym typeface="+mn-lt"/>
            </a:endParaRPr>
          </a:p>
          <a:p>
            <a:pPr lvl="3" algn="just"/>
            <a:r>
              <a:rPr lang="zh-CN" altLang="en-US" dirty="0">
                <a:cs typeface="+mn-ea"/>
                <a:sym typeface="+mn-lt"/>
              </a:rPr>
              <a:t>如果二者均相同，提示破解</a:t>
            </a:r>
            <a:r>
              <a:rPr lang="en-US" altLang="zh-CN" dirty="0">
                <a:cs typeface="+mn-ea"/>
                <a:sym typeface="+mn-lt"/>
              </a:rPr>
              <a:t>FLAG</a:t>
            </a:r>
            <a:r>
              <a:rPr lang="zh-CN" altLang="en-US" dirty="0">
                <a:cs typeface="+mn-ea"/>
                <a:sym typeface="+mn-lt"/>
              </a:rPr>
              <a:t>成功</a:t>
            </a:r>
          </a:p>
        </p:txBody>
      </p:sp>
      <p:sp>
        <p:nvSpPr>
          <p:cNvPr id="9" name="文本框 8">
            <a:extLst>
              <a:ext uri="{FF2B5EF4-FFF2-40B4-BE49-F238E27FC236}">
                <a16:creationId xmlns:a16="http://schemas.microsoft.com/office/drawing/2014/main" id="{D5BF049E-AFD8-45B5-AC7F-391F6734353E}"/>
              </a:ext>
            </a:extLst>
          </p:cNvPr>
          <p:cNvSpPr txBox="1"/>
          <p:nvPr/>
        </p:nvSpPr>
        <p:spPr>
          <a:xfrm>
            <a:off x="5975962" y="4581128"/>
            <a:ext cx="3888432" cy="584775"/>
          </a:xfrm>
          <a:prstGeom prst="rect">
            <a:avLst/>
          </a:prstGeom>
          <a:solidFill>
            <a:schemeClr val="bg1">
              <a:lumMod val="85000"/>
            </a:schemeClr>
          </a:solidFill>
        </p:spPr>
        <p:txBody>
          <a:bodyPr wrap="square">
            <a:spAutoFit/>
          </a:bodyPr>
          <a:lstStyle/>
          <a:p>
            <a:pPr algn="just"/>
            <a:r>
              <a:rPr lang="zh-CN" altLang="en-US" sz="1600" b="0" i="0" dirty="0">
                <a:solidFill>
                  <a:srgbClr val="FF0000"/>
                </a:solidFill>
                <a:effectLst/>
                <a:cs typeface="+mn-ea"/>
                <a:sym typeface="+mn-lt"/>
              </a:rPr>
              <a:t>全局作用域符号</a:t>
            </a:r>
            <a:r>
              <a:rPr lang="en-US" altLang="zh-CN" sz="1600" b="0" i="0" dirty="0">
                <a:solidFill>
                  <a:srgbClr val="404040"/>
                </a:solidFill>
                <a:effectLst/>
                <a:cs typeface="+mn-ea"/>
                <a:sym typeface="+mn-lt"/>
              </a:rPr>
              <a:t>,</a:t>
            </a:r>
            <a:r>
              <a:rPr lang="zh-CN" altLang="en-US" sz="1600" b="0" i="0" dirty="0">
                <a:solidFill>
                  <a:srgbClr val="404040"/>
                </a:solidFill>
                <a:effectLst/>
                <a:cs typeface="+mn-ea"/>
                <a:sym typeface="+mn-lt"/>
              </a:rPr>
              <a:t>即当全局变量在局部函数中与某个变量重名，可用</a:t>
            </a:r>
            <a:r>
              <a:rPr lang="zh-CN" altLang="en-US" sz="1600" dirty="0">
                <a:solidFill>
                  <a:srgbClr val="404040"/>
                </a:solidFill>
                <a:cs typeface="+mn-ea"/>
                <a:sym typeface="+mn-lt"/>
              </a:rPr>
              <a:t>“</a:t>
            </a:r>
            <a:r>
              <a:rPr lang="en-US" altLang="zh-CN" sz="1600" dirty="0">
                <a:solidFill>
                  <a:srgbClr val="FF0000"/>
                </a:solidFill>
                <a:cs typeface="+mn-ea"/>
                <a:sym typeface="+mn-lt"/>
              </a:rPr>
              <a:t>::</a:t>
            </a:r>
            <a:r>
              <a:rPr lang="zh-CN" altLang="en-US" sz="1600" dirty="0">
                <a:solidFill>
                  <a:srgbClr val="404040"/>
                </a:solidFill>
                <a:cs typeface="+mn-ea"/>
                <a:sym typeface="+mn-lt"/>
              </a:rPr>
              <a:t>”</a:t>
            </a:r>
            <a:r>
              <a:rPr lang="zh-CN" altLang="en-US" sz="1600" b="0" i="0" dirty="0">
                <a:solidFill>
                  <a:srgbClr val="404040"/>
                </a:solidFill>
                <a:effectLst/>
                <a:cs typeface="+mn-ea"/>
                <a:sym typeface="+mn-lt"/>
              </a:rPr>
              <a:t>来区分</a:t>
            </a:r>
            <a:endParaRPr lang="zh-CN" altLang="en-US" sz="1600" dirty="0">
              <a:cs typeface="+mn-ea"/>
              <a:sym typeface="+mn-lt"/>
            </a:endParaRPr>
          </a:p>
        </p:txBody>
      </p:sp>
      <p:cxnSp>
        <p:nvCxnSpPr>
          <p:cNvPr id="11" name="直接箭头连接符 10">
            <a:extLst>
              <a:ext uri="{FF2B5EF4-FFF2-40B4-BE49-F238E27FC236}">
                <a16:creationId xmlns:a16="http://schemas.microsoft.com/office/drawing/2014/main" id="{0EF9F51D-C3C7-43E4-9540-53A30E54D119}"/>
              </a:ext>
            </a:extLst>
          </p:cNvPr>
          <p:cNvCxnSpPr/>
          <p:nvPr/>
        </p:nvCxnSpPr>
        <p:spPr>
          <a:xfrm flipH="1" flipV="1">
            <a:off x="6393160" y="4110750"/>
            <a:ext cx="144016" cy="470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72032B96-AA68-45A6-B017-6CFA21737FF5}"/>
              </a:ext>
            </a:extLst>
          </p:cNvPr>
          <p:cNvCxnSpPr>
            <a:cxnSpLocks/>
          </p:cNvCxnSpPr>
          <p:nvPr/>
        </p:nvCxnSpPr>
        <p:spPr>
          <a:xfrm flipH="1">
            <a:off x="5313040" y="5165903"/>
            <a:ext cx="2520280" cy="999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79A2A6B1-4271-4FB9-9659-067E999EDF95}"/>
              </a:ext>
            </a:extLst>
          </p:cNvPr>
          <p:cNvCxnSpPr>
            <a:cxnSpLocks/>
          </p:cNvCxnSpPr>
          <p:nvPr/>
        </p:nvCxnSpPr>
        <p:spPr>
          <a:xfrm flipH="1">
            <a:off x="5601072" y="5165903"/>
            <a:ext cx="2232248" cy="182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EEC59165-9B18-4B68-BD1F-A12FE583F2E3}"/>
              </a:ext>
            </a:extLst>
          </p:cNvPr>
          <p:cNvCxnSpPr>
            <a:cxnSpLocks/>
          </p:cNvCxnSpPr>
          <p:nvPr/>
        </p:nvCxnSpPr>
        <p:spPr>
          <a:xfrm flipH="1">
            <a:off x="5673080" y="5165903"/>
            <a:ext cx="2160240" cy="1287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4506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heel(1)">
                                      <p:cBhvr>
                                        <p:cTn id="15" dur="2000"/>
                                        <p:tgtEl>
                                          <p:spTgt spid="15"/>
                                        </p:tgtEl>
                                      </p:cBhvr>
                                    </p:animEffect>
                                  </p:childTnLst>
                                </p:cTn>
                              </p:par>
                              <p:par>
                                <p:cTn id="16" presetID="21" presetClass="entr" presetSubtype="1"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heel(1)">
                                      <p:cBhvr>
                                        <p:cTn id="18" dur="2000"/>
                                        <p:tgtEl>
                                          <p:spTgt spid="13"/>
                                        </p:tgtEl>
                                      </p:cBhvr>
                                    </p:animEffect>
                                  </p:childTnLst>
                                </p:cTn>
                              </p:par>
                              <p:par>
                                <p:cTn id="19" presetID="21" presetClass="entr" presetSubtype="1"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heel(1)">
                                      <p:cBhvr>
                                        <p:cTn id="21"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519608" y="1628800"/>
            <a:ext cx="4608512" cy="4752528"/>
          </a:xfrm>
        </p:spPr>
        <p:txBody>
          <a:bodyPr>
            <a:normAutofit lnSpcReduction="10000"/>
          </a:bodyPr>
          <a:lstStyle/>
          <a:p>
            <a:pPr lvl="1"/>
            <a:r>
              <a:rPr lang="zh-CN" altLang="en-US" dirty="0">
                <a:cs typeface="+mn-ea"/>
                <a:sym typeface="+mn-lt"/>
              </a:rPr>
              <a:t>跟进</a:t>
            </a:r>
            <a:r>
              <a:rPr lang="en-US" altLang="zh-CN" dirty="0">
                <a:cs typeface="+mn-ea"/>
                <a:sym typeface="+mn-lt"/>
              </a:rPr>
              <a:t> </a:t>
            </a:r>
            <a:r>
              <a:rPr lang="en-US" altLang="zh-CN" dirty="0" err="1">
                <a:cs typeface="+mn-ea"/>
                <a:sym typeface="+mn-lt"/>
              </a:rPr>
              <a:t>get_subkey</a:t>
            </a:r>
            <a:r>
              <a:rPr lang="en-US" altLang="zh-CN" dirty="0">
                <a:cs typeface="+mn-ea"/>
                <a:sym typeface="+mn-lt"/>
              </a:rPr>
              <a:t>() </a:t>
            </a:r>
            <a:r>
              <a:rPr lang="zh-CN" altLang="en-US" dirty="0">
                <a:cs typeface="+mn-ea"/>
                <a:sym typeface="+mn-lt"/>
              </a:rPr>
              <a:t>函数</a:t>
            </a:r>
            <a:endParaRPr lang="en-US" altLang="zh-CN" dirty="0">
              <a:cs typeface="+mn-ea"/>
              <a:sym typeface="+mn-lt"/>
            </a:endParaRPr>
          </a:p>
          <a:p>
            <a:pPr lvl="2"/>
            <a:r>
              <a:rPr lang="zh-CN" altLang="en-US" dirty="0">
                <a:cs typeface="+mn-ea"/>
                <a:sym typeface="+mn-lt"/>
              </a:rPr>
              <a:t>调用了三个全局变量 </a:t>
            </a:r>
            <a:r>
              <a:rPr lang="en-US" altLang="zh-CN" dirty="0">
                <a:solidFill>
                  <a:srgbClr val="FF0000"/>
                </a:solidFill>
                <a:cs typeface="+mn-ea"/>
                <a:sym typeface="+mn-lt"/>
              </a:rPr>
              <a:t>KEY</a:t>
            </a:r>
            <a:r>
              <a:rPr lang="zh-CN" altLang="en-US" dirty="0">
                <a:cs typeface="+mn-ea"/>
                <a:sym typeface="+mn-lt"/>
              </a:rPr>
              <a:t>、</a:t>
            </a:r>
            <a:r>
              <a:rPr lang="en-US" altLang="zh-CN" dirty="0" err="1">
                <a:solidFill>
                  <a:srgbClr val="0000FF"/>
                </a:solidFill>
                <a:cs typeface="+mn-ea"/>
                <a:sym typeface="+mn-lt"/>
              </a:rPr>
              <a:t>LOOP_Table</a:t>
            </a:r>
            <a:r>
              <a:rPr lang="zh-CN" altLang="en-US" dirty="0">
                <a:cs typeface="+mn-ea"/>
                <a:sym typeface="+mn-lt"/>
              </a:rPr>
              <a:t>以及 </a:t>
            </a:r>
            <a:r>
              <a:rPr lang="en-US" altLang="zh-CN" dirty="0">
                <a:solidFill>
                  <a:srgbClr val="FF0000"/>
                </a:solidFill>
                <a:cs typeface="+mn-ea"/>
                <a:sym typeface="+mn-lt"/>
              </a:rPr>
              <a:t>subkey</a:t>
            </a:r>
          </a:p>
          <a:p>
            <a:pPr lvl="2"/>
            <a:r>
              <a:rPr lang="zh-CN" altLang="en-US" dirty="0">
                <a:cs typeface="+mn-ea"/>
                <a:sym typeface="+mn-lt"/>
              </a:rPr>
              <a:t>先后调用了</a:t>
            </a:r>
            <a:r>
              <a:rPr lang="en-US" altLang="zh-CN" dirty="0">
                <a:cs typeface="+mn-ea"/>
                <a:sym typeface="+mn-lt"/>
              </a:rPr>
              <a:t>byte2Bit()</a:t>
            </a:r>
            <a:r>
              <a:rPr lang="zh-CN" altLang="en-US" dirty="0">
                <a:cs typeface="+mn-ea"/>
                <a:sym typeface="+mn-lt"/>
              </a:rPr>
              <a:t>、</a:t>
            </a:r>
            <a:r>
              <a:rPr lang="en-US" altLang="zh-CN" dirty="0">
                <a:cs typeface="+mn-ea"/>
                <a:sym typeface="+mn-lt"/>
              </a:rPr>
              <a:t>pc1_replace()</a:t>
            </a:r>
            <a:r>
              <a:rPr lang="zh-CN" altLang="en-US" dirty="0">
                <a:cs typeface="+mn-ea"/>
                <a:sym typeface="+mn-lt"/>
              </a:rPr>
              <a:t>、</a:t>
            </a:r>
            <a:r>
              <a:rPr lang="en-US" altLang="zh-CN" dirty="0" err="1">
                <a:cs typeface="+mn-ea"/>
                <a:sym typeface="+mn-lt"/>
              </a:rPr>
              <a:t>shift_left</a:t>
            </a:r>
            <a:r>
              <a:rPr lang="en-US" altLang="zh-CN" dirty="0">
                <a:cs typeface="+mn-ea"/>
                <a:sym typeface="+mn-lt"/>
              </a:rPr>
              <a:t>()</a:t>
            </a:r>
            <a:r>
              <a:rPr lang="zh-CN" altLang="en-US" dirty="0">
                <a:cs typeface="+mn-ea"/>
                <a:sym typeface="+mn-lt"/>
              </a:rPr>
              <a:t>以及</a:t>
            </a:r>
            <a:r>
              <a:rPr lang="en-US" altLang="zh-CN" dirty="0">
                <a:cs typeface="+mn-ea"/>
                <a:sym typeface="+mn-lt"/>
              </a:rPr>
              <a:t>pc2_replace()</a:t>
            </a:r>
            <a:r>
              <a:rPr lang="zh-CN" altLang="en-US" dirty="0">
                <a:cs typeface="+mn-ea"/>
                <a:sym typeface="+mn-lt"/>
              </a:rPr>
              <a:t>四个自定义函数</a:t>
            </a:r>
            <a:endParaRPr lang="en-US" altLang="zh-CN" dirty="0">
              <a:cs typeface="+mn-ea"/>
              <a:sym typeface="+mn-lt"/>
            </a:endParaRPr>
          </a:p>
          <a:p>
            <a:pPr lvl="2"/>
            <a:endParaRPr lang="en-US" altLang="zh-CN" dirty="0">
              <a:cs typeface="+mn-ea"/>
              <a:sym typeface="+mn-lt"/>
            </a:endParaRPr>
          </a:p>
          <a:p>
            <a:pPr lvl="2"/>
            <a:r>
              <a:rPr lang="zh-CN" altLang="en-US" dirty="0">
                <a:highlight>
                  <a:srgbClr val="FFFF00"/>
                </a:highlight>
                <a:cs typeface="+mn-ea"/>
                <a:sym typeface="+mn-lt"/>
              </a:rPr>
              <a:t>出现了一个</a:t>
            </a:r>
            <a:r>
              <a:rPr lang="en-US" altLang="zh-CN" dirty="0">
                <a:highlight>
                  <a:srgbClr val="FFFF00"/>
                </a:highlight>
                <a:cs typeface="+mn-ea"/>
                <a:sym typeface="+mn-lt"/>
              </a:rPr>
              <a:t>16</a:t>
            </a:r>
            <a:r>
              <a:rPr lang="zh-CN" altLang="en-US" dirty="0">
                <a:highlight>
                  <a:srgbClr val="FFFF00"/>
                </a:highlight>
                <a:cs typeface="+mn-ea"/>
                <a:sym typeface="+mn-lt"/>
              </a:rPr>
              <a:t>次</a:t>
            </a:r>
            <a:r>
              <a:rPr lang="en-US" altLang="zh-CN" dirty="0">
                <a:highlight>
                  <a:srgbClr val="FFFF00"/>
                </a:highlight>
                <a:cs typeface="+mn-ea"/>
                <a:sym typeface="+mn-lt"/>
              </a:rPr>
              <a:t>for</a:t>
            </a:r>
            <a:r>
              <a:rPr lang="zh-CN" altLang="en-US" dirty="0">
                <a:highlight>
                  <a:srgbClr val="FFFF00"/>
                </a:highlight>
                <a:cs typeface="+mn-ea"/>
                <a:sym typeface="+mn-lt"/>
              </a:rPr>
              <a:t>循环</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）对称加密算法逆向分析 </a:t>
            </a:r>
            <a:r>
              <a:rPr lang="en-US" altLang="zh-CN" sz="2800" b="1" dirty="0">
                <a:solidFill>
                  <a:srgbClr val="C00000"/>
                </a:solidFill>
                <a:cs typeface="+mn-ea"/>
                <a:sym typeface="+mn-lt"/>
              </a:rPr>
              <a:t>— DES</a:t>
            </a:r>
            <a:endParaRPr lang="zh-CN" altLang="en-US" sz="2800" b="1" dirty="0">
              <a:solidFill>
                <a:srgbClr val="C00000"/>
              </a:solidFill>
              <a:cs typeface="+mn-ea"/>
              <a:sym typeface="+mn-lt"/>
            </a:endParaRPr>
          </a:p>
        </p:txBody>
      </p:sp>
      <p:pic>
        <p:nvPicPr>
          <p:cNvPr id="10" name="图片 9">
            <a:extLst>
              <a:ext uri="{FF2B5EF4-FFF2-40B4-BE49-F238E27FC236}">
                <a16:creationId xmlns:a16="http://schemas.microsoft.com/office/drawing/2014/main" id="{C7514ABA-3954-49AF-BADB-CA7221BB863E}"/>
              </a:ext>
            </a:extLst>
          </p:cNvPr>
          <p:cNvPicPr>
            <a:picLocks noChangeAspect="1"/>
          </p:cNvPicPr>
          <p:nvPr/>
        </p:nvPicPr>
        <p:blipFill rotWithShape="1">
          <a:blip r:embed="rId2"/>
          <a:srcRect r="5629"/>
          <a:stretch/>
        </p:blipFill>
        <p:spPr>
          <a:xfrm>
            <a:off x="4145993" y="1772816"/>
            <a:ext cx="5775559" cy="3889136"/>
          </a:xfrm>
          <a:prstGeom prst="rect">
            <a:avLst/>
          </a:prstGeom>
        </p:spPr>
      </p:pic>
      <p:cxnSp>
        <p:nvCxnSpPr>
          <p:cNvPr id="12" name="直接箭头连接符 11">
            <a:extLst>
              <a:ext uri="{FF2B5EF4-FFF2-40B4-BE49-F238E27FC236}">
                <a16:creationId xmlns:a16="http://schemas.microsoft.com/office/drawing/2014/main" id="{9F6C29B9-6233-4C1B-B30C-0113EF34AFDF}"/>
              </a:ext>
            </a:extLst>
          </p:cNvPr>
          <p:cNvCxnSpPr>
            <a:cxnSpLocks/>
          </p:cNvCxnSpPr>
          <p:nvPr/>
        </p:nvCxnSpPr>
        <p:spPr>
          <a:xfrm flipH="1" flipV="1">
            <a:off x="1136576" y="2852936"/>
            <a:ext cx="4104456" cy="64807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48CF8C88-706A-44DE-B959-ECE9B64AAB9D}"/>
              </a:ext>
            </a:extLst>
          </p:cNvPr>
          <p:cNvCxnSpPr>
            <a:cxnSpLocks/>
          </p:cNvCxnSpPr>
          <p:nvPr/>
        </p:nvCxnSpPr>
        <p:spPr>
          <a:xfrm flipH="1">
            <a:off x="2504728" y="4149080"/>
            <a:ext cx="3096344" cy="122413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矩形: 剪去单角 17">
            <a:extLst>
              <a:ext uri="{FF2B5EF4-FFF2-40B4-BE49-F238E27FC236}">
                <a16:creationId xmlns:a16="http://schemas.microsoft.com/office/drawing/2014/main" id="{152DEC73-5EB6-4958-84A7-73CB4C480FCE}"/>
              </a:ext>
            </a:extLst>
          </p:cNvPr>
          <p:cNvSpPr/>
          <p:nvPr/>
        </p:nvSpPr>
        <p:spPr>
          <a:xfrm>
            <a:off x="200472" y="6000766"/>
            <a:ext cx="2376264" cy="740602"/>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cs typeface="+mn-ea"/>
                <a:sym typeface="+mn-lt"/>
              </a:rPr>
              <a:t>全局变量各是啥？</a:t>
            </a:r>
          </a:p>
        </p:txBody>
      </p:sp>
      <p:sp>
        <p:nvSpPr>
          <p:cNvPr id="19" name="矩形: 剪去单角 18">
            <a:extLst>
              <a:ext uri="{FF2B5EF4-FFF2-40B4-BE49-F238E27FC236}">
                <a16:creationId xmlns:a16="http://schemas.microsoft.com/office/drawing/2014/main" id="{1E7FAE58-C3CD-480D-8DB4-E76B47BA379C}"/>
              </a:ext>
            </a:extLst>
          </p:cNvPr>
          <p:cNvSpPr/>
          <p:nvPr/>
        </p:nvSpPr>
        <p:spPr>
          <a:xfrm>
            <a:off x="3854878" y="6021288"/>
            <a:ext cx="2196244" cy="740602"/>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b="1" dirty="0">
                <a:cs typeface="+mn-ea"/>
                <a:sym typeface="+mn-lt"/>
              </a:rPr>
              <a:t>被调用的函数是干啥的？</a:t>
            </a:r>
          </a:p>
        </p:txBody>
      </p:sp>
      <p:sp>
        <p:nvSpPr>
          <p:cNvPr id="20" name="矩形: 剪去单角 19">
            <a:extLst>
              <a:ext uri="{FF2B5EF4-FFF2-40B4-BE49-F238E27FC236}">
                <a16:creationId xmlns:a16="http://schemas.microsoft.com/office/drawing/2014/main" id="{FD148604-5EFD-4CC2-AB14-65CD59A42538}"/>
              </a:ext>
            </a:extLst>
          </p:cNvPr>
          <p:cNvSpPr/>
          <p:nvPr/>
        </p:nvSpPr>
        <p:spPr>
          <a:xfrm>
            <a:off x="7288101" y="6000766"/>
            <a:ext cx="2520280" cy="740602"/>
          </a:xfrm>
          <a:prstGeom prst="snip1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b="1" dirty="0" err="1">
                <a:cs typeface="+mn-ea"/>
                <a:sym typeface="+mn-lt"/>
              </a:rPr>
              <a:t>get_subkey</a:t>
            </a:r>
            <a:r>
              <a:rPr lang="en-US" altLang="zh-CN" sz="2000" b="1" dirty="0">
                <a:cs typeface="+mn-ea"/>
                <a:sym typeface="+mn-lt"/>
              </a:rPr>
              <a:t>()</a:t>
            </a:r>
            <a:r>
              <a:rPr lang="zh-CN" altLang="en-US" sz="2000" b="1" dirty="0">
                <a:cs typeface="+mn-ea"/>
                <a:sym typeface="+mn-lt"/>
              </a:rPr>
              <a:t>函数是干啥的？</a:t>
            </a:r>
          </a:p>
        </p:txBody>
      </p:sp>
      <p:sp>
        <p:nvSpPr>
          <p:cNvPr id="23" name="箭头: 右 22">
            <a:extLst>
              <a:ext uri="{FF2B5EF4-FFF2-40B4-BE49-F238E27FC236}">
                <a16:creationId xmlns:a16="http://schemas.microsoft.com/office/drawing/2014/main" id="{B34980E9-1B9F-4CB8-A5A5-F0BF3AF77A1F}"/>
              </a:ext>
            </a:extLst>
          </p:cNvPr>
          <p:cNvSpPr/>
          <p:nvPr/>
        </p:nvSpPr>
        <p:spPr>
          <a:xfrm>
            <a:off x="2988210" y="6165304"/>
            <a:ext cx="504056" cy="464370"/>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箭头: 左右 23">
            <a:extLst>
              <a:ext uri="{FF2B5EF4-FFF2-40B4-BE49-F238E27FC236}">
                <a16:creationId xmlns:a16="http://schemas.microsoft.com/office/drawing/2014/main" id="{0881653F-FB94-479C-9FDF-753BA6C15607}"/>
              </a:ext>
            </a:extLst>
          </p:cNvPr>
          <p:cNvSpPr/>
          <p:nvPr/>
        </p:nvSpPr>
        <p:spPr>
          <a:xfrm>
            <a:off x="6249144" y="6159404"/>
            <a:ext cx="864096" cy="464370"/>
          </a:xfrm>
          <a:prstGeom prst="lef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501204962"/>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128464" y="1628800"/>
            <a:ext cx="9282236" cy="4752528"/>
          </a:xfrm>
        </p:spPr>
        <p:txBody>
          <a:bodyPr>
            <a:normAutofit/>
          </a:bodyPr>
          <a:lstStyle/>
          <a:p>
            <a:pPr lvl="1"/>
            <a:r>
              <a:rPr lang="zh-CN" altLang="en-US" dirty="0">
                <a:cs typeface="+mn-ea"/>
                <a:sym typeface="+mn-lt"/>
              </a:rPr>
              <a:t>对于 </a:t>
            </a:r>
            <a:r>
              <a:rPr lang="en-US" altLang="zh-CN" dirty="0">
                <a:cs typeface="+mn-ea"/>
                <a:sym typeface="+mn-lt"/>
              </a:rPr>
              <a:t>KEY </a:t>
            </a:r>
            <a:r>
              <a:rPr lang="zh-CN" altLang="en-US" dirty="0">
                <a:cs typeface="+mn-ea"/>
                <a:sym typeface="+mn-lt"/>
              </a:rPr>
              <a:t>（长度为 </a:t>
            </a:r>
            <a:r>
              <a:rPr lang="en-US" altLang="zh-CN" dirty="0">
                <a:cs typeface="+mn-ea"/>
                <a:sym typeface="+mn-lt"/>
              </a:rPr>
              <a:t>9 </a:t>
            </a:r>
            <a:r>
              <a:rPr lang="zh-CN" altLang="en-US" dirty="0">
                <a:cs typeface="+mn-ea"/>
                <a:sym typeface="+mn-lt"/>
              </a:rPr>
              <a:t>的数组，字符串“</a:t>
            </a:r>
            <a:r>
              <a:rPr lang="en-US" altLang="zh-CN" dirty="0">
                <a:solidFill>
                  <a:srgbClr val="FF0000"/>
                </a:solidFill>
                <a:cs typeface="+mn-ea"/>
                <a:sym typeface="+mn-lt"/>
              </a:rPr>
              <a:t>DE3_En1C</a:t>
            </a:r>
            <a:r>
              <a:rPr lang="zh-CN" altLang="en-US" dirty="0">
                <a:cs typeface="+mn-ea"/>
                <a:sym typeface="+mn-lt"/>
              </a:rPr>
              <a:t>”）</a:t>
            </a:r>
            <a:endParaRPr lang="en-US" altLang="zh-CN" dirty="0">
              <a:cs typeface="+mn-ea"/>
              <a:sym typeface="+mn-lt"/>
            </a:endParaRPr>
          </a:p>
          <a:p>
            <a:pPr lvl="1"/>
            <a:endParaRPr lang="en-US" altLang="zh-CN" dirty="0">
              <a:cs typeface="+mn-ea"/>
              <a:sym typeface="+mn-lt"/>
            </a:endParaRPr>
          </a:p>
          <a:p>
            <a:pPr marL="457200" lvl="1" indent="0">
              <a:buNone/>
            </a:pPr>
            <a:endParaRPr lang="en-US" altLang="zh-CN" dirty="0">
              <a:cs typeface="+mn-ea"/>
              <a:sym typeface="+mn-lt"/>
            </a:endParaRPr>
          </a:p>
          <a:p>
            <a:pPr lvl="1"/>
            <a:r>
              <a:rPr lang="zh-CN" altLang="en-US" dirty="0">
                <a:cs typeface="+mn-ea"/>
                <a:sym typeface="+mn-lt"/>
              </a:rPr>
              <a:t>对于 </a:t>
            </a:r>
            <a:r>
              <a:rPr lang="en-US" altLang="zh-CN" dirty="0" err="1">
                <a:cs typeface="+mn-ea"/>
                <a:sym typeface="+mn-lt"/>
              </a:rPr>
              <a:t>LOOP_Table</a:t>
            </a:r>
            <a:r>
              <a:rPr lang="en-US" altLang="zh-CN" dirty="0">
                <a:cs typeface="+mn-ea"/>
                <a:sym typeface="+mn-lt"/>
              </a:rPr>
              <a:t> (</a:t>
            </a:r>
            <a:r>
              <a:rPr lang="zh-CN" altLang="en-US" dirty="0">
                <a:cs typeface="+mn-ea"/>
                <a:sym typeface="+mn-lt"/>
              </a:rPr>
              <a:t>长度为 </a:t>
            </a:r>
            <a:r>
              <a:rPr lang="en-US" altLang="zh-CN" dirty="0">
                <a:cs typeface="+mn-ea"/>
                <a:sym typeface="+mn-lt"/>
              </a:rPr>
              <a:t>16 </a:t>
            </a:r>
            <a:r>
              <a:rPr lang="zh-CN" altLang="en-US" dirty="0">
                <a:cs typeface="+mn-ea"/>
                <a:sym typeface="+mn-lt"/>
              </a:rPr>
              <a:t>的数组</a:t>
            </a:r>
            <a:r>
              <a:rPr lang="en-US" altLang="zh-CN" dirty="0">
                <a:cs typeface="+mn-ea"/>
                <a:sym typeface="+mn-lt"/>
              </a:rPr>
              <a:t>; </a:t>
            </a:r>
            <a:r>
              <a:rPr lang="en-US" altLang="zh-CN" dirty="0">
                <a:solidFill>
                  <a:schemeClr val="bg1">
                    <a:lumMod val="65000"/>
                  </a:schemeClr>
                </a:solidFill>
                <a:cs typeface="+mn-ea"/>
                <a:sym typeface="+mn-lt"/>
              </a:rPr>
              <a:t>dup  duplicate</a:t>
            </a:r>
            <a:r>
              <a:rPr lang="zh-CN" altLang="en-US" dirty="0">
                <a:cs typeface="+mn-ea"/>
                <a:sym typeface="+mn-lt"/>
              </a:rPr>
              <a:t>）</a:t>
            </a:r>
            <a:endParaRPr lang="en-US" altLang="zh-CN" dirty="0">
              <a:cs typeface="+mn-ea"/>
              <a:sym typeface="+mn-lt"/>
            </a:endParaRPr>
          </a:p>
          <a:p>
            <a:pPr lvl="1"/>
            <a:endParaRPr lang="en-US" altLang="zh-CN" dirty="0">
              <a:cs typeface="+mn-ea"/>
              <a:sym typeface="+mn-lt"/>
            </a:endParaRPr>
          </a:p>
          <a:p>
            <a:pPr lvl="1"/>
            <a:endParaRPr lang="en-US" altLang="zh-CN" dirty="0">
              <a:cs typeface="+mn-ea"/>
              <a:sym typeface="+mn-lt"/>
            </a:endParaRPr>
          </a:p>
          <a:p>
            <a:pPr lvl="1"/>
            <a:r>
              <a:rPr lang="zh-CN" altLang="en-US" dirty="0">
                <a:cs typeface="+mn-ea"/>
                <a:sym typeface="+mn-lt"/>
              </a:rPr>
              <a:t>对于 </a:t>
            </a:r>
            <a:r>
              <a:rPr lang="en-US" altLang="zh-CN" dirty="0">
                <a:cs typeface="+mn-ea"/>
                <a:sym typeface="+mn-lt"/>
              </a:rPr>
              <a:t>subkey  (</a:t>
            </a:r>
            <a:r>
              <a:rPr lang="zh-CN" altLang="en-US" dirty="0">
                <a:cs typeface="+mn-ea"/>
                <a:sym typeface="+mn-lt"/>
              </a:rPr>
              <a:t>按 </a:t>
            </a:r>
            <a:r>
              <a:rPr lang="en-US" altLang="zh-CN" dirty="0">
                <a:cs typeface="+mn-ea"/>
                <a:sym typeface="+mn-lt"/>
              </a:rPr>
              <a:t>x </a:t>
            </a:r>
            <a:r>
              <a:rPr lang="zh-CN" altLang="en-US" dirty="0">
                <a:highlight>
                  <a:srgbClr val="FFFF00"/>
                </a:highlight>
                <a:cs typeface="+mn-ea"/>
                <a:sym typeface="+mn-lt"/>
              </a:rPr>
              <a:t>查看交叉引用</a:t>
            </a:r>
            <a:r>
              <a:rPr lang="zh-CN" altLang="en-US" dirty="0">
                <a:cs typeface="+mn-ea"/>
                <a:sym typeface="+mn-lt"/>
              </a:rPr>
              <a:t>的情况</a:t>
            </a:r>
            <a:r>
              <a:rPr lang="en-US" altLang="zh-CN" dirty="0">
                <a:cs typeface="+mn-ea"/>
                <a:sym typeface="+mn-lt"/>
              </a:rPr>
              <a:t>)</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）对称加密算法逆向分析 </a:t>
            </a:r>
            <a:r>
              <a:rPr lang="en-US" altLang="zh-CN" sz="2800" b="1" dirty="0">
                <a:solidFill>
                  <a:srgbClr val="C00000"/>
                </a:solidFill>
                <a:cs typeface="+mn-ea"/>
                <a:sym typeface="+mn-lt"/>
              </a:rPr>
              <a:t>— DES</a:t>
            </a:r>
            <a:endParaRPr lang="zh-CN" altLang="en-US" sz="2800" b="1" dirty="0">
              <a:solidFill>
                <a:srgbClr val="C00000"/>
              </a:solidFill>
              <a:cs typeface="+mn-ea"/>
              <a:sym typeface="+mn-lt"/>
            </a:endParaRPr>
          </a:p>
        </p:txBody>
      </p:sp>
      <p:pic>
        <p:nvPicPr>
          <p:cNvPr id="7" name="图片 6">
            <a:extLst>
              <a:ext uri="{FF2B5EF4-FFF2-40B4-BE49-F238E27FC236}">
                <a16:creationId xmlns:a16="http://schemas.microsoft.com/office/drawing/2014/main" id="{6CFDCED4-1A98-440F-B69D-151B48CA1E8E}"/>
              </a:ext>
            </a:extLst>
          </p:cNvPr>
          <p:cNvPicPr>
            <a:picLocks noChangeAspect="1"/>
          </p:cNvPicPr>
          <p:nvPr/>
        </p:nvPicPr>
        <p:blipFill>
          <a:blip r:embed="rId2"/>
          <a:stretch>
            <a:fillRect/>
          </a:stretch>
        </p:blipFill>
        <p:spPr>
          <a:xfrm>
            <a:off x="729190" y="2080660"/>
            <a:ext cx="8447619" cy="866667"/>
          </a:xfrm>
          <a:prstGeom prst="rect">
            <a:avLst/>
          </a:prstGeom>
        </p:spPr>
      </p:pic>
      <p:pic>
        <p:nvPicPr>
          <p:cNvPr id="11" name="图片 10">
            <a:extLst>
              <a:ext uri="{FF2B5EF4-FFF2-40B4-BE49-F238E27FC236}">
                <a16:creationId xmlns:a16="http://schemas.microsoft.com/office/drawing/2014/main" id="{422CBEAD-4BFA-4E06-A794-C5D3B7046AE1}"/>
              </a:ext>
            </a:extLst>
          </p:cNvPr>
          <p:cNvPicPr>
            <a:picLocks noChangeAspect="1"/>
          </p:cNvPicPr>
          <p:nvPr/>
        </p:nvPicPr>
        <p:blipFill>
          <a:blip r:embed="rId3"/>
          <a:stretch>
            <a:fillRect/>
          </a:stretch>
        </p:blipFill>
        <p:spPr>
          <a:xfrm>
            <a:off x="992560" y="3687844"/>
            <a:ext cx="8266667" cy="704762"/>
          </a:xfrm>
          <a:prstGeom prst="rect">
            <a:avLst/>
          </a:prstGeom>
        </p:spPr>
      </p:pic>
      <p:pic>
        <p:nvPicPr>
          <p:cNvPr id="13" name="图片 12">
            <a:extLst>
              <a:ext uri="{FF2B5EF4-FFF2-40B4-BE49-F238E27FC236}">
                <a16:creationId xmlns:a16="http://schemas.microsoft.com/office/drawing/2014/main" id="{D9763E03-F657-40C8-8FE7-C8F4652A2527}"/>
              </a:ext>
            </a:extLst>
          </p:cNvPr>
          <p:cNvPicPr>
            <a:picLocks noChangeAspect="1"/>
          </p:cNvPicPr>
          <p:nvPr/>
        </p:nvPicPr>
        <p:blipFill>
          <a:blip r:embed="rId4"/>
          <a:stretch>
            <a:fillRect/>
          </a:stretch>
        </p:blipFill>
        <p:spPr>
          <a:xfrm>
            <a:off x="2720752" y="5229200"/>
            <a:ext cx="4300928" cy="1537907"/>
          </a:xfrm>
          <a:prstGeom prst="rect">
            <a:avLst/>
          </a:prstGeom>
        </p:spPr>
      </p:pic>
      <p:grpSp>
        <p:nvGrpSpPr>
          <p:cNvPr id="29" name="组合 28">
            <a:extLst>
              <a:ext uri="{FF2B5EF4-FFF2-40B4-BE49-F238E27FC236}">
                <a16:creationId xmlns:a16="http://schemas.microsoft.com/office/drawing/2014/main" id="{0A410E1E-F9DF-4F76-9FB1-22739D263B97}"/>
              </a:ext>
            </a:extLst>
          </p:cNvPr>
          <p:cNvGrpSpPr/>
          <p:nvPr/>
        </p:nvGrpSpPr>
        <p:grpSpPr>
          <a:xfrm>
            <a:off x="2202888" y="4369653"/>
            <a:ext cx="6134488" cy="646331"/>
            <a:chOff x="2202888" y="4369653"/>
            <a:chExt cx="6134488" cy="646331"/>
          </a:xfrm>
        </p:grpSpPr>
        <p:pic>
          <p:nvPicPr>
            <p:cNvPr id="9" name="图片 8">
              <a:extLst>
                <a:ext uri="{FF2B5EF4-FFF2-40B4-BE49-F238E27FC236}">
                  <a16:creationId xmlns:a16="http://schemas.microsoft.com/office/drawing/2014/main" id="{73EFA388-C8D5-4D85-9BDA-E2EF04F96641}"/>
                </a:ext>
              </a:extLst>
            </p:cNvPr>
            <p:cNvPicPr>
              <a:picLocks noChangeAspect="1"/>
            </p:cNvPicPr>
            <p:nvPr/>
          </p:nvPicPr>
          <p:blipFill>
            <a:blip r:embed="rId5"/>
            <a:stretch>
              <a:fillRect/>
            </a:stretch>
          </p:blipFill>
          <p:spPr>
            <a:xfrm>
              <a:off x="3270709" y="4443551"/>
              <a:ext cx="5066667" cy="228571"/>
            </a:xfrm>
            <a:prstGeom prst="rect">
              <a:avLst/>
            </a:prstGeom>
          </p:spPr>
        </p:pic>
        <p:sp>
          <p:nvSpPr>
            <p:cNvPr id="28" name="文本框 27">
              <a:extLst>
                <a:ext uri="{FF2B5EF4-FFF2-40B4-BE49-F238E27FC236}">
                  <a16:creationId xmlns:a16="http://schemas.microsoft.com/office/drawing/2014/main" id="{361C5F23-0438-4357-8052-D5ABEFFADC07}"/>
                </a:ext>
              </a:extLst>
            </p:cNvPr>
            <p:cNvSpPr txBox="1"/>
            <p:nvPr/>
          </p:nvSpPr>
          <p:spPr>
            <a:xfrm>
              <a:off x="2202888" y="4369653"/>
              <a:ext cx="1080120" cy="646331"/>
            </a:xfrm>
            <a:prstGeom prst="rect">
              <a:avLst/>
            </a:prstGeom>
            <a:noFill/>
          </p:spPr>
          <p:txBody>
            <a:bodyPr wrap="square" rtlCol="0">
              <a:spAutoFit/>
            </a:bodyPr>
            <a:lstStyle/>
            <a:p>
              <a:r>
                <a:rPr lang="en-US" altLang="zh-CN" dirty="0">
                  <a:cs typeface="+mn-ea"/>
                  <a:sym typeface="+mn-lt"/>
                </a:rPr>
                <a:t>Hex View</a:t>
              </a:r>
              <a:endParaRPr lang="zh-CN" altLang="en-US" dirty="0">
                <a:cs typeface="+mn-ea"/>
                <a:sym typeface="+mn-lt"/>
              </a:endParaRPr>
            </a:p>
          </p:txBody>
        </p:sp>
      </p:grpSp>
      <p:grpSp>
        <p:nvGrpSpPr>
          <p:cNvPr id="25" name="组合 24">
            <a:extLst>
              <a:ext uri="{FF2B5EF4-FFF2-40B4-BE49-F238E27FC236}">
                <a16:creationId xmlns:a16="http://schemas.microsoft.com/office/drawing/2014/main" id="{0B26097F-4A56-4567-8253-DB6F6D7915A1}"/>
              </a:ext>
            </a:extLst>
          </p:cNvPr>
          <p:cNvGrpSpPr/>
          <p:nvPr/>
        </p:nvGrpSpPr>
        <p:grpSpPr>
          <a:xfrm>
            <a:off x="4160912" y="3933056"/>
            <a:ext cx="432048" cy="792088"/>
            <a:chOff x="4160912" y="3933056"/>
            <a:chExt cx="432048" cy="792088"/>
          </a:xfrm>
        </p:grpSpPr>
        <p:sp>
          <p:nvSpPr>
            <p:cNvPr id="14" name="矩形 13">
              <a:extLst>
                <a:ext uri="{FF2B5EF4-FFF2-40B4-BE49-F238E27FC236}">
                  <a16:creationId xmlns:a16="http://schemas.microsoft.com/office/drawing/2014/main" id="{A31DFE94-3DA6-47A8-86FC-801105976541}"/>
                </a:ext>
              </a:extLst>
            </p:cNvPr>
            <p:cNvSpPr/>
            <p:nvPr/>
          </p:nvSpPr>
          <p:spPr>
            <a:xfrm>
              <a:off x="4160912" y="4392606"/>
              <a:ext cx="432048" cy="3325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8" name="直接箭头连接符 17">
              <a:extLst>
                <a:ext uri="{FF2B5EF4-FFF2-40B4-BE49-F238E27FC236}">
                  <a16:creationId xmlns:a16="http://schemas.microsoft.com/office/drawing/2014/main" id="{B5BE5C6E-FAA5-4D03-A325-77A834309B28}"/>
                </a:ext>
              </a:extLst>
            </p:cNvPr>
            <p:cNvCxnSpPr/>
            <p:nvPr/>
          </p:nvCxnSpPr>
          <p:spPr>
            <a:xfrm flipV="1">
              <a:off x="4376936" y="3933056"/>
              <a:ext cx="0" cy="440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6" name="组合 25">
            <a:extLst>
              <a:ext uri="{FF2B5EF4-FFF2-40B4-BE49-F238E27FC236}">
                <a16:creationId xmlns:a16="http://schemas.microsoft.com/office/drawing/2014/main" id="{66274FB3-6E83-4955-82C0-62E662EF0E3F}"/>
              </a:ext>
            </a:extLst>
          </p:cNvPr>
          <p:cNvGrpSpPr/>
          <p:nvPr/>
        </p:nvGrpSpPr>
        <p:grpSpPr>
          <a:xfrm>
            <a:off x="4655192" y="3911012"/>
            <a:ext cx="1521944" cy="809576"/>
            <a:chOff x="4655192" y="3911012"/>
            <a:chExt cx="1521944" cy="809576"/>
          </a:xfrm>
        </p:grpSpPr>
        <p:sp>
          <p:nvSpPr>
            <p:cNvPr id="15" name="矩形 14">
              <a:extLst>
                <a:ext uri="{FF2B5EF4-FFF2-40B4-BE49-F238E27FC236}">
                  <a16:creationId xmlns:a16="http://schemas.microsoft.com/office/drawing/2014/main" id="{F9474CBB-E6E5-4BE9-B2AD-C2785E821963}"/>
                </a:ext>
              </a:extLst>
            </p:cNvPr>
            <p:cNvSpPr/>
            <p:nvPr/>
          </p:nvSpPr>
          <p:spPr>
            <a:xfrm>
              <a:off x="4655192" y="4388050"/>
              <a:ext cx="1521944" cy="3325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0" name="直接箭头连接符 19">
              <a:extLst>
                <a:ext uri="{FF2B5EF4-FFF2-40B4-BE49-F238E27FC236}">
                  <a16:creationId xmlns:a16="http://schemas.microsoft.com/office/drawing/2014/main" id="{C61182E5-7941-4A5A-8D4C-52DEF9C08314}"/>
                </a:ext>
              </a:extLst>
            </p:cNvPr>
            <p:cNvCxnSpPr>
              <a:cxnSpLocks/>
            </p:cNvCxnSpPr>
            <p:nvPr/>
          </p:nvCxnSpPr>
          <p:spPr>
            <a:xfrm flipV="1">
              <a:off x="5359292" y="3911012"/>
              <a:ext cx="0" cy="484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12096D5A-B096-4B7E-B037-D66EE5693AB8}"/>
              </a:ext>
            </a:extLst>
          </p:cNvPr>
          <p:cNvGrpSpPr/>
          <p:nvPr/>
        </p:nvGrpSpPr>
        <p:grpSpPr>
          <a:xfrm>
            <a:off x="6516572" y="3861048"/>
            <a:ext cx="1521944" cy="845425"/>
            <a:chOff x="6516572" y="3861048"/>
            <a:chExt cx="1521944" cy="845425"/>
          </a:xfrm>
        </p:grpSpPr>
        <p:sp>
          <p:nvSpPr>
            <p:cNvPr id="16" name="矩形 15">
              <a:extLst>
                <a:ext uri="{FF2B5EF4-FFF2-40B4-BE49-F238E27FC236}">
                  <a16:creationId xmlns:a16="http://schemas.microsoft.com/office/drawing/2014/main" id="{55F93B52-63B4-47A1-905C-E747EB4C8223}"/>
                </a:ext>
              </a:extLst>
            </p:cNvPr>
            <p:cNvSpPr/>
            <p:nvPr/>
          </p:nvSpPr>
          <p:spPr>
            <a:xfrm>
              <a:off x="6516572" y="4373935"/>
              <a:ext cx="1521944" cy="3325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3" name="直接箭头连接符 22">
              <a:extLst>
                <a:ext uri="{FF2B5EF4-FFF2-40B4-BE49-F238E27FC236}">
                  <a16:creationId xmlns:a16="http://schemas.microsoft.com/office/drawing/2014/main" id="{2C6852EB-0AD5-4A2E-BBAF-D39D8F84DFD8}"/>
                </a:ext>
              </a:extLst>
            </p:cNvPr>
            <p:cNvCxnSpPr>
              <a:cxnSpLocks/>
            </p:cNvCxnSpPr>
            <p:nvPr/>
          </p:nvCxnSpPr>
          <p:spPr>
            <a:xfrm flipH="1" flipV="1">
              <a:off x="6609184" y="3861048"/>
              <a:ext cx="576064" cy="512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9" name="组合 38">
            <a:extLst>
              <a:ext uri="{FF2B5EF4-FFF2-40B4-BE49-F238E27FC236}">
                <a16:creationId xmlns:a16="http://schemas.microsoft.com/office/drawing/2014/main" id="{19DDB73E-1BA9-4582-BA1B-75C707D69140}"/>
              </a:ext>
            </a:extLst>
          </p:cNvPr>
          <p:cNvGrpSpPr/>
          <p:nvPr/>
        </p:nvGrpSpPr>
        <p:grpSpPr>
          <a:xfrm>
            <a:off x="1364716" y="2120971"/>
            <a:ext cx="6580952" cy="1035254"/>
            <a:chOff x="1364716" y="2120971"/>
            <a:chExt cx="6580952" cy="1035254"/>
          </a:xfrm>
        </p:grpSpPr>
        <p:pic>
          <p:nvPicPr>
            <p:cNvPr id="31" name="图片 30">
              <a:extLst>
                <a:ext uri="{FF2B5EF4-FFF2-40B4-BE49-F238E27FC236}">
                  <a16:creationId xmlns:a16="http://schemas.microsoft.com/office/drawing/2014/main" id="{25E6B0D3-8671-4B88-AAC0-61EBEA111A34}"/>
                </a:ext>
              </a:extLst>
            </p:cNvPr>
            <p:cNvPicPr>
              <a:picLocks noChangeAspect="1"/>
            </p:cNvPicPr>
            <p:nvPr/>
          </p:nvPicPr>
          <p:blipFill>
            <a:blip r:embed="rId6"/>
            <a:stretch>
              <a:fillRect/>
            </a:stretch>
          </p:blipFill>
          <p:spPr>
            <a:xfrm>
              <a:off x="1364716" y="2908606"/>
              <a:ext cx="6580952" cy="247619"/>
            </a:xfrm>
            <a:prstGeom prst="rect">
              <a:avLst/>
            </a:prstGeom>
          </p:spPr>
        </p:pic>
        <p:cxnSp>
          <p:nvCxnSpPr>
            <p:cNvPr id="33" name="直接箭头连接符 32">
              <a:extLst>
                <a:ext uri="{FF2B5EF4-FFF2-40B4-BE49-F238E27FC236}">
                  <a16:creationId xmlns:a16="http://schemas.microsoft.com/office/drawing/2014/main" id="{08C534C7-BF9E-4AD5-84EB-1F361ACCCEC0}"/>
                </a:ext>
              </a:extLst>
            </p:cNvPr>
            <p:cNvCxnSpPr>
              <a:cxnSpLocks/>
            </p:cNvCxnSpPr>
            <p:nvPr/>
          </p:nvCxnSpPr>
          <p:spPr>
            <a:xfrm flipH="1" flipV="1">
              <a:off x="7473280" y="2120971"/>
              <a:ext cx="72008" cy="826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41064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25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250"/>
                                        <p:tgtEl>
                                          <p:spTgt spid="39"/>
                                        </p:tgtEl>
                                      </p:cBhvr>
                                    </p:animEffect>
                                    <p:anim calcmode="lin" valueType="num">
                                      <p:cBhvr>
                                        <p:cTn id="13" dur="250" fill="hold"/>
                                        <p:tgtEl>
                                          <p:spTgt spid="39"/>
                                        </p:tgtEl>
                                        <p:attrNameLst>
                                          <p:attrName>ppt_x</p:attrName>
                                        </p:attrNameLst>
                                      </p:cBhvr>
                                      <p:tavLst>
                                        <p:tav tm="0">
                                          <p:val>
                                            <p:strVal val="#ppt_x"/>
                                          </p:val>
                                        </p:tav>
                                        <p:tav tm="100000">
                                          <p:val>
                                            <p:strVal val="#ppt_x"/>
                                          </p:val>
                                        </p:tav>
                                      </p:tavLst>
                                    </p:anim>
                                    <p:anim calcmode="lin" valueType="num">
                                      <p:cBhvr>
                                        <p:cTn id="14" dur="25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1000"/>
                                        <p:tgtEl>
                                          <p:spTgt spid="29"/>
                                        </p:tgtEl>
                                      </p:cBhvr>
                                    </p:animEffect>
                                    <p:anim calcmode="lin" valueType="num">
                                      <p:cBhvr>
                                        <p:cTn id="27" dur="1000" fill="hold"/>
                                        <p:tgtEl>
                                          <p:spTgt spid="29"/>
                                        </p:tgtEl>
                                        <p:attrNameLst>
                                          <p:attrName>ppt_x</p:attrName>
                                        </p:attrNameLst>
                                      </p:cBhvr>
                                      <p:tavLst>
                                        <p:tav tm="0">
                                          <p:val>
                                            <p:strVal val="#ppt_x"/>
                                          </p:val>
                                        </p:tav>
                                        <p:tav tm="100000">
                                          <p:val>
                                            <p:strVal val="#ppt_x"/>
                                          </p:val>
                                        </p:tav>
                                      </p:tavLst>
                                    </p:anim>
                                    <p:anim calcmode="lin" valueType="num">
                                      <p:cBhvr>
                                        <p:cTn id="28" dur="1000" fill="hold"/>
                                        <p:tgtEl>
                                          <p:spTgt spid="29"/>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42" presetClass="entr" presetSubtype="0" fill="hold" nodeType="afterEffect">
                                  <p:stCondLst>
                                    <p:cond delay="25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250"/>
                                        <p:tgtEl>
                                          <p:spTgt spid="25"/>
                                        </p:tgtEl>
                                      </p:cBhvr>
                                    </p:animEffect>
                                    <p:anim calcmode="lin" valueType="num">
                                      <p:cBhvr>
                                        <p:cTn id="33" dur="250" fill="hold"/>
                                        <p:tgtEl>
                                          <p:spTgt spid="25"/>
                                        </p:tgtEl>
                                        <p:attrNameLst>
                                          <p:attrName>ppt_x</p:attrName>
                                        </p:attrNameLst>
                                      </p:cBhvr>
                                      <p:tavLst>
                                        <p:tav tm="0">
                                          <p:val>
                                            <p:strVal val="#ppt_x"/>
                                          </p:val>
                                        </p:tav>
                                        <p:tav tm="100000">
                                          <p:val>
                                            <p:strVal val="#ppt_x"/>
                                          </p:val>
                                        </p:tav>
                                      </p:tavLst>
                                    </p:anim>
                                    <p:anim calcmode="lin" valueType="num">
                                      <p:cBhvr>
                                        <p:cTn id="34" dur="250" fill="hold"/>
                                        <p:tgtEl>
                                          <p:spTgt spid="25"/>
                                        </p:tgtEl>
                                        <p:attrNameLst>
                                          <p:attrName>ppt_y</p:attrName>
                                        </p:attrNameLst>
                                      </p:cBhvr>
                                      <p:tavLst>
                                        <p:tav tm="0">
                                          <p:val>
                                            <p:strVal val="#ppt_y+.1"/>
                                          </p:val>
                                        </p:tav>
                                        <p:tav tm="100000">
                                          <p:val>
                                            <p:strVal val="#ppt_y"/>
                                          </p:val>
                                        </p:tav>
                                      </p:tavLst>
                                    </p:anim>
                                  </p:childTnLst>
                                </p:cTn>
                              </p:par>
                            </p:childTnLst>
                          </p:cTn>
                        </p:par>
                        <p:par>
                          <p:cTn id="35" fill="hold">
                            <p:stCondLst>
                              <p:cond delay="1500"/>
                            </p:stCondLst>
                            <p:childTnLst>
                              <p:par>
                                <p:cTn id="36" presetID="42" presetClass="entr" presetSubtype="0" fill="hold" nodeType="after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250"/>
                                        <p:tgtEl>
                                          <p:spTgt spid="26"/>
                                        </p:tgtEl>
                                      </p:cBhvr>
                                    </p:animEffect>
                                    <p:anim calcmode="lin" valueType="num">
                                      <p:cBhvr>
                                        <p:cTn id="39" dur="250" fill="hold"/>
                                        <p:tgtEl>
                                          <p:spTgt spid="26"/>
                                        </p:tgtEl>
                                        <p:attrNameLst>
                                          <p:attrName>ppt_x</p:attrName>
                                        </p:attrNameLst>
                                      </p:cBhvr>
                                      <p:tavLst>
                                        <p:tav tm="0">
                                          <p:val>
                                            <p:strVal val="#ppt_x"/>
                                          </p:val>
                                        </p:tav>
                                        <p:tav tm="100000">
                                          <p:val>
                                            <p:strVal val="#ppt_x"/>
                                          </p:val>
                                        </p:tav>
                                      </p:tavLst>
                                    </p:anim>
                                    <p:anim calcmode="lin" valueType="num">
                                      <p:cBhvr>
                                        <p:cTn id="40" dur="250" fill="hold"/>
                                        <p:tgtEl>
                                          <p:spTgt spid="26"/>
                                        </p:tgtEl>
                                        <p:attrNameLst>
                                          <p:attrName>ppt_y</p:attrName>
                                        </p:attrNameLst>
                                      </p:cBhvr>
                                      <p:tavLst>
                                        <p:tav tm="0">
                                          <p:val>
                                            <p:strVal val="#ppt_y+.1"/>
                                          </p:val>
                                        </p:tav>
                                        <p:tav tm="100000">
                                          <p:val>
                                            <p:strVal val="#ppt_y"/>
                                          </p:val>
                                        </p:tav>
                                      </p:tavLst>
                                    </p:anim>
                                  </p:childTnLst>
                                </p:cTn>
                              </p:par>
                            </p:childTnLst>
                          </p:cTn>
                        </p:par>
                        <p:par>
                          <p:cTn id="41" fill="hold">
                            <p:stCondLst>
                              <p:cond delay="2250"/>
                            </p:stCondLst>
                            <p:childTnLst>
                              <p:par>
                                <p:cTn id="42" presetID="42" presetClass="entr" presetSubtype="0" fill="hold" nodeType="afterEffect">
                                  <p:stCondLst>
                                    <p:cond delay="75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250"/>
                                        <p:tgtEl>
                                          <p:spTgt spid="27"/>
                                        </p:tgtEl>
                                      </p:cBhvr>
                                    </p:animEffect>
                                    <p:anim calcmode="lin" valueType="num">
                                      <p:cBhvr>
                                        <p:cTn id="45" dur="250" fill="hold"/>
                                        <p:tgtEl>
                                          <p:spTgt spid="27"/>
                                        </p:tgtEl>
                                        <p:attrNameLst>
                                          <p:attrName>ppt_x</p:attrName>
                                        </p:attrNameLst>
                                      </p:cBhvr>
                                      <p:tavLst>
                                        <p:tav tm="0">
                                          <p:val>
                                            <p:strVal val="#ppt_x"/>
                                          </p:val>
                                        </p:tav>
                                        <p:tav tm="100000">
                                          <p:val>
                                            <p:strVal val="#ppt_x"/>
                                          </p:val>
                                        </p:tav>
                                      </p:tavLst>
                                    </p:anim>
                                    <p:anim calcmode="lin" valueType="num">
                                      <p:cBhvr>
                                        <p:cTn id="46" dur="25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FD051F1F-9228-43EE-8C3C-D04A16DFA3A7}"/>
              </a:ext>
            </a:extLst>
          </p:cNvPr>
          <p:cNvPicPr>
            <a:picLocks noChangeAspect="1"/>
          </p:cNvPicPr>
          <p:nvPr/>
        </p:nvPicPr>
        <p:blipFill>
          <a:blip r:embed="rId2"/>
          <a:stretch>
            <a:fillRect/>
          </a:stretch>
        </p:blipFill>
        <p:spPr>
          <a:xfrm>
            <a:off x="128464" y="5709103"/>
            <a:ext cx="4217044" cy="1070899"/>
          </a:xfrm>
          <a:prstGeom prst="rect">
            <a:avLst/>
          </a:prstGeom>
        </p:spPr>
      </p:pic>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13042" y="1633224"/>
            <a:ext cx="9646561" cy="4752528"/>
          </a:xfrm>
        </p:spPr>
        <p:txBody>
          <a:bodyPr/>
          <a:lstStyle/>
          <a:p>
            <a:pPr lvl="1"/>
            <a:r>
              <a:rPr lang="en-US" altLang="zh-CN" dirty="0">
                <a:cs typeface="+mn-ea"/>
                <a:sym typeface="+mn-lt"/>
              </a:rPr>
              <a:t>byte2Bit() </a:t>
            </a:r>
            <a:r>
              <a:rPr lang="zh-CN" altLang="en-US" dirty="0">
                <a:cs typeface="+mn-ea"/>
                <a:sym typeface="+mn-lt"/>
              </a:rPr>
              <a:t>函数 </a:t>
            </a:r>
            <a:endParaRPr lang="en-US" altLang="zh-CN" dirty="0">
              <a:cs typeface="+mn-ea"/>
              <a:sym typeface="+mn-lt"/>
            </a:endParaRPr>
          </a:p>
          <a:p>
            <a:pPr lvl="2"/>
            <a:r>
              <a:rPr lang="zh-CN" altLang="en-US" dirty="0">
                <a:cs typeface="+mn-ea"/>
                <a:sym typeface="+mn-lt"/>
              </a:rPr>
              <a:t>将原数组 逐</a:t>
            </a:r>
            <a:r>
              <a:rPr lang="en-US" altLang="zh-CN" dirty="0">
                <a:cs typeface="+mn-ea"/>
                <a:sym typeface="+mn-lt"/>
              </a:rPr>
              <a:t>bit</a:t>
            </a:r>
            <a:r>
              <a:rPr lang="zh-CN" altLang="en-US" dirty="0">
                <a:cs typeface="+mn-ea"/>
                <a:sym typeface="+mn-lt"/>
              </a:rPr>
              <a:t>扩展 成新的数组</a:t>
            </a:r>
            <a:r>
              <a:rPr lang="en-US" altLang="zh-CN" dirty="0">
                <a:cs typeface="+mn-ea"/>
                <a:sym typeface="+mn-lt"/>
              </a:rPr>
              <a:t>, 8x8 = 64 byte</a:t>
            </a:r>
          </a:p>
          <a:p>
            <a:pPr lvl="1"/>
            <a:endParaRPr lang="en-US" altLang="zh-CN" dirty="0">
              <a:cs typeface="+mn-ea"/>
              <a:sym typeface="+mn-lt"/>
            </a:endParaRPr>
          </a:p>
          <a:p>
            <a:pPr lvl="1"/>
            <a:endParaRPr lang="en-US" altLang="zh-CN" dirty="0">
              <a:cs typeface="+mn-ea"/>
              <a:sym typeface="+mn-lt"/>
            </a:endParaRPr>
          </a:p>
          <a:p>
            <a:pPr marL="457200" lvl="1" indent="0">
              <a:buNone/>
            </a:pPr>
            <a:endParaRPr lang="en-US" altLang="zh-CN" dirty="0">
              <a:cs typeface="+mn-ea"/>
              <a:sym typeface="+mn-lt"/>
            </a:endParaRPr>
          </a:p>
          <a:p>
            <a:pPr lvl="1"/>
            <a:endParaRPr lang="en-US" altLang="zh-CN" sz="1100" dirty="0">
              <a:cs typeface="+mn-ea"/>
              <a:sym typeface="+mn-lt"/>
            </a:endParaRPr>
          </a:p>
          <a:p>
            <a:pPr lvl="1"/>
            <a:r>
              <a:rPr lang="en-US" altLang="zh-CN" dirty="0">
                <a:cs typeface="+mn-ea"/>
                <a:sym typeface="+mn-lt"/>
              </a:rPr>
              <a:t>pc1_replace() </a:t>
            </a:r>
            <a:r>
              <a:rPr lang="zh-CN" altLang="en-US" dirty="0">
                <a:cs typeface="+mn-ea"/>
                <a:sym typeface="+mn-lt"/>
              </a:rPr>
              <a:t>函数</a:t>
            </a:r>
            <a:endParaRPr lang="en-US" altLang="zh-CN" dirty="0">
              <a:cs typeface="+mn-ea"/>
              <a:sym typeface="+mn-lt"/>
            </a:endParaRPr>
          </a:p>
          <a:p>
            <a:pPr lvl="2"/>
            <a:r>
              <a:rPr lang="zh-CN" altLang="en-US" dirty="0">
                <a:cs typeface="+mn-ea"/>
                <a:sym typeface="+mn-lt"/>
              </a:rPr>
              <a:t>输入的是 </a:t>
            </a:r>
            <a:r>
              <a:rPr lang="en-US" altLang="zh-CN" dirty="0">
                <a:cs typeface="+mn-ea"/>
                <a:sym typeface="+mn-lt"/>
              </a:rPr>
              <a:t>byte2Bit()</a:t>
            </a:r>
            <a:r>
              <a:rPr lang="zh-CN" altLang="en-US" dirty="0">
                <a:cs typeface="+mn-ea"/>
                <a:sym typeface="+mn-lt"/>
              </a:rPr>
              <a:t>函数得到的 </a:t>
            </a:r>
            <a:r>
              <a:rPr lang="en-US" altLang="zh-CN" dirty="0">
                <a:cs typeface="+mn-ea"/>
                <a:sym typeface="+mn-lt"/>
              </a:rPr>
              <a:t>8x8 =64</a:t>
            </a:r>
            <a:r>
              <a:rPr lang="zh-CN" altLang="en-US" dirty="0">
                <a:cs typeface="+mn-ea"/>
                <a:sym typeface="+mn-lt"/>
              </a:rPr>
              <a:t>字节数组，输出变成了</a:t>
            </a:r>
            <a:r>
              <a:rPr lang="en-US" altLang="zh-CN" dirty="0">
                <a:cs typeface="+mn-ea"/>
                <a:sym typeface="+mn-lt"/>
              </a:rPr>
              <a:t>56</a:t>
            </a:r>
            <a:r>
              <a:rPr lang="zh-CN" altLang="en-US" dirty="0">
                <a:cs typeface="+mn-ea"/>
                <a:sym typeface="+mn-lt"/>
              </a:rPr>
              <a:t> 字节，联想 </a:t>
            </a:r>
            <a:r>
              <a:rPr lang="en-US" altLang="zh-CN" dirty="0">
                <a:cs typeface="+mn-ea"/>
                <a:sym typeface="+mn-lt"/>
              </a:rPr>
              <a:t>DES</a:t>
            </a:r>
            <a:r>
              <a:rPr lang="zh-CN" altLang="en-US" dirty="0">
                <a:cs typeface="+mn-ea"/>
                <a:sym typeface="+mn-lt"/>
              </a:rPr>
              <a:t>的密钥生成过程，可知这是 </a:t>
            </a:r>
            <a:r>
              <a:rPr lang="en-US" altLang="zh-CN" dirty="0">
                <a:cs typeface="+mn-ea"/>
                <a:sym typeface="+mn-lt"/>
              </a:rPr>
              <a:t>PC-1 </a:t>
            </a:r>
            <a:r>
              <a:rPr lang="zh-CN" altLang="en-US" dirty="0">
                <a:cs typeface="+mn-ea"/>
                <a:sym typeface="+mn-lt"/>
              </a:rPr>
              <a:t>置换选择</a:t>
            </a:r>
            <a:endParaRPr lang="en-US" altLang="zh-CN" dirty="0">
              <a:cs typeface="+mn-ea"/>
              <a:sym typeface="+mn-lt"/>
            </a:endParaRPr>
          </a:p>
          <a:p>
            <a:pPr lvl="1"/>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）对称加密算法逆向分析 </a:t>
            </a:r>
            <a:r>
              <a:rPr lang="en-US" altLang="zh-CN" sz="2800" b="1" dirty="0">
                <a:solidFill>
                  <a:srgbClr val="C00000"/>
                </a:solidFill>
                <a:cs typeface="+mn-ea"/>
                <a:sym typeface="+mn-lt"/>
              </a:rPr>
              <a:t>— DES</a:t>
            </a:r>
            <a:endParaRPr lang="zh-CN" altLang="en-US" sz="2800" b="1" dirty="0">
              <a:solidFill>
                <a:srgbClr val="C00000"/>
              </a:solidFill>
              <a:cs typeface="+mn-ea"/>
              <a:sym typeface="+mn-lt"/>
            </a:endParaRPr>
          </a:p>
        </p:txBody>
      </p:sp>
      <p:pic>
        <p:nvPicPr>
          <p:cNvPr id="7" name="图片 6">
            <a:extLst>
              <a:ext uri="{FF2B5EF4-FFF2-40B4-BE49-F238E27FC236}">
                <a16:creationId xmlns:a16="http://schemas.microsoft.com/office/drawing/2014/main" id="{97ABAD72-C503-4A99-A1B9-5D4D082AFD00}"/>
              </a:ext>
            </a:extLst>
          </p:cNvPr>
          <p:cNvPicPr>
            <a:picLocks noChangeAspect="1"/>
          </p:cNvPicPr>
          <p:nvPr/>
        </p:nvPicPr>
        <p:blipFill>
          <a:blip r:embed="rId3"/>
          <a:stretch>
            <a:fillRect/>
          </a:stretch>
        </p:blipFill>
        <p:spPr>
          <a:xfrm>
            <a:off x="2360712" y="2632797"/>
            <a:ext cx="4752528" cy="1660299"/>
          </a:xfrm>
          <a:prstGeom prst="rect">
            <a:avLst/>
          </a:prstGeom>
        </p:spPr>
      </p:pic>
      <p:pic>
        <p:nvPicPr>
          <p:cNvPr id="11" name="图片 10">
            <a:extLst>
              <a:ext uri="{FF2B5EF4-FFF2-40B4-BE49-F238E27FC236}">
                <a16:creationId xmlns:a16="http://schemas.microsoft.com/office/drawing/2014/main" id="{EEE61FB6-1B35-4C57-AE2E-5AFEFFCDC345}"/>
              </a:ext>
            </a:extLst>
          </p:cNvPr>
          <p:cNvPicPr>
            <a:picLocks noChangeAspect="1"/>
          </p:cNvPicPr>
          <p:nvPr/>
        </p:nvPicPr>
        <p:blipFill>
          <a:blip r:embed="rId4"/>
          <a:stretch>
            <a:fillRect/>
          </a:stretch>
        </p:blipFill>
        <p:spPr>
          <a:xfrm>
            <a:off x="4469271" y="5670809"/>
            <a:ext cx="5134945" cy="1109193"/>
          </a:xfrm>
          <a:prstGeom prst="rect">
            <a:avLst/>
          </a:prstGeom>
        </p:spPr>
      </p:pic>
      <p:cxnSp>
        <p:nvCxnSpPr>
          <p:cNvPr id="13" name="直接箭头连接符 12">
            <a:extLst>
              <a:ext uri="{FF2B5EF4-FFF2-40B4-BE49-F238E27FC236}">
                <a16:creationId xmlns:a16="http://schemas.microsoft.com/office/drawing/2014/main" id="{72922656-A53E-4DA9-809F-EE50A230B2A2}"/>
              </a:ext>
            </a:extLst>
          </p:cNvPr>
          <p:cNvCxnSpPr>
            <a:cxnSpLocks/>
          </p:cNvCxnSpPr>
          <p:nvPr/>
        </p:nvCxnSpPr>
        <p:spPr>
          <a:xfrm flipV="1">
            <a:off x="1712640" y="5877272"/>
            <a:ext cx="2774374"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02494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5229200"/>
          </a:xfrm>
        </p:spPr>
        <p:txBody>
          <a:bodyPr>
            <a:normAutofit lnSpcReduction="10000"/>
          </a:bodyPr>
          <a:lstStyle/>
          <a:p>
            <a:pPr lvl="1"/>
            <a:r>
              <a:rPr lang="en-US" altLang="zh-CN" dirty="0">
                <a:cs typeface="+mn-ea"/>
                <a:sym typeface="+mn-lt"/>
              </a:rPr>
              <a:t>pc2_replace()</a:t>
            </a:r>
            <a:r>
              <a:rPr lang="zh-CN" altLang="en-US" dirty="0">
                <a:cs typeface="+mn-ea"/>
                <a:sym typeface="+mn-lt"/>
              </a:rPr>
              <a:t>中发现也有一个查表的操作，而表中的数据刚好是</a:t>
            </a:r>
            <a:r>
              <a:rPr lang="en-US" altLang="zh-CN" dirty="0">
                <a:cs typeface="+mn-ea"/>
                <a:sym typeface="+mn-lt"/>
              </a:rPr>
              <a:t>PC-2</a:t>
            </a:r>
            <a:r>
              <a:rPr lang="zh-CN" altLang="en-US" dirty="0">
                <a:cs typeface="+mn-ea"/>
                <a:sym typeface="+mn-lt"/>
              </a:rPr>
              <a:t>置换选择表（长度刚好为 </a:t>
            </a:r>
            <a:r>
              <a:rPr lang="en-US" altLang="zh-CN" dirty="0">
                <a:cs typeface="+mn-ea"/>
                <a:sym typeface="+mn-lt"/>
              </a:rPr>
              <a:t>48 </a:t>
            </a:r>
            <a:r>
              <a:rPr lang="zh-CN" altLang="en-US" dirty="0">
                <a:cs typeface="+mn-ea"/>
                <a:sym typeface="+mn-lt"/>
              </a:rPr>
              <a:t>字节）</a:t>
            </a:r>
            <a:endParaRPr lang="en-US" altLang="zh-CN" dirty="0">
              <a:cs typeface="+mn-ea"/>
              <a:sym typeface="+mn-lt"/>
            </a:endParaRPr>
          </a:p>
          <a:p>
            <a:pPr lvl="1"/>
            <a:endParaRPr lang="en-US" altLang="zh-CN" dirty="0">
              <a:cs typeface="+mn-ea"/>
              <a:sym typeface="+mn-lt"/>
            </a:endParaRPr>
          </a:p>
          <a:p>
            <a:pPr marL="457200" lvl="1" indent="0">
              <a:buNone/>
            </a:pPr>
            <a:endParaRPr lang="en-US" altLang="zh-CN" dirty="0">
              <a:cs typeface="+mn-ea"/>
              <a:sym typeface="+mn-lt"/>
            </a:endParaRPr>
          </a:p>
          <a:p>
            <a:pPr lvl="1"/>
            <a:r>
              <a:rPr lang="en-US" altLang="zh-CN" dirty="0" err="1">
                <a:cs typeface="+mn-ea"/>
                <a:sym typeface="+mn-lt"/>
              </a:rPr>
              <a:t>shift_left</a:t>
            </a:r>
            <a:r>
              <a:rPr lang="en-US" altLang="zh-CN" dirty="0">
                <a:cs typeface="+mn-ea"/>
                <a:sym typeface="+mn-lt"/>
              </a:rPr>
              <a:t>() </a:t>
            </a:r>
            <a:r>
              <a:rPr lang="zh-CN" altLang="en-US" dirty="0">
                <a:cs typeface="+mn-ea"/>
                <a:sym typeface="+mn-lt"/>
              </a:rPr>
              <a:t>发现有循环移位的操作，推测为分别对</a:t>
            </a:r>
            <a:r>
              <a:rPr lang="en-US" altLang="zh-CN" dirty="0">
                <a:cs typeface="+mn-ea"/>
                <a:sym typeface="+mn-lt"/>
              </a:rPr>
              <a:t>56</a:t>
            </a:r>
            <a:r>
              <a:rPr lang="zh-CN" altLang="en-US" dirty="0">
                <a:cs typeface="+mn-ea"/>
                <a:sym typeface="+mn-lt"/>
              </a:rPr>
              <a:t>位密钥中的左右两个子密钥进行移位</a:t>
            </a:r>
            <a:endParaRPr lang="en-US" altLang="zh-CN" dirty="0">
              <a:cs typeface="+mn-ea"/>
              <a:sym typeface="+mn-lt"/>
            </a:endParaRPr>
          </a:p>
          <a:p>
            <a:pPr lvl="1"/>
            <a:endParaRPr lang="en-US" altLang="zh-CN" dirty="0">
              <a:cs typeface="+mn-ea"/>
              <a:sym typeface="+mn-lt"/>
            </a:endParaRPr>
          </a:p>
          <a:p>
            <a:pPr lvl="1"/>
            <a:endParaRPr lang="en-US" altLang="zh-CN" dirty="0">
              <a:cs typeface="+mn-ea"/>
              <a:sym typeface="+mn-lt"/>
            </a:endParaRPr>
          </a:p>
          <a:p>
            <a:pPr lvl="1"/>
            <a:r>
              <a:rPr lang="zh-CN" altLang="en-US" dirty="0">
                <a:cs typeface="+mn-ea"/>
                <a:sym typeface="+mn-lt"/>
              </a:rPr>
              <a:t>再结合</a:t>
            </a:r>
            <a:r>
              <a:rPr lang="en-US" altLang="zh-CN" dirty="0" err="1">
                <a:highlight>
                  <a:srgbClr val="FFFF00"/>
                </a:highlight>
                <a:cs typeface="+mn-ea"/>
                <a:sym typeface="+mn-lt"/>
              </a:rPr>
              <a:t>get_subkey</a:t>
            </a:r>
            <a:r>
              <a:rPr lang="en-US" altLang="zh-CN" dirty="0">
                <a:highlight>
                  <a:srgbClr val="FFFF00"/>
                </a:highlight>
                <a:cs typeface="+mn-ea"/>
                <a:sym typeface="+mn-lt"/>
              </a:rPr>
              <a:t>()</a:t>
            </a:r>
            <a:r>
              <a:rPr lang="zh-CN" altLang="en-US" dirty="0">
                <a:cs typeface="+mn-ea"/>
                <a:sym typeface="+mn-lt"/>
              </a:rPr>
              <a:t>函数中的</a:t>
            </a:r>
            <a:r>
              <a:rPr lang="en-US" altLang="zh-CN" dirty="0">
                <a:cs typeface="+mn-ea"/>
                <a:sym typeface="+mn-lt"/>
              </a:rPr>
              <a:t>16</a:t>
            </a:r>
            <a:r>
              <a:rPr lang="zh-CN" altLang="en-US" dirty="0">
                <a:cs typeface="+mn-ea"/>
                <a:sym typeface="+mn-lt"/>
              </a:rPr>
              <a:t>轮循环，如此，基本可推断其为 </a:t>
            </a:r>
            <a:r>
              <a:rPr lang="en-US" altLang="zh-CN" dirty="0">
                <a:solidFill>
                  <a:srgbClr val="FF0000"/>
                </a:solidFill>
                <a:cs typeface="+mn-ea"/>
                <a:sym typeface="+mn-lt"/>
              </a:rPr>
              <a:t>DES </a:t>
            </a:r>
            <a:r>
              <a:rPr lang="zh-CN" altLang="en-US" dirty="0">
                <a:solidFill>
                  <a:srgbClr val="FF0000"/>
                </a:solidFill>
                <a:cs typeface="+mn-ea"/>
                <a:sym typeface="+mn-lt"/>
              </a:rPr>
              <a:t>用于生成</a:t>
            </a:r>
            <a:r>
              <a:rPr lang="en-US" altLang="zh-CN" dirty="0">
                <a:solidFill>
                  <a:srgbClr val="FF0000"/>
                </a:solidFill>
                <a:cs typeface="+mn-ea"/>
                <a:sym typeface="+mn-lt"/>
              </a:rPr>
              <a:t>16</a:t>
            </a:r>
            <a:r>
              <a:rPr lang="zh-CN" altLang="en-US" dirty="0">
                <a:solidFill>
                  <a:srgbClr val="FF0000"/>
                </a:solidFill>
                <a:cs typeface="+mn-ea"/>
                <a:sym typeface="+mn-lt"/>
              </a:rPr>
              <a:t>轮子密钥的函数</a:t>
            </a:r>
            <a:endParaRPr lang="en-US" altLang="zh-CN" dirty="0">
              <a:solidFill>
                <a:srgbClr val="FF0000"/>
              </a:solidFill>
              <a:cs typeface="+mn-ea"/>
              <a:sym typeface="+mn-lt"/>
            </a:endParaRPr>
          </a:p>
          <a:p>
            <a:pPr lvl="1"/>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）对称加密算法逆向分析 </a:t>
            </a:r>
            <a:r>
              <a:rPr lang="en-US" altLang="zh-CN" sz="2800" b="1" dirty="0">
                <a:solidFill>
                  <a:srgbClr val="C00000"/>
                </a:solidFill>
                <a:cs typeface="+mn-ea"/>
                <a:sym typeface="+mn-lt"/>
              </a:rPr>
              <a:t>— DES</a:t>
            </a:r>
            <a:endParaRPr lang="zh-CN" altLang="en-US" sz="2800" b="1" dirty="0">
              <a:solidFill>
                <a:srgbClr val="C00000"/>
              </a:solidFill>
              <a:cs typeface="+mn-ea"/>
              <a:sym typeface="+mn-lt"/>
            </a:endParaRPr>
          </a:p>
        </p:txBody>
      </p:sp>
      <p:pic>
        <p:nvPicPr>
          <p:cNvPr id="7" name="图片 6">
            <a:extLst>
              <a:ext uri="{FF2B5EF4-FFF2-40B4-BE49-F238E27FC236}">
                <a16:creationId xmlns:a16="http://schemas.microsoft.com/office/drawing/2014/main" id="{AB1393EB-D452-4C5D-AE91-582C06468698}"/>
              </a:ext>
            </a:extLst>
          </p:cNvPr>
          <p:cNvPicPr>
            <a:picLocks noChangeAspect="1"/>
          </p:cNvPicPr>
          <p:nvPr/>
        </p:nvPicPr>
        <p:blipFill>
          <a:blip r:embed="rId2"/>
          <a:stretch>
            <a:fillRect/>
          </a:stretch>
        </p:blipFill>
        <p:spPr>
          <a:xfrm>
            <a:off x="569794" y="2780928"/>
            <a:ext cx="3600400" cy="896237"/>
          </a:xfrm>
          <a:prstGeom prst="rect">
            <a:avLst/>
          </a:prstGeom>
        </p:spPr>
      </p:pic>
      <p:pic>
        <p:nvPicPr>
          <p:cNvPr id="9" name="图片 8">
            <a:extLst>
              <a:ext uri="{FF2B5EF4-FFF2-40B4-BE49-F238E27FC236}">
                <a16:creationId xmlns:a16="http://schemas.microsoft.com/office/drawing/2014/main" id="{BFBAAA1B-C377-4ECB-BEB7-0720E41C2AD9}"/>
              </a:ext>
            </a:extLst>
          </p:cNvPr>
          <p:cNvPicPr>
            <a:picLocks noChangeAspect="1"/>
          </p:cNvPicPr>
          <p:nvPr/>
        </p:nvPicPr>
        <p:blipFill>
          <a:blip r:embed="rId3"/>
          <a:stretch>
            <a:fillRect/>
          </a:stretch>
        </p:blipFill>
        <p:spPr>
          <a:xfrm>
            <a:off x="4759851" y="2785939"/>
            <a:ext cx="4554699" cy="869256"/>
          </a:xfrm>
          <a:prstGeom prst="rect">
            <a:avLst/>
          </a:prstGeom>
        </p:spPr>
      </p:pic>
      <p:cxnSp>
        <p:nvCxnSpPr>
          <p:cNvPr id="11" name="直接箭头连接符 10">
            <a:extLst>
              <a:ext uri="{FF2B5EF4-FFF2-40B4-BE49-F238E27FC236}">
                <a16:creationId xmlns:a16="http://schemas.microsoft.com/office/drawing/2014/main" id="{D6D03137-4E5B-45E9-9A6B-6F88762DA269}"/>
              </a:ext>
            </a:extLst>
          </p:cNvPr>
          <p:cNvCxnSpPr/>
          <p:nvPr/>
        </p:nvCxnSpPr>
        <p:spPr>
          <a:xfrm flipV="1">
            <a:off x="6897216" y="2492896"/>
            <a:ext cx="1296144"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F8647B10-A4EA-4D10-B431-674B36972280}"/>
              </a:ext>
            </a:extLst>
          </p:cNvPr>
          <p:cNvCxnSpPr/>
          <p:nvPr/>
        </p:nvCxnSpPr>
        <p:spPr>
          <a:xfrm flipV="1">
            <a:off x="1856656" y="2996952"/>
            <a:ext cx="2903195"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45008A7F-A43C-4A6E-A7FE-BD192B8842F8}"/>
              </a:ext>
            </a:extLst>
          </p:cNvPr>
          <p:cNvPicPr>
            <a:picLocks noChangeAspect="1"/>
          </p:cNvPicPr>
          <p:nvPr/>
        </p:nvPicPr>
        <p:blipFill>
          <a:blip r:embed="rId4"/>
          <a:stretch>
            <a:fillRect/>
          </a:stretch>
        </p:blipFill>
        <p:spPr>
          <a:xfrm>
            <a:off x="6485663" y="4509120"/>
            <a:ext cx="2903195" cy="1002294"/>
          </a:xfrm>
          <a:prstGeom prst="rect">
            <a:avLst/>
          </a:prstGeom>
        </p:spPr>
      </p:pic>
      <p:pic>
        <p:nvPicPr>
          <p:cNvPr id="19" name="图片 18">
            <a:extLst>
              <a:ext uri="{FF2B5EF4-FFF2-40B4-BE49-F238E27FC236}">
                <a16:creationId xmlns:a16="http://schemas.microsoft.com/office/drawing/2014/main" id="{40B024BE-1FE7-47AF-8469-C6367BAE2477}"/>
              </a:ext>
            </a:extLst>
          </p:cNvPr>
          <p:cNvPicPr>
            <a:picLocks noChangeAspect="1"/>
          </p:cNvPicPr>
          <p:nvPr/>
        </p:nvPicPr>
        <p:blipFill>
          <a:blip r:embed="rId5"/>
          <a:stretch>
            <a:fillRect/>
          </a:stretch>
        </p:blipFill>
        <p:spPr>
          <a:xfrm>
            <a:off x="569794" y="4861508"/>
            <a:ext cx="5391660" cy="419615"/>
          </a:xfrm>
          <a:prstGeom prst="rect">
            <a:avLst/>
          </a:prstGeom>
        </p:spPr>
      </p:pic>
      <p:cxnSp>
        <p:nvCxnSpPr>
          <p:cNvPr id="21" name="直接箭头连接符 20">
            <a:extLst>
              <a:ext uri="{FF2B5EF4-FFF2-40B4-BE49-F238E27FC236}">
                <a16:creationId xmlns:a16="http://schemas.microsoft.com/office/drawing/2014/main" id="{053D5865-079A-4D9A-8BE8-1502E347F59B}"/>
              </a:ext>
            </a:extLst>
          </p:cNvPr>
          <p:cNvCxnSpPr/>
          <p:nvPr/>
        </p:nvCxnSpPr>
        <p:spPr>
          <a:xfrm flipV="1">
            <a:off x="1856656" y="4581128"/>
            <a:ext cx="4629007" cy="280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32321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824536"/>
          </a:xfrm>
        </p:spPr>
        <p:txBody>
          <a:bodyPr>
            <a:normAutofit/>
          </a:bodyPr>
          <a:lstStyle/>
          <a:p>
            <a:r>
              <a:rPr lang="zh-CN" altLang="en-US" dirty="0">
                <a:cs typeface="+mn-ea"/>
                <a:sym typeface="+mn-lt"/>
              </a:rPr>
              <a:t>（</a:t>
            </a:r>
            <a:r>
              <a:rPr lang="en-US" altLang="zh-CN" dirty="0">
                <a:cs typeface="+mn-ea"/>
                <a:sym typeface="+mn-lt"/>
              </a:rPr>
              <a:t>1</a:t>
            </a:r>
            <a:r>
              <a:rPr lang="zh-CN" altLang="en-US" dirty="0">
                <a:cs typeface="+mn-ea"/>
                <a:sym typeface="+mn-lt"/>
              </a:rPr>
              <a:t>） 原理介绍</a:t>
            </a:r>
          </a:p>
          <a:p>
            <a:pPr lvl="1"/>
            <a:r>
              <a:rPr lang="zh-CN" altLang="en-US" dirty="0">
                <a:solidFill>
                  <a:schemeClr val="bg1">
                    <a:lumMod val="50000"/>
                  </a:schemeClr>
                </a:solidFill>
                <a:cs typeface="+mn-ea"/>
                <a:sym typeface="+mn-lt"/>
              </a:rPr>
              <a:t>或，</a:t>
            </a:r>
            <a:r>
              <a:rPr lang="en-US" altLang="zh-CN" dirty="0">
                <a:solidFill>
                  <a:schemeClr val="bg1">
                    <a:lumMod val="50000"/>
                  </a:schemeClr>
                </a:solidFill>
                <a:cs typeface="+mn-ea"/>
                <a:sym typeface="+mn-lt"/>
              </a:rPr>
              <a:t>OR</a:t>
            </a:r>
            <a:r>
              <a:rPr lang="zh-CN" altLang="en-US" dirty="0">
                <a:solidFill>
                  <a:schemeClr val="bg1">
                    <a:lumMod val="50000"/>
                  </a:schemeClr>
                </a:solidFill>
                <a:cs typeface="+mn-ea"/>
                <a:sym typeface="+mn-lt"/>
              </a:rPr>
              <a:t>，有</a:t>
            </a:r>
            <a:r>
              <a:rPr lang="en-US" altLang="zh-CN" dirty="0">
                <a:solidFill>
                  <a:schemeClr val="bg1">
                    <a:lumMod val="50000"/>
                  </a:schemeClr>
                </a:solidFill>
                <a:cs typeface="+mn-ea"/>
                <a:sym typeface="+mn-lt"/>
              </a:rPr>
              <a:t>1</a:t>
            </a:r>
            <a:r>
              <a:rPr lang="zh-CN" altLang="en-US" dirty="0">
                <a:solidFill>
                  <a:schemeClr val="bg1">
                    <a:lumMod val="50000"/>
                  </a:schemeClr>
                </a:solidFill>
                <a:cs typeface="+mn-ea"/>
                <a:sym typeface="+mn-lt"/>
              </a:rPr>
              <a:t>即为</a:t>
            </a:r>
            <a:r>
              <a:rPr lang="en-US" altLang="zh-CN" dirty="0">
                <a:solidFill>
                  <a:schemeClr val="bg1">
                    <a:lumMod val="50000"/>
                  </a:schemeClr>
                </a:solidFill>
                <a:cs typeface="+mn-ea"/>
                <a:sym typeface="+mn-lt"/>
              </a:rPr>
              <a:t>1</a:t>
            </a:r>
            <a:r>
              <a:rPr lang="zh-CN" altLang="en-US" dirty="0">
                <a:solidFill>
                  <a:schemeClr val="bg1">
                    <a:lumMod val="50000"/>
                  </a:schemeClr>
                </a:solidFill>
                <a:cs typeface="+mn-ea"/>
                <a:sym typeface="+mn-lt"/>
              </a:rPr>
              <a:t>，其他则为</a:t>
            </a:r>
            <a:r>
              <a:rPr lang="en-US" altLang="zh-CN" dirty="0">
                <a:solidFill>
                  <a:schemeClr val="bg1">
                    <a:lumMod val="50000"/>
                  </a:schemeClr>
                </a:solidFill>
                <a:cs typeface="+mn-ea"/>
                <a:sym typeface="+mn-lt"/>
              </a:rPr>
              <a:t>0</a:t>
            </a:r>
          </a:p>
          <a:p>
            <a:pPr lvl="1"/>
            <a:endParaRPr lang="en-US" altLang="zh-CN" dirty="0">
              <a:cs typeface="+mn-ea"/>
              <a:sym typeface="+mn-lt"/>
            </a:endParaRPr>
          </a:p>
          <a:p>
            <a:pPr lvl="1"/>
            <a:r>
              <a:rPr lang="zh-CN" altLang="en-US" dirty="0">
                <a:cs typeface="+mn-ea"/>
                <a:sym typeface="+mn-lt"/>
              </a:rPr>
              <a:t>异或是一种运算，数学运算符为 </a:t>
            </a:r>
            <a:r>
              <a:rPr lang="en-US" altLang="zh-CN" dirty="0">
                <a:solidFill>
                  <a:srgbClr val="FF0000"/>
                </a:solidFill>
                <a:cs typeface="+mn-ea"/>
                <a:sym typeface="+mn-lt"/>
              </a:rPr>
              <a:t>XOR</a:t>
            </a:r>
          </a:p>
          <a:p>
            <a:pPr lvl="2"/>
            <a:r>
              <a:rPr lang="zh-CN" altLang="en-US" dirty="0">
                <a:cs typeface="+mn-ea"/>
                <a:sym typeface="+mn-lt"/>
              </a:rPr>
              <a:t>相同为</a:t>
            </a:r>
            <a:r>
              <a:rPr lang="en-US" altLang="zh-CN" dirty="0">
                <a:cs typeface="+mn-ea"/>
                <a:sym typeface="+mn-lt"/>
              </a:rPr>
              <a:t>0</a:t>
            </a:r>
            <a:r>
              <a:rPr lang="zh-CN" altLang="en-US" dirty="0">
                <a:cs typeface="+mn-ea"/>
                <a:sym typeface="+mn-lt"/>
              </a:rPr>
              <a:t>：</a:t>
            </a:r>
            <a:r>
              <a:rPr lang="en-US" altLang="zh-CN" dirty="0">
                <a:cs typeface="+mn-ea"/>
                <a:sym typeface="+mn-lt"/>
              </a:rPr>
              <a:t>0 </a:t>
            </a:r>
            <a:r>
              <a:rPr lang="en-US" altLang="zh-CN" dirty="0">
                <a:solidFill>
                  <a:srgbClr val="FF0000"/>
                </a:solidFill>
                <a:cs typeface="+mn-ea"/>
                <a:sym typeface="+mn-lt"/>
              </a:rPr>
              <a:t>XOR</a:t>
            </a:r>
            <a:r>
              <a:rPr lang="en-US" altLang="zh-CN" dirty="0">
                <a:cs typeface="+mn-ea"/>
                <a:sym typeface="+mn-lt"/>
              </a:rPr>
              <a:t> 0 = </a:t>
            </a:r>
            <a:r>
              <a:rPr lang="en-US" altLang="zh-CN" dirty="0">
                <a:solidFill>
                  <a:srgbClr val="0000FF"/>
                </a:solidFill>
                <a:cs typeface="+mn-ea"/>
                <a:sym typeface="+mn-lt"/>
              </a:rPr>
              <a:t>0</a:t>
            </a:r>
            <a:r>
              <a:rPr lang="en-US" altLang="zh-CN" dirty="0">
                <a:cs typeface="+mn-ea"/>
                <a:sym typeface="+mn-lt"/>
              </a:rPr>
              <a:t>,     1 </a:t>
            </a:r>
            <a:r>
              <a:rPr lang="en-US" altLang="zh-CN" dirty="0">
                <a:solidFill>
                  <a:srgbClr val="FF0000"/>
                </a:solidFill>
                <a:cs typeface="+mn-ea"/>
                <a:sym typeface="+mn-lt"/>
              </a:rPr>
              <a:t>XOR</a:t>
            </a:r>
            <a:r>
              <a:rPr lang="en-US" altLang="zh-CN" dirty="0">
                <a:cs typeface="+mn-ea"/>
                <a:sym typeface="+mn-lt"/>
              </a:rPr>
              <a:t> 1 = </a:t>
            </a:r>
            <a:r>
              <a:rPr lang="en-US" altLang="zh-CN" dirty="0">
                <a:solidFill>
                  <a:srgbClr val="0000FF"/>
                </a:solidFill>
                <a:cs typeface="+mn-ea"/>
                <a:sym typeface="+mn-lt"/>
              </a:rPr>
              <a:t>0</a:t>
            </a:r>
          </a:p>
          <a:p>
            <a:pPr lvl="2"/>
            <a:r>
              <a:rPr lang="zh-CN" altLang="en-US" dirty="0">
                <a:cs typeface="+mn-ea"/>
                <a:sym typeface="+mn-lt"/>
              </a:rPr>
              <a:t>不同为</a:t>
            </a:r>
            <a:r>
              <a:rPr lang="en-US" altLang="zh-CN" dirty="0">
                <a:cs typeface="+mn-ea"/>
                <a:sym typeface="+mn-lt"/>
              </a:rPr>
              <a:t>1</a:t>
            </a:r>
            <a:r>
              <a:rPr lang="zh-CN" altLang="en-US" dirty="0">
                <a:cs typeface="+mn-ea"/>
                <a:sym typeface="+mn-lt"/>
              </a:rPr>
              <a:t>：</a:t>
            </a:r>
            <a:r>
              <a:rPr lang="en-US" altLang="zh-CN" dirty="0">
                <a:cs typeface="+mn-ea"/>
                <a:sym typeface="+mn-lt"/>
              </a:rPr>
              <a:t>0 </a:t>
            </a:r>
            <a:r>
              <a:rPr lang="en-US" altLang="zh-CN" dirty="0">
                <a:solidFill>
                  <a:srgbClr val="FF0000"/>
                </a:solidFill>
                <a:cs typeface="+mn-ea"/>
                <a:sym typeface="+mn-lt"/>
              </a:rPr>
              <a:t>XOR</a:t>
            </a:r>
            <a:r>
              <a:rPr lang="en-US" altLang="zh-CN" dirty="0">
                <a:cs typeface="+mn-ea"/>
                <a:sym typeface="+mn-lt"/>
              </a:rPr>
              <a:t> 1 = </a:t>
            </a:r>
            <a:r>
              <a:rPr lang="en-US" altLang="zh-CN" dirty="0">
                <a:solidFill>
                  <a:srgbClr val="00B050"/>
                </a:solidFill>
                <a:cs typeface="+mn-ea"/>
                <a:sym typeface="+mn-lt"/>
              </a:rPr>
              <a:t>1</a:t>
            </a:r>
            <a:r>
              <a:rPr lang="en-US" altLang="zh-CN" dirty="0">
                <a:cs typeface="+mn-ea"/>
                <a:sym typeface="+mn-lt"/>
              </a:rPr>
              <a:t>,     1 </a:t>
            </a:r>
            <a:r>
              <a:rPr lang="en-US" altLang="zh-CN" dirty="0">
                <a:solidFill>
                  <a:srgbClr val="FF0000"/>
                </a:solidFill>
                <a:cs typeface="+mn-ea"/>
                <a:sym typeface="+mn-lt"/>
              </a:rPr>
              <a:t>XOR</a:t>
            </a:r>
            <a:r>
              <a:rPr lang="en-US" altLang="zh-CN" dirty="0">
                <a:cs typeface="+mn-ea"/>
                <a:sym typeface="+mn-lt"/>
              </a:rPr>
              <a:t> 0 = </a:t>
            </a:r>
            <a:r>
              <a:rPr lang="en-US" altLang="zh-CN" dirty="0">
                <a:solidFill>
                  <a:srgbClr val="00B050"/>
                </a:solidFill>
                <a:cs typeface="+mn-ea"/>
                <a:sym typeface="+mn-lt"/>
              </a:rPr>
              <a:t>1</a:t>
            </a:r>
          </a:p>
          <a:p>
            <a:pPr lvl="1"/>
            <a:endParaRPr lang="en-US" altLang="zh-CN" dirty="0">
              <a:cs typeface="+mn-ea"/>
              <a:sym typeface="+mn-lt"/>
            </a:endParaRPr>
          </a:p>
          <a:p>
            <a:r>
              <a:rPr lang="zh-CN" altLang="en-US" dirty="0">
                <a:solidFill>
                  <a:srgbClr val="C00000"/>
                </a:solidFill>
                <a:cs typeface="+mn-ea"/>
                <a:sym typeface="+mn-lt"/>
              </a:rPr>
              <a:t> 加密</a:t>
            </a:r>
            <a:r>
              <a:rPr lang="zh-CN" altLang="en-US" dirty="0">
                <a:cs typeface="+mn-ea"/>
                <a:sym typeface="+mn-lt"/>
              </a:rPr>
              <a:t>过程：明文 和 密钥 </a:t>
            </a:r>
            <a:r>
              <a:rPr lang="zh-CN" altLang="en-US" dirty="0">
                <a:highlight>
                  <a:srgbClr val="FFFF00"/>
                </a:highlight>
                <a:cs typeface="+mn-ea"/>
                <a:sym typeface="+mn-lt"/>
              </a:rPr>
              <a:t>逐字节 </a:t>
            </a:r>
            <a:r>
              <a:rPr lang="zh-CN" altLang="en-US" dirty="0">
                <a:solidFill>
                  <a:srgbClr val="FF0000"/>
                </a:solidFill>
                <a:highlight>
                  <a:srgbClr val="FFFF00"/>
                </a:highlight>
                <a:cs typeface="+mn-ea"/>
                <a:sym typeface="+mn-lt"/>
              </a:rPr>
              <a:t>异或</a:t>
            </a:r>
            <a:endParaRPr lang="en-US" altLang="zh-CN" dirty="0">
              <a:solidFill>
                <a:srgbClr val="FF0000"/>
              </a:solidFill>
              <a:highlight>
                <a:srgbClr val="FFFF00"/>
              </a:highlight>
              <a:cs typeface="+mn-ea"/>
              <a:sym typeface="+mn-lt"/>
            </a:endParaRPr>
          </a:p>
          <a:p>
            <a:r>
              <a:rPr lang="zh-CN" altLang="en-US" dirty="0">
                <a:solidFill>
                  <a:srgbClr val="00B050"/>
                </a:solidFill>
                <a:cs typeface="+mn-ea"/>
                <a:sym typeface="+mn-lt"/>
              </a:rPr>
              <a:t> 解密</a:t>
            </a:r>
            <a:r>
              <a:rPr lang="zh-CN" altLang="en-US" dirty="0">
                <a:cs typeface="+mn-ea"/>
                <a:sym typeface="+mn-lt"/>
              </a:rPr>
              <a:t>过程：密文 和 密钥 </a:t>
            </a:r>
            <a:r>
              <a:rPr lang="zh-CN" altLang="en-US" dirty="0">
                <a:highlight>
                  <a:srgbClr val="FFFF00"/>
                </a:highlight>
                <a:cs typeface="+mn-ea"/>
                <a:sym typeface="+mn-lt"/>
              </a:rPr>
              <a:t>逐字节 </a:t>
            </a:r>
            <a:r>
              <a:rPr lang="zh-CN" altLang="en-US" dirty="0">
                <a:solidFill>
                  <a:srgbClr val="FF0000"/>
                </a:solidFill>
                <a:highlight>
                  <a:srgbClr val="FFFF00"/>
                </a:highlight>
                <a:cs typeface="+mn-ea"/>
                <a:sym typeface="+mn-lt"/>
              </a:rPr>
              <a:t>异或</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）简单加密算法逆向分析 </a:t>
            </a:r>
            <a:r>
              <a:rPr lang="en-US" altLang="zh-CN" sz="2800" b="1" dirty="0">
                <a:solidFill>
                  <a:srgbClr val="C00000"/>
                </a:solidFill>
                <a:cs typeface="+mn-ea"/>
                <a:sym typeface="+mn-lt"/>
              </a:rPr>
              <a:t>— </a:t>
            </a:r>
            <a:r>
              <a:rPr lang="zh-CN" altLang="en-US" sz="2800" b="1" dirty="0">
                <a:solidFill>
                  <a:srgbClr val="C00000"/>
                </a:solidFill>
                <a:cs typeface="+mn-ea"/>
                <a:sym typeface="+mn-lt"/>
              </a:rPr>
              <a:t>异或加密</a:t>
            </a:r>
          </a:p>
        </p:txBody>
      </p:sp>
      <p:pic>
        <p:nvPicPr>
          <p:cNvPr id="9220" name="Picture 4" descr="Why is Exclusive Or (XOR) Important in Cryptography? - DEV Community">
            <a:extLst>
              <a:ext uri="{FF2B5EF4-FFF2-40B4-BE49-F238E27FC236}">
                <a16:creationId xmlns:a16="http://schemas.microsoft.com/office/drawing/2014/main" id="{0A0146BD-A15A-4D50-BA14-888D58F49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1272" y="2420888"/>
            <a:ext cx="2448272" cy="2257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9279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animEffect transition="in" filter="fade">
                                      <p:cBhvr>
                                        <p:cTn id="7" dur="1000"/>
                                        <p:tgtEl>
                                          <p:spTgt spid="4">
                                            <p:txEl>
                                              <p:pRg st="7" end="7"/>
                                            </p:txEl>
                                          </p:spTgt>
                                        </p:tgtEl>
                                      </p:cBhvr>
                                    </p:animEffect>
                                    <p:anim calcmode="lin" valueType="num">
                                      <p:cBhvr>
                                        <p:cTn id="8"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8" end="8"/>
                                            </p:txEl>
                                          </p:spTgt>
                                        </p:tgtEl>
                                        <p:attrNameLst>
                                          <p:attrName>style.visibility</p:attrName>
                                        </p:attrNameLst>
                                      </p:cBhvr>
                                      <p:to>
                                        <p:strVal val="visible"/>
                                      </p:to>
                                    </p:set>
                                    <p:animEffect transition="in" filter="fade">
                                      <p:cBhvr>
                                        <p:cTn id="14" dur="1000"/>
                                        <p:tgtEl>
                                          <p:spTgt spid="4">
                                            <p:txEl>
                                              <p:pRg st="8" end="8"/>
                                            </p:txEl>
                                          </p:spTgt>
                                        </p:tgtEl>
                                      </p:cBhvr>
                                    </p:animEffect>
                                    <p:anim calcmode="lin" valueType="num">
                                      <p:cBhvr>
                                        <p:cTn id="15"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）对称加密算法逆向分析 </a:t>
            </a:r>
            <a:r>
              <a:rPr lang="en-US" altLang="zh-CN" sz="2800" b="1" dirty="0">
                <a:solidFill>
                  <a:srgbClr val="C00000"/>
                </a:solidFill>
                <a:cs typeface="+mn-ea"/>
                <a:sym typeface="+mn-lt"/>
              </a:rPr>
              <a:t>— DES</a:t>
            </a:r>
            <a:endParaRPr lang="zh-CN" altLang="en-US" sz="2800" b="1" dirty="0">
              <a:solidFill>
                <a:srgbClr val="C00000"/>
              </a:solidFill>
              <a:cs typeface="+mn-ea"/>
              <a:sym typeface="+mn-lt"/>
            </a:endParaRPr>
          </a:p>
        </p:txBody>
      </p:sp>
      <p:sp>
        <p:nvSpPr>
          <p:cNvPr id="32" name="矩形 31">
            <a:extLst>
              <a:ext uri="{FF2B5EF4-FFF2-40B4-BE49-F238E27FC236}">
                <a16:creationId xmlns:a16="http://schemas.microsoft.com/office/drawing/2014/main" id="{C79BEE80-1C0B-495F-9DC2-4DF5A21A0F2A}"/>
              </a:ext>
            </a:extLst>
          </p:cNvPr>
          <p:cNvSpPr/>
          <p:nvPr/>
        </p:nvSpPr>
        <p:spPr>
          <a:xfrm>
            <a:off x="920552" y="3284984"/>
            <a:ext cx="1560628" cy="80486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zh-CN" altLang="en-US">
              <a:cs typeface="+mn-ea"/>
              <a:sym typeface="+mn-lt"/>
            </a:endParaRPr>
          </a:p>
        </p:txBody>
      </p:sp>
      <p:sp>
        <p:nvSpPr>
          <p:cNvPr id="19" name="箭头: 下弧形 18">
            <a:extLst>
              <a:ext uri="{FF2B5EF4-FFF2-40B4-BE49-F238E27FC236}">
                <a16:creationId xmlns:a16="http://schemas.microsoft.com/office/drawing/2014/main" id="{69509FBB-3A3B-46A0-B6BE-ACE90B24698F}"/>
              </a:ext>
            </a:extLst>
          </p:cNvPr>
          <p:cNvSpPr/>
          <p:nvPr/>
        </p:nvSpPr>
        <p:spPr>
          <a:xfrm rot="2255200">
            <a:off x="791385" y="5493494"/>
            <a:ext cx="1900174" cy="779445"/>
          </a:xfrm>
          <a:prstGeom prst="curved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tx1"/>
              </a:solidFill>
              <a:cs typeface="+mn-ea"/>
              <a:sym typeface="+mn-lt"/>
            </a:endParaRPr>
          </a:p>
        </p:txBody>
      </p:sp>
      <p:sp>
        <p:nvSpPr>
          <p:cNvPr id="21" name="文本框 20">
            <a:extLst>
              <a:ext uri="{FF2B5EF4-FFF2-40B4-BE49-F238E27FC236}">
                <a16:creationId xmlns:a16="http://schemas.microsoft.com/office/drawing/2014/main" id="{DB385F34-F73C-44D3-A0BD-1DF4597C7C8F}"/>
              </a:ext>
            </a:extLst>
          </p:cNvPr>
          <p:cNvSpPr txBox="1"/>
          <p:nvPr/>
        </p:nvSpPr>
        <p:spPr>
          <a:xfrm>
            <a:off x="496809" y="5601372"/>
            <a:ext cx="821612" cy="646331"/>
          </a:xfrm>
          <a:prstGeom prst="rect">
            <a:avLst/>
          </a:prstGeom>
          <a:noFill/>
        </p:spPr>
        <p:txBody>
          <a:bodyPr wrap="square" rtlCol="0">
            <a:spAutoFit/>
          </a:bodyPr>
          <a:lstStyle/>
          <a:p>
            <a:r>
              <a:rPr lang="en-US" altLang="zh-CN" dirty="0">
                <a:cs typeface="+mn-ea"/>
                <a:sym typeface="+mn-lt"/>
              </a:rPr>
              <a:t>16</a:t>
            </a:r>
            <a:r>
              <a:rPr lang="zh-CN" altLang="en-US" dirty="0">
                <a:cs typeface="+mn-ea"/>
                <a:sym typeface="+mn-lt"/>
              </a:rPr>
              <a:t>次 </a:t>
            </a:r>
            <a:endParaRPr lang="en-US" altLang="zh-CN" dirty="0">
              <a:cs typeface="+mn-ea"/>
              <a:sym typeface="+mn-lt"/>
            </a:endParaRPr>
          </a:p>
          <a:p>
            <a:r>
              <a:rPr lang="zh-CN" altLang="en-US" dirty="0">
                <a:cs typeface="+mn-ea"/>
                <a:sym typeface="+mn-lt"/>
              </a:rPr>
              <a:t>循环</a:t>
            </a:r>
          </a:p>
        </p:txBody>
      </p:sp>
      <p:sp>
        <p:nvSpPr>
          <p:cNvPr id="38" name="内容占位符 3">
            <a:extLst>
              <a:ext uri="{FF2B5EF4-FFF2-40B4-BE49-F238E27FC236}">
                <a16:creationId xmlns:a16="http://schemas.microsoft.com/office/drawing/2014/main" id="{1DB7CDE5-4784-48B3-B6A6-C1A1757DD38D}"/>
              </a:ext>
            </a:extLst>
          </p:cNvPr>
          <p:cNvSpPr>
            <a:spLocks noGrp="1"/>
          </p:cNvSpPr>
          <p:nvPr>
            <p:ph idx="1"/>
          </p:nvPr>
        </p:nvSpPr>
        <p:spPr>
          <a:xfrm>
            <a:off x="-303584" y="1436761"/>
            <a:ext cx="5281435" cy="4954745"/>
          </a:xfrm>
        </p:spPr>
        <p:txBody>
          <a:bodyPr/>
          <a:lstStyle/>
          <a:p>
            <a:pPr lvl="1"/>
            <a:r>
              <a:rPr lang="zh-CN" altLang="en-US" dirty="0">
                <a:cs typeface="+mn-ea"/>
                <a:sym typeface="+mn-lt"/>
              </a:rPr>
              <a:t>即 </a:t>
            </a:r>
            <a:r>
              <a:rPr lang="en-US" altLang="zh-CN" dirty="0" err="1">
                <a:cs typeface="+mn-ea"/>
                <a:sym typeface="+mn-lt"/>
              </a:rPr>
              <a:t>get_subkey</a:t>
            </a:r>
            <a:r>
              <a:rPr lang="en-US" altLang="zh-CN" dirty="0">
                <a:cs typeface="+mn-ea"/>
                <a:sym typeface="+mn-lt"/>
              </a:rPr>
              <a:t>() </a:t>
            </a:r>
            <a:r>
              <a:rPr lang="zh-CN" altLang="en-US" dirty="0">
                <a:cs typeface="+mn-ea"/>
                <a:sym typeface="+mn-lt"/>
              </a:rPr>
              <a:t>函数最终得到 </a:t>
            </a:r>
            <a:r>
              <a:rPr lang="en-US" altLang="zh-CN" dirty="0">
                <a:cs typeface="+mn-ea"/>
                <a:sym typeface="+mn-lt"/>
              </a:rPr>
              <a:t>subkey (</a:t>
            </a:r>
            <a:r>
              <a:rPr lang="en-US" altLang="zh-CN" dirty="0">
                <a:highlight>
                  <a:srgbClr val="FFFF00"/>
                </a:highlight>
                <a:cs typeface="+mn-ea"/>
                <a:sym typeface="+mn-lt"/>
              </a:rPr>
              <a:t>16</a:t>
            </a:r>
            <a:r>
              <a:rPr lang="zh-CN" altLang="en-US" dirty="0">
                <a:highlight>
                  <a:srgbClr val="FFFF00"/>
                </a:highlight>
                <a:cs typeface="+mn-ea"/>
                <a:sym typeface="+mn-lt"/>
              </a:rPr>
              <a:t>轮子秘钥数组</a:t>
            </a:r>
            <a:r>
              <a:rPr lang="en-US" altLang="zh-CN" dirty="0">
                <a:cs typeface="+mn-ea"/>
                <a:sym typeface="+mn-lt"/>
              </a:rPr>
              <a:t>)</a:t>
            </a:r>
          </a:p>
        </p:txBody>
      </p:sp>
      <p:grpSp>
        <p:nvGrpSpPr>
          <p:cNvPr id="40" name="组合 39">
            <a:extLst>
              <a:ext uri="{FF2B5EF4-FFF2-40B4-BE49-F238E27FC236}">
                <a16:creationId xmlns:a16="http://schemas.microsoft.com/office/drawing/2014/main" id="{8671E697-2239-4CC9-A037-B38F4C4BB1CC}"/>
              </a:ext>
            </a:extLst>
          </p:cNvPr>
          <p:cNvGrpSpPr/>
          <p:nvPr/>
        </p:nvGrpSpPr>
        <p:grpSpPr>
          <a:xfrm>
            <a:off x="5101947" y="1308068"/>
            <a:ext cx="4751809" cy="5563555"/>
            <a:chOff x="2284316" y="-289825"/>
            <a:chExt cx="6168872" cy="7321032"/>
          </a:xfrm>
        </p:grpSpPr>
        <p:sp>
          <p:nvSpPr>
            <p:cNvPr id="41" name="矩形: 圆角 40">
              <a:extLst>
                <a:ext uri="{FF2B5EF4-FFF2-40B4-BE49-F238E27FC236}">
                  <a16:creationId xmlns:a16="http://schemas.microsoft.com/office/drawing/2014/main" id="{547A578D-090D-4A21-BE76-25A19D91C5C2}"/>
                </a:ext>
              </a:extLst>
            </p:cNvPr>
            <p:cNvSpPr/>
            <p:nvPr/>
          </p:nvSpPr>
          <p:spPr>
            <a:xfrm>
              <a:off x="3986073" y="319596"/>
              <a:ext cx="1038688" cy="27520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IP</a:t>
              </a:r>
              <a:endParaRPr lang="zh-CN" altLang="en-US" sz="1400" dirty="0">
                <a:cs typeface="+mn-ea"/>
                <a:sym typeface="+mn-lt"/>
              </a:endParaRPr>
            </a:p>
          </p:txBody>
        </p:sp>
        <p:sp>
          <p:nvSpPr>
            <p:cNvPr id="42" name="矩形 41">
              <a:extLst>
                <a:ext uri="{FF2B5EF4-FFF2-40B4-BE49-F238E27FC236}">
                  <a16:creationId xmlns:a16="http://schemas.microsoft.com/office/drawing/2014/main" id="{8AF6D4BC-DAE1-452D-A973-00F36A5B1124}"/>
                </a:ext>
              </a:extLst>
            </p:cNvPr>
            <p:cNvSpPr/>
            <p:nvPr/>
          </p:nvSpPr>
          <p:spPr>
            <a:xfrm>
              <a:off x="3506678" y="1074198"/>
              <a:ext cx="479395" cy="26633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L</a:t>
              </a:r>
              <a:r>
                <a:rPr lang="en-US" altLang="zh-CN" sz="1400" baseline="-25000" dirty="0">
                  <a:cs typeface="+mn-ea"/>
                  <a:sym typeface="+mn-lt"/>
                </a:rPr>
                <a:t>0</a:t>
              </a:r>
              <a:endParaRPr lang="zh-CN" altLang="en-US" sz="1400" baseline="-25000" dirty="0">
                <a:cs typeface="+mn-ea"/>
                <a:sym typeface="+mn-lt"/>
              </a:endParaRPr>
            </a:p>
          </p:txBody>
        </p:sp>
        <p:sp>
          <p:nvSpPr>
            <p:cNvPr id="43" name="矩形 42">
              <a:extLst>
                <a:ext uri="{FF2B5EF4-FFF2-40B4-BE49-F238E27FC236}">
                  <a16:creationId xmlns:a16="http://schemas.microsoft.com/office/drawing/2014/main" id="{232A286A-A866-4C41-914D-910DB3870950}"/>
                </a:ext>
              </a:extLst>
            </p:cNvPr>
            <p:cNvSpPr/>
            <p:nvPr/>
          </p:nvSpPr>
          <p:spPr>
            <a:xfrm>
              <a:off x="5024761" y="1074198"/>
              <a:ext cx="479395" cy="26633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R</a:t>
              </a:r>
              <a:r>
                <a:rPr lang="en-US" altLang="zh-CN" sz="1200" baseline="-25000" dirty="0">
                  <a:cs typeface="+mn-ea"/>
                  <a:sym typeface="+mn-lt"/>
                </a:rPr>
                <a:t>0</a:t>
              </a:r>
              <a:endParaRPr lang="zh-CN" altLang="en-US" sz="1200" baseline="-25000" dirty="0">
                <a:cs typeface="+mn-ea"/>
                <a:sym typeface="+mn-lt"/>
              </a:endParaRPr>
            </a:p>
          </p:txBody>
        </p:sp>
        <p:cxnSp>
          <p:nvCxnSpPr>
            <p:cNvPr id="44" name="连接符: 肘形 43">
              <a:extLst>
                <a:ext uri="{FF2B5EF4-FFF2-40B4-BE49-F238E27FC236}">
                  <a16:creationId xmlns:a16="http://schemas.microsoft.com/office/drawing/2014/main" id="{9AF2EA66-0E9D-4BB7-B0DC-6CD925993403}"/>
                </a:ext>
              </a:extLst>
            </p:cNvPr>
            <p:cNvCxnSpPr>
              <a:stCxn id="41" idx="2"/>
              <a:endCxn id="43" idx="0"/>
            </p:cNvCxnSpPr>
            <p:nvPr/>
          </p:nvCxnSpPr>
          <p:spPr>
            <a:xfrm rot="16200000" flipH="1">
              <a:off x="4645241" y="454980"/>
              <a:ext cx="479394" cy="7590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a:extLst>
                <a:ext uri="{FF2B5EF4-FFF2-40B4-BE49-F238E27FC236}">
                  <a16:creationId xmlns:a16="http://schemas.microsoft.com/office/drawing/2014/main" id="{8522EF6C-72B8-4355-9FA0-7B1E65EBF380}"/>
                </a:ext>
              </a:extLst>
            </p:cNvPr>
            <p:cNvCxnSpPr>
              <a:endCxn id="42" idx="0"/>
            </p:cNvCxnSpPr>
            <p:nvPr/>
          </p:nvCxnSpPr>
          <p:spPr>
            <a:xfrm rot="10800000" flipV="1">
              <a:off x="3746377" y="834500"/>
              <a:ext cx="759041" cy="2396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椭圆 45">
              <a:extLst>
                <a:ext uri="{FF2B5EF4-FFF2-40B4-BE49-F238E27FC236}">
                  <a16:creationId xmlns:a16="http://schemas.microsoft.com/office/drawing/2014/main" id="{F36867D9-AC34-4216-BE24-FBD856E38171}"/>
                </a:ext>
              </a:extLst>
            </p:cNvPr>
            <p:cNvSpPr/>
            <p:nvPr/>
          </p:nvSpPr>
          <p:spPr>
            <a:xfrm>
              <a:off x="4216892" y="1544714"/>
              <a:ext cx="577049" cy="3284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F</a:t>
              </a:r>
              <a:endParaRPr lang="zh-CN" altLang="en-US" sz="1400" dirty="0">
                <a:cs typeface="+mn-ea"/>
                <a:sym typeface="+mn-lt"/>
              </a:endParaRPr>
            </a:p>
          </p:txBody>
        </p:sp>
        <p:sp>
          <p:nvSpPr>
            <p:cNvPr id="47" name="流程图: 或者 46">
              <a:extLst>
                <a:ext uri="{FF2B5EF4-FFF2-40B4-BE49-F238E27FC236}">
                  <a16:creationId xmlns:a16="http://schemas.microsoft.com/office/drawing/2014/main" id="{7B6614DA-CC60-4D96-88F9-9FA4E0698F45}"/>
                </a:ext>
              </a:extLst>
            </p:cNvPr>
            <p:cNvSpPr/>
            <p:nvPr/>
          </p:nvSpPr>
          <p:spPr>
            <a:xfrm>
              <a:off x="3586577" y="1544714"/>
              <a:ext cx="319596" cy="328473"/>
            </a:xfrm>
            <a:prstGeom prst="flowChartOr">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sp>
          <p:nvSpPr>
            <p:cNvPr id="48" name="矩形 47">
              <a:extLst>
                <a:ext uri="{FF2B5EF4-FFF2-40B4-BE49-F238E27FC236}">
                  <a16:creationId xmlns:a16="http://schemas.microsoft.com/office/drawing/2014/main" id="{9B8E6177-7743-415B-8E0D-373AECE9C218}"/>
                </a:ext>
              </a:extLst>
            </p:cNvPr>
            <p:cNvSpPr/>
            <p:nvPr/>
          </p:nvSpPr>
          <p:spPr>
            <a:xfrm>
              <a:off x="5024760" y="2291919"/>
              <a:ext cx="479395" cy="26633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R</a:t>
              </a:r>
              <a:r>
                <a:rPr lang="en-US" altLang="zh-CN" sz="1200" baseline="-25000" dirty="0">
                  <a:cs typeface="+mn-ea"/>
                  <a:sym typeface="+mn-lt"/>
                </a:rPr>
                <a:t>1</a:t>
              </a:r>
              <a:endParaRPr lang="zh-CN" altLang="en-US" sz="1200" baseline="-25000" dirty="0">
                <a:cs typeface="+mn-ea"/>
                <a:sym typeface="+mn-lt"/>
              </a:endParaRPr>
            </a:p>
          </p:txBody>
        </p:sp>
        <p:sp>
          <p:nvSpPr>
            <p:cNvPr id="49" name="矩形 48">
              <a:extLst>
                <a:ext uri="{FF2B5EF4-FFF2-40B4-BE49-F238E27FC236}">
                  <a16:creationId xmlns:a16="http://schemas.microsoft.com/office/drawing/2014/main" id="{0B682E54-455F-42F0-9CCA-ADB60DE70D5A}"/>
                </a:ext>
              </a:extLst>
            </p:cNvPr>
            <p:cNvSpPr/>
            <p:nvPr/>
          </p:nvSpPr>
          <p:spPr>
            <a:xfrm>
              <a:off x="3506677" y="2291919"/>
              <a:ext cx="479395" cy="26633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L</a:t>
              </a:r>
              <a:r>
                <a:rPr lang="en-US" altLang="zh-CN" sz="1400" baseline="-25000" dirty="0">
                  <a:cs typeface="+mn-ea"/>
                  <a:sym typeface="+mn-lt"/>
                </a:rPr>
                <a:t>1</a:t>
              </a:r>
              <a:endParaRPr lang="zh-CN" altLang="en-US" sz="1400" baseline="-25000" dirty="0">
                <a:cs typeface="+mn-ea"/>
                <a:sym typeface="+mn-lt"/>
              </a:endParaRPr>
            </a:p>
          </p:txBody>
        </p:sp>
        <p:sp>
          <p:nvSpPr>
            <p:cNvPr id="50" name="椭圆 49">
              <a:extLst>
                <a:ext uri="{FF2B5EF4-FFF2-40B4-BE49-F238E27FC236}">
                  <a16:creationId xmlns:a16="http://schemas.microsoft.com/office/drawing/2014/main" id="{962F36E4-C983-48E7-85C2-A36B869F3F01}"/>
                </a:ext>
              </a:extLst>
            </p:cNvPr>
            <p:cNvSpPr/>
            <p:nvPr/>
          </p:nvSpPr>
          <p:spPr>
            <a:xfrm>
              <a:off x="4216893" y="2750596"/>
              <a:ext cx="577049" cy="3284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F</a:t>
              </a:r>
              <a:endParaRPr lang="zh-CN" altLang="en-US" sz="1400" dirty="0">
                <a:cs typeface="+mn-ea"/>
                <a:sym typeface="+mn-lt"/>
              </a:endParaRPr>
            </a:p>
          </p:txBody>
        </p:sp>
        <p:sp>
          <p:nvSpPr>
            <p:cNvPr id="51" name="流程图: 或者 50">
              <a:extLst>
                <a:ext uri="{FF2B5EF4-FFF2-40B4-BE49-F238E27FC236}">
                  <a16:creationId xmlns:a16="http://schemas.microsoft.com/office/drawing/2014/main" id="{B0A9F28B-E270-4B1C-99FD-BD503F877BBD}"/>
                </a:ext>
              </a:extLst>
            </p:cNvPr>
            <p:cNvSpPr/>
            <p:nvPr/>
          </p:nvSpPr>
          <p:spPr>
            <a:xfrm>
              <a:off x="3586578" y="2750596"/>
              <a:ext cx="319596" cy="328473"/>
            </a:xfrm>
            <a:prstGeom prst="flowChartOr">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cxnSp>
          <p:nvCxnSpPr>
            <p:cNvPr id="52" name="连接符: 肘形 51">
              <a:extLst>
                <a:ext uri="{FF2B5EF4-FFF2-40B4-BE49-F238E27FC236}">
                  <a16:creationId xmlns:a16="http://schemas.microsoft.com/office/drawing/2014/main" id="{0035306C-6A8C-40BF-95DF-6DA0160571A7}"/>
                </a:ext>
              </a:extLst>
            </p:cNvPr>
            <p:cNvCxnSpPr>
              <a:stCxn id="43" idx="2"/>
              <a:endCxn id="46" idx="6"/>
            </p:cNvCxnSpPr>
            <p:nvPr/>
          </p:nvCxnSpPr>
          <p:spPr>
            <a:xfrm rot="5400000">
              <a:off x="4844989" y="1289480"/>
              <a:ext cx="368423" cy="4705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67A61DBF-12AC-4EC4-B92F-6B2C32CFD9F3}"/>
                </a:ext>
              </a:extLst>
            </p:cNvPr>
            <p:cNvCxnSpPr>
              <a:stCxn id="46" idx="2"/>
              <a:endCxn id="47" idx="6"/>
            </p:cNvCxnSpPr>
            <p:nvPr/>
          </p:nvCxnSpPr>
          <p:spPr>
            <a:xfrm flipH="1">
              <a:off x="3906173" y="1708951"/>
              <a:ext cx="310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9D87A1F2-0382-4E3C-AAD3-39AB75595338}"/>
                </a:ext>
              </a:extLst>
            </p:cNvPr>
            <p:cNvCxnSpPr>
              <a:stCxn id="42" idx="2"/>
              <a:endCxn id="47" idx="0"/>
            </p:cNvCxnSpPr>
            <p:nvPr/>
          </p:nvCxnSpPr>
          <p:spPr>
            <a:xfrm flipH="1">
              <a:off x="3746375" y="1340528"/>
              <a:ext cx="1" cy="204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3DCCA901-8FD9-4725-A17E-17E9A0DE5EA7}"/>
                </a:ext>
              </a:extLst>
            </p:cNvPr>
            <p:cNvCxnSpPr>
              <a:endCxn id="48" idx="0"/>
            </p:cNvCxnSpPr>
            <p:nvPr/>
          </p:nvCxnSpPr>
          <p:spPr>
            <a:xfrm>
              <a:off x="5264457" y="2121763"/>
              <a:ext cx="1" cy="170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9F3D26C-C2D4-4D2D-88E9-CFF5E919A6E5}"/>
                </a:ext>
              </a:extLst>
            </p:cNvPr>
            <p:cNvCxnSpPr>
              <a:stCxn id="47" idx="4"/>
            </p:cNvCxnSpPr>
            <p:nvPr/>
          </p:nvCxnSpPr>
          <p:spPr>
            <a:xfrm flipH="1">
              <a:off x="3746374" y="1873187"/>
              <a:ext cx="1" cy="1020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665422ED-EB66-4970-8548-DE1929441FD4}"/>
                </a:ext>
              </a:extLst>
            </p:cNvPr>
            <p:cNvCxnSpPr/>
            <p:nvPr/>
          </p:nvCxnSpPr>
          <p:spPr>
            <a:xfrm>
              <a:off x="3746374" y="1975280"/>
              <a:ext cx="1518083" cy="146483"/>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0F73746A-14F6-4F39-B243-9D821104DC0F}"/>
                </a:ext>
              </a:extLst>
            </p:cNvPr>
            <p:cNvCxnSpPr/>
            <p:nvPr/>
          </p:nvCxnSpPr>
          <p:spPr>
            <a:xfrm>
              <a:off x="3746373" y="2104748"/>
              <a:ext cx="1" cy="170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0246D7AD-91FA-4201-BF68-6B2E8FE18538}"/>
                </a:ext>
              </a:extLst>
            </p:cNvPr>
            <p:cNvCxnSpPr>
              <a:cxnSpLocks/>
            </p:cNvCxnSpPr>
            <p:nvPr/>
          </p:nvCxnSpPr>
          <p:spPr>
            <a:xfrm>
              <a:off x="5264458" y="1717829"/>
              <a:ext cx="0" cy="257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879792DE-84E3-4CEF-BE96-601A351E95EB}"/>
                </a:ext>
              </a:extLst>
            </p:cNvPr>
            <p:cNvCxnSpPr>
              <a:cxnSpLocks/>
            </p:cNvCxnSpPr>
            <p:nvPr/>
          </p:nvCxnSpPr>
          <p:spPr>
            <a:xfrm flipV="1">
              <a:off x="3746372" y="1963446"/>
              <a:ext cx="1518085" cy="141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连接符: 肘形 60">
              <a:extLst>
                <a:ext uri="{FF2B5EF4-FFF2-40B4-BE49-F238E27FC236}">
                  <a16:creationId xmlns:a16="http://schemas.microsoft.com/office/drawing/2014/main" id="{B453ECF0-08C9-4C97-9FD8-6C9034AE4DBB}"/>
                </a:ext>
              </a:extLst>
            </p:cNvPr>
            <p:cNvCxnSpPr>
              <a:stCxn id="48" idx="2"/>
              <a:endCxn id="50" idx="6"/>
            </p:cNvCxnSpPr>
            <p:nvPr/>
          </p:nvCxnSpPr>
          <p:spPr>
            <a:xfrm rot="5400000">
              <a:off x="4850908" y="2501283"/>
              <a:ext cx="356584" cy="4705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4367A460-0BDA-4CBA-8003-58515CDC8D52}"/>
                </a:ext>
              </a:extLst>
            </p:cNvPr>
            <p:cNvCxnSpPr>
              <a:stCxn id="50" idx="2"/>
              <a:endCxn id="51" idx="6"/>
            </p:cNvCxnSpPr>
            <p:nvPr/>
          </p:nvCxnSpPr>
          <p:spPr>
            <a:xfrm flipH="1">
              <a:off x="3906174" y="2914833"/>
              <a:ext cx="310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CDC0F187-17B4-461A-BBA0-7C6BF39A8063}"/>
                </a:ext>
              </a:extLst>
            </p:cNvPr>
            <p:cNvCxnSpPr>
              <a:stCxn id="49" idx="2"/>
              <a:endCxn id="51" idx="0"/>
            </p:cNvCxnSpPr>
            <p:nvPr/>
          </p:nvCxnSpPr>
          <p:spPr>
            <a:xfrm>
              <a:off x="3746375" y="2558249"/>
              <a:ext cx="1" cy="192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60F13C9D-30DF-4F7C-BBFB-45773878618C}"/>
                </a:ext>
              </a:extLst>
            </p:cNvPr>
            <p:cNvCxnSpPr>
              <a:stCxn id="51" idx="4"/>
            </p:cNvCxnSpPr>
            <p:nvPr/>
          </p:nvCxnSpPr>
          <p:spPr>
            <a:xfrm flipH="1">
              <a:off x="3746373" y="3079069"/>
              <a:ext cx="3" cy="130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FD139981-A474-4774-9C37-A5EE0F8B42B1}"/>
                </a:ext>
              </a:extLst>
            </p:cNvPr>
            <p:cNvCxnSpPr/>
            <p:nvPr/>
          </p:nvCxnSpPr>
          <p:spPr>
            <a:xfrm>
              <a:off x="5264457" y="3426781"/>
              <a:ext cx="0" cy="213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75CF3487-000E-448F-B7D0-BAD202429E39}"/>
                </a:ext>
              </a:extLst>
            </p:cNvPr>
            <p:cNvCxnSpPr>
              <a:cxnSpLocks/>
            </p:cNvCxnSpPr>
            <p:nvPr/>
          </p:nvCxnSpPr>
          <p:spPr>
            <a:xfrm>
              <a:off x="3746372" y="3225551"/>
              <a:ext cx="1518085" cy="210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609C193F-4FC3-4801-800D-5FD4FF82422A}"/>
                </a:ext>
              </a:extLst>
            </p:cNvPr>
            <p:cNvCxnSpPr>
              <a:cxnSpLocks/>
            </p:cNvCxnSpPr>
            <p:nvPr/>
          </p:nvCxnSpPr>
          <p:spPr>
            <a:xfrm>
              <a:off x="5264457" y="2914833"/>
              <a:ext cx="0" cy="27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2127D80-6843-4E54-9D20-5B2F0B2F3883}"/>
                </a:ext>
              </a:extLst>
            </p:cNvPr>
            <p:cNvCxnSpPr/>
            <p:nvPr/>
          </p:nvCxnSpPr>
          <p:spPr>
            <a:xfrm>
              <a:off x="3746372" y="3426781"/>
              <a:ext cx="0" cy="213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2D6D2DDC-98BA-4A28-A3DD-AEC328692B93}"/>
                </a:ext>
              </a:extLst>
            </p:cNvPr>
            <p:cNvCxnSpPr>
              <a:cxnSpLocks/>
            </p:cNvCxnSpPr>
            <p:nvPr/>
          </p:nvCxnSpPr>
          <p:spPr>
            <a:xfrm flipH="1">
              <a:off x="3746371" y="3189297"/>
              <a:ext cx="1518086" cy="246356"/>
            </a:xfrm>
            <a:prstGeom prst="line">
              <a:avLst/>
            </a:prstGeom>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9124D899-D1E9-4A94-89B4-4C1BBCA7F889}"/>
                </a:ext>
              </a:extLst>
            </p:cNvPr>
            <p:cNvSpPr txBox="1"/>
            <p:nvPr/>
          </p:nvSpPr>
          <p:spPr>
            <a:xfrm>
              <a:off x="5069449" y="3654954"/>
              <a:ext cx="519429" cy="415776"/>
            </a:xfrm>
            <a:prstGeom prst="rect">
              <a:avLst/>
            </a:prstGeom>
            <a:noFill/>
          </p:spPr>
          <p:txBody>
            <a:bodyPr vert="eaVert" wrap="square" rtlCol="0">
              <a:spAutoFit/>
            </a:bodyPr>
            <a:lstStyle/>
            <a:p>
              <a:r>
                <a:rPr lang="en-US" altLang="zh-CN" sz="1400" dirty="0">
                  <a:cs typeface="+mn-ea"/>
                  <a:sym typeface="+mn-lt"/>
                </a:rPr>
                <a:t>…</a:t>
              </a:r>
              <a:endParaRPr lang="zh-CN" altLang="en-US" sz="1400" dirty="0">
                <a:cs typeface="+mn-ea"/>
                <a:sym typeface="+mn-lt"/>
              </a:endParaRPr>
            </a:p>
          </p:txBody>
        </p:sp>
        <p:sp>
          <p:nvSpPr>
            <p:cNvPr id="71" name="文本框 70">
              <a:extLst>
                <a:ext uri="{FF2B5EF4-FFF2-40B4-BE49-F238E27FC236}">
                  <a16:creationId xmlns:a16="http://schemas.microsoft.com/office/drawing/2014/main" id="{4D65767B-EB5A-4994-BC0D-0AF22C59CE7C}"/>
                </a:ext>
              </a:extLst>
            </p:cNvPr>
            <p:cNvSpPr txBox="1"/>
            <p:nvPr/>
          </p:nvSpPr>
          <p:spPr>
            <a:xfrm>
              <a:off x="3551368" y="3647560"/>
              <a:ext cx="519429" cy="415776"/>
            </a:xfrm>
            <a:prstGeom prst="rect">
              <a:avLst/>
            </a:prstGeom>
            <a:noFill/>
          </p:spPr>
          <p:txBody>
            <a:bodyPr vert="eaVert" wrap="square" rtlCol="0">
              <a:spAutoFit/>
            </a:bodyPr>
            <a:lstStyle/>
            <a:p>
              <a:r>
                <a:rPr lang="en-US" altLang="zh-CN" sz="1400" dirty="0">
                  <a:cs typeface="+mn-ea"/>
                  <a:sym typeface="+mn-lt"/>
                </a:rPr>
                <a:t>…</a:t>
              </a:r>
              <a:endParaRPr lang="zh-CN" altLang="en-US" sz="1400" dirty="0">
                <a:cs typeface="+mn-ea"/>
                <a:sym typeface="+mn-lt"/>
              </a:endParaRPr>
            </a:p>
          </p:txBody>
        </p:sp>
        <p:sp>
          <p:nvSpPr>
            <p:cNvPr id="72" name="矩形 71">
              <a:extLst>
                <a:ext uri="{FF2B5EF4-FFF2-40B4-BE49-F238E27FC236}">
                  <a16:creationId xmlns:a16="http://schemas.microsoft.com/office/drawing/2014/main" id="{BB8DB946-7F5E-4A11-B2CA-7BB1E953AC7A}"/>
                </a:ext>
              </a:extLst>
            </p:cNvPr>
            <p:cNvSpPr/>
            <p:nvPr/>
          </p:nvSpPr>
          <p:spPr>
            <a:xfrm>
              <a:off x="5024759" y="3978071"/>
              <a:ext cx="479396" cy="26633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R</a:t>
              </a:r>
              <a:r>
                <a:rPr lang="en-US" altLang="zh-CN" sz="1200" baseline="-25000" dirty="0">
                  <a:cs typeface="+mn-ea"/>
                  <a:sym typeface="+mn-lt"/>
                </a:rPr>
                <a:t>15</a:t>
              </a:r>
              <a:endParaRPr lang="zh-CN" altLang="en-US" sz="1200" baseline="-25000" dirty="0">
                <a:cs typeface="+mn-ea"/>
                <a:sym typeface="+mn-lt"/>
              </a:endParaRPr>
            </a:p>
          </p:txBody>
        </p:sp>
        <p:sp>
          <p:nvSpPr>
            <p:cNvPr id="73" name="矩形 72">
              <a:extLst>
                <a:ext uri="{FF2B5EF4-FFF2-40B4-BE49-F238E27FC236}">
                  <a16:creationId xmlns:a16="http://schemas.microsoft.com/office/drawing/2014/main" id="{7BA87D98-CF2C-414D-B6FB-5AA13E151E43}"/>
                </a:ext>
              </a:extLst>
            </p:cNvPr>
            <p:cNvSpPr/>
            <p:nvPr/>
          </p:nvSpPr>
          <p:spPr>
            <a:xfrm>
              <a:off x="3497250" y="3978071"/>
              <a:ext cx="484467" cy="26633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L</a:t>
              </a:r>
              <a:r>
                <a:rPr lang="en-US" altLang="zh-CN" sz="1200" baseline="-25000" dirty="0">
                  <a:cs typeface="+mn-ea"/>
                  <a:sym typeface="+mn-lt"/>
                </a:rPr>
                <a:t>15</a:t>
              </a:r>
              <a:endParaRPr lang="zh-CN" altLang="en-US" sz="1200" baseline="-25000" dirty="0">
                <a:cs typeface="+mn-ea"/>
                <a:sym typeface="+mn-lt"/>
              </a:endParaRPr>
            </a:p>
          </p:txBody>
        </p:sp>
        <p:sp>
          <p:nvSpPr>
            <p:cNvPr id="74" name="椭圆 73">
              <a:extLst>
                <a:ext uri="{FF2B5EF4-FFF2-40B4-BE49-F238E27FC236}">
                  <a16:creationId xmlns:a16="http://schemas.microsoft.com/office/drawing/2014/main" id="{DF76C52C-B821-4258-87E0-4E703CA92871}"/>
                </a:ext>
              </a:extLst>
            </p:cNvPr>
            <p:cNvSpPr/>
            <p:nvPr/>
          </p:nvSpPr>
          <p:spPr>
            <a:xfrm>
              <a:off x="4216891" y="4498892"/>
              <a:ext cx="577049" cy="3284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F</a:t>
              </a:r>
              <a:endParaRPr lang="zh-CN" altLang="en-US" sz="1400" dirty="0">
                <a:cs typeface="+mn-ea"/>
                <a:sym typeface="+mn-lt"/>
              </a:endParaRPr>
            </a:p>
          </p:txBody>
        </p:sp>
        <p:sp>
          <p:nvSpPr>
            <p:cNvPr id="75" name="流程图: 或者 74">
              <a:extLst>
                <a:ext uri="{FF2B5EF4-FFF2-40B4-BE49-F238E27FC236}">
                  <a16:creationId xmlns:a16="http://schemas.microsoft.com/office/drawing/2014/main" id="{14C93F88-65F0-4E32-8B57-03B6B6112983}"/>
                </a:ext>
              </a:extLst>
            </p:cNvPr>
            <p:cNvSpPr/>
            <p:nvPr/>
          </p:nvSpPr>
          <p:spPr>
            <a:xfrm>
              <a:off x="3586577" y="4498892"/>
              <a:ext cx="319596" cy="328473"/>
            </a:xfrm>
            <a:prstGeom prst="flowChartOr">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cxnSp>
          <p:nvCxnSpPr>
            <p:cNvPr id="76" name="直接箭头连接符 75">
              <a:extLst>
                <a:ext uri="{FF2B5EF4-FFF2-40B4-BE49-F238E27FC236}">
                  <a16:creationId xmlns:a16="http://schemas.microsoft.com/office/drawing/2014/main" id="{09EFB442-F61A-435F-8319-5310A08E6746}"/>
                </a:ext>
              </a:extLst>
            </p:cNvPr>
            <p:cNvCxnSpPr>
              <a:stCxn id="74" idx="2"/>
              <a:endCxn id="75" idx="6"/>
            </p:cNvCxnSpPr>
            <p:nvPr/>
          </p:nvCxnSpPr>
          <p:spPr>
            <a:xfrm flipH="1">
              <a:off x="3906173" y="4663128"/>
              <a:ext cx="310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矩形 76">
              <a:extLst>
                <a:ext uri="{FF2B5EF4-FFF2-40B4-BE49-F238E27FC236}">
                  <a16:creationId xmlns:a16="http://schemas.microsoft.com/office/drawing/2014/main" id="{66C5E0C0-9C78-4FBA-8CEE-C37B5F8C5CEA}"/>
                </a:ext>
              </a:extLst>
            </p:cNvPr>
            <p:cNvSpPr/>
            <p:nvPr/>
          </p:nvSpPr>
          <p:spPr>
            <a:xfrm>
              <a:off x="5020248" y="5202291"/>
              <a:ext cx="479397" cy="26633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R</a:t>
              </a:r>
              <a:r>
                <a:rPr lang="en-US" altLang="zh-CN" sz="1200" baseline="-25000" dirty="0">
                  <a:cs typeface="+mn-ea"/>
                  <a:sym typeface="+mn-lt"/>
                </a:rPr>
                <a:t>16</a:t>
              </a:r>
              <a:endParaRPr lang="zh-CN" altLang="en-US" sz="1200" baseline="-25000" dirty="0">
                <a:cs typeface="+mn-ea"/>
                <a:sym typeface="+mn-lt"/>
              </a:endParaRPr>
            </a:p>
          </p:txBody>
        </p:sp>
        <p:sp>
          <p:nvSpPr>
            <p:cNvPr id="78" name="矩形 77">
              <a:extLst>
                <a:ext uri="{FF2B5EF4-FFF2-40B4-BE49-F238E27FC236}">
                  <a16:creationId xmlns:a16="http://schemas.microsoft.com/office/drawing/2014/main" id="{0D38A266-942C-4595-B770-BB7CB233D757}"/>
                </a:ext>
              </a:extLst>
            </p:cNvPr>
            <p:cNvSpPr/>
            <p:nvPr/>
          </p:nvSpPr>
          <p:spPr>
            <a:xfrm>
              <a:off x="3502162" y="5202291"/>
              <a:ext cx="528295" cy="26633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L</a:t>
              </a:r>
              <a:r>
                <a:rPr lang="en-US" altLang="zh-CN" sz="1200" baseline="-25000" dirty="0">
                  <a:cs typeface="+mn-ea"/>
                  <a:sym typeface="+mn-lt"/>
                </a:rPr>
                <a:t>16</a:t>
              </a:r>
              <a:endParaRPr lang="zh-CN" altLang="en-US" sz="1200" baseline="-25000" dirty="0">
                <a:cs typeface="+mn-ea"/>
                <a:sym typeface="+mn-lt"/>
              </a:endParaRPr>
            </a:p>
          </p:txBody>
        </p:sp>
        <p:sp>
          <p:nvSpPr>
            <p:cNvPr id="79" name="文本框 78">
              <a:extLst>
                <a:ext uri="{FF2B5EF4-FFF2-40B4-BE49-F238E27FC236}">
                  <a16:creationId xmlns:a16="http://schemas.microsoft.com/office/drawing/2014/main" id="{8962DC26-1CDA-4115-A5AC-BF464D48386F}"/>
                </a:ext>
              </a:extLst>
            </p:cNvPr>
            <p:cNvSpPr txBox="1"/>
            <p:nvPr/>
          </p:nvSpPr>
          <p:spPr>
            <a:xfrm>
              <a:off x="3462285" y="5643513"/>
              <a:ext cx="568172" cy="364500"/>
            </a:xfrm>
            <a:prstGeom prst="rect">
              <a:avLst/>
            </a:prstGeom>
            <a:noFill/>
          </p:spPr>
          <p:txBody>
            <a:bodyPr wrap="square" rtlCol="0">
              <a:spAutoFit/>
            </a:bodyPr>
            <a:lstStyle/>
            <a:p>
              <a:r>
                <a:rPr lang="en-US" altLang="zh-CN" sz="1200" dirty="0">
                  <a:cs typeface="+mn-ea"/>
                  <a:sym typeface="+mn-lt"/>
                </a:rPr>
                <a:t>R</a:t>
              </a:r>
              <a:r>
                <a:rPr lang="en-US" altLang="zh-CN" sz="1200" baseline="-25000" dirty="0">
                  <a:cs typeface="+mn-ea"/>
                  <a:sym typeface="+mn-lt"/>
                </a:rPr>
                <a:t>16</a:t>
              </a:r>
              <a:endParaRPr lang="zh-CN" altLang="en-US" sz="1200" baseline="-25000" dirty="0">
                <a:cs typeface="+mn-ea"/>
                <a:sym typeface="+mn-lt"/>
              </a:endParaRPr>
            </a:p>
          </p:txBody>
        </p:sp>
        <p:sp>
          <p:nvSpPr>
            <p:cNvPr id="80" name="文本框 79">
              <a:extLst>
                <a:ext uri="{FF2B5EF4-FFF2-40B4-BE49-F238E27FC236}">
                  <a16:creationId xmlns:a16="http://schemas.microsoft.com/office/drawing/2014/main" id="{0463830F-36E0-4663-91E8-1EE3ABEA58A0}"/>
                </a:ext>
              </a:extLst>
            </p:cNvPr>
            <p:cNvSpPr txBox="1"/>
            <p:nvPr/>
          </p:nvSpPr>
          <p:spPr>
            <a:xfrm>
              <a:off x="5030973" y="5642025"/>
              <a:ext cx="568172" cy="364500"/>
            </a:xfrm>
            <a:prstGeom prst="rect">
              <a:avLst/>
            </a:prstGeom>
            <a:noFill/>
          </p:spPr>
          <p:txBody>
            <a:bodyPr wrap="square" rtlCol="0">
              <a:spAutoFit/>
            </a:bodyPr>
            <a:lstStyle/>
            <a:p>
              <a:r>
                <a:rPr lang="en-US" altLang="zh-CN" sz="1200" dirty="0">
                  <a:cs typeface="+mn-ea"/>
                  <a:sym typeface="+mn-lt"/>
                </a:rPr>
                <a:t>L</a:t>
              </a:r>
              <a:r>
                <a:rPr lang="en-US" altLang="zh-CN" sz="1200" baseline="-25000" dirty="0">
                  <a:cs typeface="+mn-ea"/>
                  <a:sym typeface="+mn-lt"/>
                </a:rPr>
                <a:t>16</a:t>
              </a:r>
              <a:endParaRPr lang="zh-CN" altLang="en-US" sz="1200" baseline="-25000" dirty="0">
                <a:cs typeface="+mn-ea"/>
                <a:sym typeface="+mn-lt"/>
              </a:endParaRPr>
            </a:p>
          </p:txBody>
        </p:sp>
        <p:sp>
          <p:nvSpPr>
            <p:cNvPr id="81" name="矩形: 圆角 80">
              <a:extLst>
                <a:ext uri="{FF2B5EF4-FFF2-40B4-BE49-F238E27FC236}">
                  <a16:creationId xmlns:a16="http://schemas.microsoft.com/office/drawing/2014/main" id="{6A3E3D5C-6D33-425F-B41D-84C658AA440F}"/>
                </a:ext>
              </a:extLst>
            </p:cNvPr>
            <p:cNvSpPr/>
            <p:nvPr/>
          </p:nvSpPr>
          <p:spPr>
            <a:xfrm>
              <a:off x="3950586" y="6177340"/>
              <a:ext cx="1038688" cy="27520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FP</a:t>
              </a:r>
              <a:endParaRPr lang="zh-CN" altLang="en-US" sz="1400" baseline="30000" dirty="0">
                <a:cs typeface="+mn-ea"/>
                <a:sym typeface="+mn-lt"/>
              </a:endParaRPr>
            </a:p>
          </p:txBody>
        </p:sp>
        <p:cxnSp>
          <p:nvCxnSpPr>
            <p:cNvPr id="82" name="连接符: 肘形 81">
              <a:extLst>
                <a:ext uri="{FF2B5EF4-FFF2-40B4-BE49-F238E27FC236}">
                  <a16:creationId xmlns:a16="http://schemas.microsoft.com/office/drawing/2014/main" id="{594A0838-62DB-400C-B488-0CD6010C1B3F}"/>
                </a:ext>
              </a:extLst>
            </p:cNvPr>
            <p:cNvCxnSpPr>
              <a:cxnSpLocks/>
              <a:stCxn id="72" idx="2"/>
              <a:endCxn id="74" idx="6"/>
            </p:cNvCxnSpPr>
            <p:nvPr/>
          </p:nvCxnSpPr>
          <p:spPr>
            <a:xfrm rot="5400000">
              <a:off x="4819836" y="4218506"/>
              <a:ext cx="418727" cy="4705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76E60A46-E9D2-452F-9F6A-714A51D38F31}"/>
                </a:ext>
              </a:extLst>
            </p:cNvPr>
            <p:cNvCxnSpPr>
              <a:cxnSpLocks/>
              <a:stCxn id="73" idx="2"/>
              <a:endCxn id="75" idx="0"/>
            </p:cNvCxnSpPr>
            <p:nvPr/>
          </p:nvCxnSpPr>
          <p:spPr>
            <a:xfrm>
              <a:off x="3739484" y="4244401"/>
              <a:ext cx="6891" cy="254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1BA6A00F-1113-4D0F-994C-B9AD076E2D76}"/>
                </a:ext>
              </a:extLst>
            </p:cNvPr>
            <p:cNvCxnSpPr>
              <a:cxnSpLocks/>
              <a:endCxn id="77" idx="0"/>
            </p:cNvCxnSpPr>
            <p:nvPr/>
          </p:nvCxnSpPr>
          <p:spPr>
            <a:xfrm>
              <a:off x="5259947" y="5008476"/>
              <a:ext cx="0" cy="193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C0E396B8-B75C-4D37-856A-E437452E6E08}"/>
                </a:ext>
              </a:extLst>
            </p:cNvPr>
            <p:cNvCxnSpPr>
              <a:cxnSpLocks/>
              <a:endCxn id="78" idx="0"/>
            </p:cNvCxnSpPr>
            <p:nvPr/>
          </p:nvCxnSpPr>
          <p:spPr>
            <a:xfrm>
              <a:off x="3766309" y="5008476"/>
              <a:ext cx="0" cy="193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6C88F1F4-6E67-4FB2-9BB3-5198FAB01D57}"/>
                </a:ext>
              </a:extLst>
            </p:cNvPr>
            <p:cNvCxnSpPr>
              <a:stCxn id="75" idx="4"/>
            </p:cNvCxnSpPr>
            <p:nvPr/>
          </p:nvCxnSpPr>
          <p:spPr>
            <a:xfrm flipH="1">
              <a:off x="3737509" y="4827365"/>
              <a:ext cx="88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259F7993-48AF-4E82-A20A-D8A9F4BA40DE}"/>
                </a:ext>
              </a:extLst>
            </p:cNvPr>
            <p:cNvCxnSpPr>
              <a:stCxn id="75" idx="4"/>
            </p:cNvCxnSpPr>
            <p:nvPr/>
          </p:nvCxnSpPr>
          <p:spPr>
            <a:xfrm flipH="1">
              <a:off x="3746371" y="4827365"/>
              <a:ext cx="4" cy="94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EE277869-E485-453B-B436-333CFBF0CFDD}"/>
                </a:ext>
              </a:extLst>
            </p:cNvPr>
            <p:cNvCxnSpPr>
              <a:cxnSpLocks/>
            </p:cNvCxnSpPr>
            <p:nvPr/>
          </p:nvCxnSpPr>
          <p:spPr>
            <a:xfrm>
              <a:off x="5264305" y="4331570"/>
              <a:ext cx="0" cy="615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AA45450D-69F6-466D-A1B9-D579D73A2BFA}"/>
                </a:ext>
              </a:extLst>
            </p:cNvPr>
            <p:cNvCxnSpPr>
              <a:cxnSpLocks/>
            </p:cNvCxnSpPr>
            <p:nvPr/>
          </p:nvCxnSpPr>
          <p:spPr>
            <a:xfrm flipH="1">
              <a:off x="3766309" y="4947234"/>
              <a:ext cx="1503413" cy="61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914ECC57-6412-45FC-BD91-E5476FA91670}"/>
                </a:ext>
              </a:extLst>
            </p:cNvPr>
            <p:cNvCxnSpPr>
              <a:cxnSpLocks/>
            </p:cNvCxnSpPr>
            <p:nvPr/>
          </p:nvCxnSpPr>
          <p:spPr>
            <a:xfrm>
              <a:off x="3746073" y="4922073"/>
              <a:ext cx="1514785" cy="96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C6AD4AD-068A-4032-8B19-E97CCB4E8631}"/>
                </a:ext>
              </a:extLst>
            </p:cNvPr>
            <p:cNvCxnSpPr>
              <a:cxnSpLocks/>
              <a:stCxn id="77" idx="2"/>
            </p:cNvCxnSpPr>
            <p:nvPr/>
          </p:nvCxnSpPr>
          <p:spPr>
            <a:xfrm flipH="1">
              <a:off x="3901802" y="5468621"/>
              <a:ext cx="1358145" cy="263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A4732ED3-F163-4F55-B76E-AC2EE1404350}"/>
                </a:ext>
              </a:extLst>
            </p:cNvPr>
            <p:cNvCxnSpPr>
              <a:cxnSpLocks/>
              <a:stCxn id="78" idx="2"/>
            </p:cNvCxnSpPr>
            <p:nvPr/>
          </p:nvCxnSpPr>
          <p:spPr>
            <a:xfrm>
              <a:off x="3766309" y="5468621"/>
              <a:ext cx="1358145" cy="263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F8940205-58AC-4875-922E-178D6F7382A0}"/>
                </a:ext>
              </a:extLst>
            </p:cNvPr>
            <p:cNvCxnSpPr>
              <a:cxnSpLocks/>
            </p:cNvCxnSpPr>
            <p:nvPr/>
          </p:nvCxnSpPr>
          <p:spPr>
            <a:xfrm flipV="1">
              <a:off x="4030457" y="5865432"/>
              <a:ext cx="1000515" cy="1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1CD6A7FE-CF3E-4CA3-B600-B6EBC29E2C34}"/>
                </a:ext>
              </a:extLst>
            </p:cNvPr>
            <p:cNvCxnSpPr>
              <a:cxnSpLocks/>
              <a:endCxn id="81" idx="0"/>
            </p:cNvCxnSpPr>
            <p:nvPr/>
          </p:nvCxnSpPr>
          <p:spPr>
            <a:xfrm>
              <a:off x="4469931" y="5867846"/>
              <a:ext cx="0" cy="309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文本框 94">
              <a:extLst>
                <a:ext uri="{FF2B5EF4-FFF2-40B4-BE49-F238E27FC236}">
                  <a16:creationId xmlns:a16="http://schemas.microsoft.com/office/drawing/2014/main" id="{97C5B73E-A303-40C7-B529-4FA3FB887F83}"/>
                </a:ext>
              </a:extLst>
            </p:cNvPr>
            <p:cNvSpPr txBox="1"/>
            <p:nvPr/>
          </p:nvSpPr>
          <p:spPr>
            <a:xfrm>
              <a:off x="4268251" y="922250"/>
              <a:ext cx="485299" cy="445500"/>
            </a:xfrm>
            <a:prstGeom prst="rect">
              <a:avLst/>
            </a:prstGeom>
            <a:noFill/>
          </p:spPr>
          <p:txBody>
            <a:bodyPr wrap="none" rtlCol="0">
              <a:spAutoFit/>
            </a:bodyPr>
            <a:lstStyle/>
            <a:p>
              <a:r>
                <a:rPr lang="en-US" altLang="zh-CN" sz="1600" b="1" dirty="0">
                  <a:cs typeface="+mn-ea"/>
                  <a:sym typeface="+mn-lt"/>
                </a:rPr>
                <a:t>k</a:t>
              </a:r>
              <a:r>
                <a:rPr lang="en-US" altLang="zh-CN" sz="1600" b="1" baseline="-25000" dirty="0">
                  <a:cs typeface="+mn-ea"/>
                  <a:sym typeface="+mn-lt"/>
                </a:rPr>
                <a:t>1</a:t>
              </a:r>
              <a:endParaRPr lang="zh-CN" altLang="en-US" sz="1600" b="1" baseline="-25000" dirty="0">
                <a:cs typeface="+mn-ea"/>
                <a:sym typeface="+mn-lt"/>
              </a:endParaRPr>
            </a:p>
          </p:txBody>
        </p:sp>
        <p:cxnSp>
          <p:nvCxnSpPr>
            <p:cNvPr id="96" name="直接箭头连接符 95">
              <a:extLst>
                <a:ext uri="{FF2B5EF4-FFF2-40B4-BE49-F238E27FC236}">
                  <a16:creationId xmlns:a16="http://schemas.microsoft.com/office/drawing/2014/main" id="{67B2F366-DD78-4664-8C0B-AE7CDA0964A9}"/>
                </a:ext>
              </a:extLst>
            </p:cNvPr>
            <p:cNvCxnSpPr>
              <a:cxnSpLocks/>
              <a:stCxn id="95" idx="2"/>
              <a:endCxn id="46" idx="0"/>
            </p:cNvCxnSpPr>
            <p:nvPr/>
          </p:nvCxnSpPr>
          <p:spPr>
            <a:xfrm flipH="1">
              <a:off x="4505416" y="1367750"/>
              <a:ext cx="5485" cy="176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文本框 96">
              <a:extLst>
                <a:ext uri="{FF2B5EF4-FFF2-40B4-BE49-F238E27FC236}">
                  <a16:creationId xmlns:a16="http://schemas.microsoft.com/office/drawing/2014/main" id="{E4EC0784-8436-426C-B382-D96C0CC000CC}"/>
                </a:ext>
              </a:extLst>
            </p:cNvPr>
            <p:cNvSpPr txBox="1"/>
            <p:nvPr/>
          </p:nvSpPr>
          <p:spPr>
            <a:xfrm>
              <a:off x="4275298" y="2128079"/>
              <a:ext cx="485299" cy="445500"/>
            </a:xfrm>
            <a:prstGeom prst="rect">
              <a:avLst/>
            </a:prstGeom>
            <a:noFill/>
          </p:spPr>
          <p:txBody>
            <a:bodyPr wrap="none" rtlCol="0">
              <a:spAutoFit/>
            </a:bodyPr>
            <a:lstStyle/>
            <a:p>
              <a:r>
                <a:rPr lang="en-US" altLang="zh-CN" sz="1600" b="1" dirty="0">
                  <a:cs typeface="+mn-ea"/>
                  <a:sym typeface="+mn-lt"/>
                </a:rPr>
                <a:t>k</a:t>
              </a:r>
              <a:r>
                <a:rPr lang="en-US" altLang="zh-CN" sz="1600" b="1" baseline="-25000" dirty="0">
                  <a:cs typeface="+mn-ea"/>
                  <a:sym typeface="+mn-lt"/>
                </a:rPr>
                <a:t>2</a:t>
              </a:r>
              <a:endParaRPr lang="zh-CN" altLang="en-US" sz="1600" b="1" baseline="-25000" dirty="0">
                <a:cs typeface="+mn-ea"/>
                <a:sym typeface="+mn-lt"/>
              </a:endParaRPr>
            </a:p>
          </p:txBody>
        </p:sp>
        <p:cxnSp>
          <p:nvCxnSpPr>
            <p:cNvPr id="98" name="直接箭头连接符 97">
              <a:extLst>
                <a:ext uri="{FF2B5EF4-FFF2-40B4-BE49-F238E27FC236}">
                  <a16:creationId xmlns:a16="http://schemas.microsoft.com/office/drawing/2014/main" id="{C51FF5F3-DDCE-44F4-9172-CAE89DAB609F}"/>
                </a:ext>
              </a:extLst>
            </p:cNvPr>
            <p:cNvCxnSpPr>
              <a:cxnSpLocks/>
              <a:stCxn id="97" idx="2"/>
              <a:endCxn id="50" idx="0"/>
            </p:cNvCxnSpPr>
            <p:nvPr/>
          </p:nvCxnSpPr>
          <p:spPr>
            <a:xfrm flipH="1">
              <a:off x="4505417" y="2573579"/>
              <a:ext cx="12530" cy="177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文本框 98">
              <a:extLst>
                <a:ext uri="{FF2B5EF4-FFF2-40B4-BE49-F238E27FC236}">
                  <a16:creationId xmlns:a16="http://schemas.microsoft.com/office/drawing/2014/main" id="{B1DDDF49-4681-42D3-A4FE-6C0E3903DF1F}"/>
                </a:ext>
              </a:extLst>
            </p:cNvPr>
            <p:cNvSpPr txBox="1"/>
            <p:nvPr/>
          </p:nvSpPr>
          <p:spPr>
            <a:xfrm>
              <a:off x="4226902" y="3890129"/>
              <a:ext cx="583109" cy="445500"/>
            </a:xfrm>
            <a:prstGeom prst="rect">
              <a:avLst/>
            </a:prstGeom>
            <a:noFill/>
          </p:spPr>
          <p:txBody>
            <a:bodyPr wrap="none" rtlCol="0">
              <a:spAutoFit/>
            </a:bodyPr>
            <a:lstStyle/>
            <a:p>
              <a:r>
                <a:rPr lang="en-US" altLang="zh-CN" sz="1600" b="1" dirty="0">
                  <a:cs typeface="+mn-ea"/>
                  <a:sym typeface="+mn-lt"/>
                </a:rPr>
                <a:t>k</a:t>
              </a:r>
              <a:r>
                <a:rPr lang="en-US" altLang="zh-CN" sz="1600" b="1" baseline="-25000" dirty="0">
                  <a:cs typeface="+mn-ea"/>
                  <a:sym typeface="+mn-lt"/>
                </a:rPr>
                <a:t>16</a:t>
              </a:r>
              <a:endParaRPr lang="zh-CN" altLang="en-US" sz="1600" b="1" baseline="-25000" dirty="0">
                <a:cs typeface="+mn-ea"/>
                <a:sym typeface="+mn-lt"/>
              </a:endParaRPr>
            </a:p>
          </p:txBody>
        </p:sp>
        <p:cxnSp>
          <p:nvCxnSpPr>
            <p:cNvPr id="100" name="直接箭头连接符 99">
              <a:extLst>
                <a:ext uri="{FF2B5EF4-FFF2-40B4-BE49-F238E27FC236}">
                  <a16:creationId xmlns:a16="http://schemas.microsoft.com/office/drawing/2014/main" id="{AAC5B8F9-4158-40AB-8C19-1504651377AF}"/>
                </a:ext>
              </a:extLst>
            </p:cNvPr>
            <p:cNvCxnSpPr>
              <a:cxnSpLocks/>
              <a:stCxn id="99" idx="2"/>
              <a:endCxn id="74" idx="0"/>
            </p:cNvCxnSpPr>
            <p:nvPr/>
          </p:nvCxnSpPr>
          <p:spPr>
            <a:xfrm flipH="1">
              <a:off x="4505416" y="4335629"/>
              <a:ext cx="13041" cy="163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F4CA4322-4A1A-4D68-94BE-52CAF42C6C6D}"/>
                </a:ext>
              </a:extLst>
            </p:cNvPr>
            <p:cNvCxnSpPr/>
            <p:nvPr/>
          </p:nvCxnSpPr>
          <p:spPr>
            <a:xfrm>
              <a:off x="4469930" y="6452548"/>
              <a:ext cx="0" cy="276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CDA00FDD-F487-4676-8418-4F1923C5F377}"/>
                </a:ext>
              </a:extLst>
            </p:cNvPr>
            <p:cNvCxnSpPr>
              <a:cxnSpLocks/>
              <a:endCxn id="41" idx="0"/>
            </p:cNvCxnSpPr>
            <p:nvPr/>
          </p:nvCxnSpPr>
          <p:spPr>
            <a:xfrm>
              <a:off x="4498216" y="5126"/>
              <a:ext cx="7201" cy="314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文本框 103">
              <a:extLst>
                <a:ext uri="{FF2B5EF4-FFF2-40B4-BE49-F238E27FC236}">
                  <a16:creationId xmlns:a16="http://schemas.microsoft.com/office/drawing/2014/main" id="{94EEC72B-5A95-4691-843F-CFE507547BA2}"/>
                </a:ext>
              </a:extLst>
            </p:cNvPr>
            <p:cNvSpPr txBox="1"/>
            <p:nvPr/>
          </p:nvSpPr>
          <p:spPr>
            <a:xfrm>
              <a:off x="3708802" y="-289825"/>
              <a:ext cx="1854625" cy="405001"/>
            </a:xfrm>
            <a:prstGeom prst="rect">
              <a:avLst/>
            </a:prstGeom>
            <a:noFill/>
          </p:spPr>
          <p:txBody>
            <a:bodyPr wrap="none" rtlCol="0">
              <a:spAutoFit/>
            </a:bodyPr>
            <a:lstStyle/>
            <a:p>
              <a:r>
                <a:rPr lang="en-US" altLang="zh-CN" sz="1400" dirty="0">
                  <a:cs typeface="+mn-ea"/>
                  <a:sym typeface="+mn-lt"/>
                </a:rPr>
                <a:t>Plaintext (64bit)</a:t>
              </a:r>
              <a:endParaRPr lang="zh-CN" altLang="en-US" sz="1400" dirty="0">
                <a:cs typeface="+mn-ea"/>
                <a:sym typeface="+mn-lt"/>
              </a:endParaRPr>
            </a:p>
          </p:txBody>
        </p:sp>
        <p:sp>
          <p:nvSpPr>
            <p:cNvPr id="105" name="文本框 104">
              <a:extLst>
                <a:ext uri="{FF2B5EF4-FFF2-40B4-BE49-F238E27FC236}">
                  <a16:creationId xmlns:a16="http://schemas.microsoft.com/office/drawing/2014/main" id="{09651CD2-A7A7-488A-8A96-65E6B291E59D}"/>
                </a:ext>
              </a:extLst>
            </p:cNvPr>
            <p:cNvSpPr txBox="1"/>
            <p:nvPr/>
          </p:nvSpPr>
          <p:spPr>
            <a:xfrm>
              <a:off x="3706380" y="6626206"/>
              <a:ext cx="2021109" cy="405001"/>
            </a:xfrm>
            <a:prstGeom prst="rect">
              <a:avLst/>
            </a:prstGeom>
            <a:noFill/>
          </p:spPr>
          <p:txBody>
            <a:bodyPr wrap="none" rtlCol="0">
              <a:spAutoFit/>
            </a:bodyPr>
            <a:lstStyle/>
            <a:p>
              <a:r>
                <a:rPr lang="en-US" altLang="zh-CN" sz="1400" dirty="0">
                  <a:cs typeface="+mn-ea"/>
                  <a:sym typeface="+mn-lt"/>
                </a:rPr>
                <a:t>Ciphertext (64bit)</a:t>
              </a:r>
              <a:endParaRPr lang="zh-CN" altLang="en-US" sz="1400" dirty="0">
                <a:cs typeface="+mn-ea"/>
                <a:sym typeface="+mn-lt"/>
              </a:endParaRPr>
            </a:p>
          </p:txBody>
        </p:sp>
        <p:sp>
          <p:nvSpPr>
            <p:cNvPr id="106" name="文本框 105">
              <a:extLst>
                <a:ext uri="{FF2B5EF4-FFF2-40B4-BE49-F238E27FC236}">
                  <a16:creationId xmlns:a16="http://schemas.microsoft.com/office/drawing/2014/main" id="{F0275C9B-33C2-47AA-9D9E-066A995F1966}"/>
                </a:ext>
              </a:extLst>
            </p:cNvPr>
            <p:cNvSpPr txBox="1"/>
            <p:nvPr/>
          </p:nvSpPr>
          <p:spPr>
            <a:xfrm>
              <a:off x="2340982" y="1022699"/>
              <a:ext cx="1117936" cy="405001"/>
            </a:xfrm>
            <a:prstGeom prst="rect">
              <a:avLst/>
            </a:prstGeom>
            <a:noFill/>
          </p:spPr>
          <p:txBody>
            <a:bodyPr wrap="none" rtlCol="0">
              <a:spAutoFit/>
            </a:bodyPr>
            <a:lstStyle/>
            <a:p>
              <a:r>
                <a:rPr lang="en-US" altLang="zh-CN" sz="1400" dirty="0">
                  <a:solidFill>
                    <a:schemeClr val="bg1">
                      <a:lumMod val="50000"/>
                    </a:schemeClr>
                  </a:solidFill>
                  <a:cs typeface="+mn-ea"/>
                  <a:sym typeface="+mn-lt"/>
                </a:rPr>
                <a:t>Round 1</a:t>
              </a:r>
              <a:endParaRPr lang="zh-CN" altLang="en-US" sz="1400" dirty="0">
                <a:solidFill>
                  <a:schemeClr val="bg1">
                    <a:lumMod val="50000"/>
                  </a:schemeClr>
                </a:solidFill>
                <a:cs typeface="+mn-ea"/>
                <a:sym typeface="+mn-lt"/>
              </a:endParaRPr>
            </a:p>
          </p:txBody>
        </p:sp>
        <p:sp>
          <p:nvSpPr>
            <p:cNvPr id="107" name="文本框 106">
              <a:extLst>
                <a:ext uri="{FF2B5EF4-FFF2-40B4-BE49-F238E27FC236}">
                  <a16:creationId xmlns:a16="http://schemas.microsoft.com/office/drawing/2014/main" id="{4457CDF7-3017-4BE6-8304-00240159B1CF}"/>
                </a:ext>
              </a:extLst>
            </p:cNvPr>
            <p:cNvSpPr txBox="1"/>
            <p:nvPr/>
          </p:nvSpPr>
          <p:spPr>
            <a:xfrm>
              <a:off x="2342512" y="2226706"/>
              <a:ext cx="1117936" cy="405001"/>
            </a:xfrm>
            <a:prstGeom prst="rect">
              <a:avLst/>
            </a:prstGeom>
            <a:noFill/>
          </p:spPr>
          <p:txBody>
            <a:bodyPr wrap="none" rtlCol="0">
              <a:spAutoFit/>
            </a:bodyPr>
            <a:lstStyle/>
            <a:p>
              <a:r>
                <a:rPr lang="en-US" altLang="zh-CN" sz="1400" dirty="0">
                  <a:solidFill>
                    <a:schemeClr val="bg1">
                      <a:lumMod val="50000"/>
                    </a:schemeClr>
                  </a:solidFill>
                  <a:cs typeface="+mn-ea"/>
                  <a:sym typeface="+mn-lt"/>
                </a:rPr>
                <a:t>Round 2</a:t>
              </a:r>
              <a:endParaRPr lang="zh-CN" altLang="en-US" sz="1400" dirty="0">
                <a:solidFill>
                  <a:schemeClr val="bg1">
                    <a:lumMod val="50000"/>
                  </a:schemeClr>
                </a:solidFill>
                <a:cs typeface="+mn-ea"/>
                <a:sym typeface="+mn-lt"/>
              </a:endParaRPr>
            </a:p>
          </p:txBody>
        </p:sp>
        <p:sp>
          <p:nvSpPr>
            <p:cNvPr id="108" name="文本框 107">
              <a:extLst>
                <a:ext uri="{FF2B5EF4-FFF2-40B4-BE49-F238E27FC236}">
                  <a16:creationId xmlns:a16="http://schemas.microsoft.com/office/drawing/2014/main" id="{55E866A5-6218-4199-8B04-ECC6055658AE}"/>
                </a:ext>
              </a:extLst>
            </p:cNvPr>
            <p:cNvSpPr txBox="1"/>
            <p:nvPr/>
          </p:nvSpPr>
          <p:spPr>
            <a:xfrm>
              <a:off x="2284316" y="3926569"/>
              <a:ext cx="1246961" cy="405001"/>
            </a:xfrm>
            <a:prstGeom prst="rect">
              <a:avLst/>
            </a:prstGeom>
            <a:noFill/>
          </p:spPr>
          <p:txBody>
            <a:bodyPr wrap="none" rtlCol="0">
              <a:spAutoFit/>
            </a:bodyPr>
            <a:lstStyle/>
            <a:p>
              <a:r>
                <a:rPr lang="en-US" altLang="zh-CN" sz="1400" dirty="0">
                  <a:solidFill>
                    <a:schemeClr val="bg1">
                      <a:lumMod val="50000"/>
                    </a:schemeClr>
                  </a:solidFill>
                  <a:cs typeface="+mn-ea"/>
                  <a:sym typeface="+mn-lt"/>
                </a:rPr>
                <a:t>Round 16</a:t>
              </a:r>
              <a:endParaRPr lang="zh-CN" altLang="en-US" sz="1400" dirty="0">
                <a:solidFill>
                  <a:schemeClr val="bg1">
                    <a:lumMod val="50000"/>
                  </a:schemeClr>
                </a:solidFill>
                <a:cs typeface="+mn-ea"/>
                <a:sym typeface="+mn-lt"/>
              </a:endParaRPr>
            </a:p>
          </p:txBody>
        </p:sp>
        <p:sp>
          <p:nvSpPr>
            <p:cNvPr id="109" name="矩形 108">
              <a:extLst>
                <a:ext uri="{FF2B5EF4-FFF2-40B4-BE49-F238E27FC236}">
                  <a16:creationId xmlns:a16="http://schemas.microsoft.com/office/drawing/2014/main" id="{0BAF2F0B-F711-4AD2-BFC1-CF672B4C708A}"/>
                </a:ext>
              </a:extLst>
            </p:cNvPr>
            <p:cNvSpPr/>
            <p:nvPr/>
          </p:nvSpPr>
          <p:spPr>
            <a:xfrm>
              <a:off x="6782538" y="969220"/>
              <a:ext cx="1670650" cy="4165695"/>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cs typeface="+mn-ea"/>
                  <a:sym typeface="+mn-lt"/>
                </a:rPr>
                <a:t>    </a:t>
              </a:r>
              <a:r>
                <a:rPr lang="en-US" altLang="zh-CN" sz="1400" b="1" dirty="0">
                  <a:cs typeface="+mn-ea"/>
                  <a:sym typeface="+mn-lt"/>
                </a:rPr>
                <a:t>K</a:t>
              </a:r>
              <a:r>
                <a:rPr lang="en-US" altLang="zh-CN" sz="1400" dirty="0">
                  <a:cs typeface="+mn-ea"/>
                  <a:sym typeface="+mn-lt"/>
                </a:rPr>
                <a:t>ey</a:t>
              </a:r>
            </a:p>
            <a:p>
              <a:r>
                <a:rPr lang="en-US" altLang="zh-CN" sz="1400" dirty="0">
                  <a:cs typeface="+mn-ea"/>
                  <a:sym typeface="+mn-lt"/>
                </a:rPr>
                <a:t>    </a:t>
              </a:r>
              <a:r>
                <a:rPr lang="en-US" altLang="zh-CN" sz="1400" b="1" dirty="0">
                  <a:cs typeface="+mn-ea"/>
                  <a:sym typeface="+mn-lt"/>
                </a:rPr>
                <a:t>S</a:t>
              </a:r>
              <a:r>
                <a:rPr lang="en-US" altLang="zh-CN" sz="1400" dirty="0">
                  <a:cs typeface="+mn-ea"/>
                  <a:sym typeface="+mn-lt"/>
                </a:rPr>
                <a:t>chedule</a:t>
              </a:r>
            </a:p>
            <a:p>
              <a:r>
                <a:rPr lang="en-US" altLang="zh-CN" sz="1400" dirty="0">
                  <a:cs typeface="+mn-ea"/>
                  <a:sym typeface="+mn-lt"/>
                </a:rPr>
                <a:t>   </a:t>
              </a:r>
              <a:r>
                <a:rPr lang="en-US" altLang="zh-CN" sz="1400" b="1" dirty="0">
                  <a:cs typeface="+mn-ea"/>
                  <a:sym typeface="+mn-lt"/>
                </a:rPr>
                <a:t> A</a:t>
              </a:r>
              <a:r>
                <a:rPr lang="en-US" altLang="zh-CN" sz="1400" dirty="0">
                  <a:cs typeface="+mn-ea"/>
                  <a:sym typeface="+mn-lt"/>
                </a:rPr>
                <a:t>lgorithm</a:t>
              </a:r>
            </a:p>
            <a:p>
              <a:endParaRPr lang="en-US" altLang="zh-CN" sz="400" dirty="0">
                <a:cs typeface="+mn-ea"/>
                <a:sym typeface="+mn-lt"/>
              </a:endParaRPr>
            </a:p>
            <a:p>
              <a:pPr algn="ctr"/>
              <a:r>
                <a:rPr lang="en-US" altLang="zh-CN" sz="1400" dirty="0">
                  <a:cs typeface="+mn-ea"/>
                  <a:sym typeface="+mn-lt"/>
                </a:rPr>
                <a:t>(KSA)</a:t>
              </a:r>
              <a:endParaRPr lang="zh-CN" altLang="en-US" sz="1400" dirty="0">
                <a:cs typeface="+mn-ea"/>
                <a:sym typeface="+mn-lt"/>
              </a:endParaRPr>
            </a:p>
          </p:txBody>
        </p:sp>
        <p:sp>
          <p:nvSpPr>
            <p:cNvPr id="110" name="文本框 109">
              <a:extLst>
                <a:ext uri="{FF2B5EF4-FFF2-40B4-BE49-F238E27FC236}">
                  <a16:creationId xmlns:a16="http://schemas.microsoft.com/office/drawing/2014/main" id="{568ED9E7-7E41-4FC8-9E64-F0AD75F23267}"/>
                </a:ext>
              </a:extLst>
            </p:cNvPr>
            <p:cNvSpPr txBox="1"/>
            <p:nvPr/>
          </p:nvSpPr>
          <p:spPr>
            <a:xfrm>
              <a:off x="6782538" y="219996"/>
              <a:ext cx="1613782" cy="486001"/>
            </a:xfrm>
            <a:prstGeom prst="rect">
              <a:avLst/>
            </a:prstGeom>
            <a:noFill/>
          </p:spPr>
          <p:txBody>
            <a:bodyPr wrap="square" rtlCol="0">
              <a:spAutoFit/>
            </a:bodyPr>
            <a:lstStyle/>
            <a:p>
              <a:pPr algn="ctr"/>
              <a:r>
                <a:rPr lang="en-US" altLang="zh-CN" dirty="0">
                  <a:cs typeface="+mn-ea"/>
                  <a:sym typeface="+mn-lt"/>
                </a:rPr>
                <a:t>64-bit key</a:t>
              </a:r>
              <a:endParaRPr lang="zh-CN" altLang="en-US" dirty="0">
                <a:cs typeface="+mn-ea"/>
                <a:sym typeface="+mn-lt"/>
              </a:endParaRPr>
            </a:p>
          </p:txBody>
        </p:sp>
        <p:cxnSp>
          <p:nvCxnSpPr>
            <p:cNvPr id="111" name="直接箭头连接符 110">
              <a:extLst>
                <a:ext uri="{FF2B5EF4-FFF2-40B4-BE49-F238E27FC236}">
                  <a16:creationId xmlns:a16="http://schemas.microsoft.com/office/drawing/2014/main" id="{F8E92BD8-55F3-4669-9D64-1556724D3AA5}"/>
                </a:ext>
              </a:extLst>
            </p:cNvPr>
            <p:cNvCxnSpPr/>
            <p:nvPr/>
          </p:nvCxnSpPr>
          <p:spPr>
            <a:xfrm>
              <a:off x="6942338" y="682453"/>
              <a:ext cx="0" cy="271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0704D3E3-A564-4BEA-B9A6-C8CF8CBDF915}"/>
                </a:ext>
              </a:extLst>
            </p:cNvPr>
            <p:cNvCxnSpPr/>
            <p:nvPr/>
          </p:nvCxnSpPr>
          <p:spPr>
            <a:xfrm>
              <a:off x="7217546" y="675016"/>
              <a:ext cx="0" cy="286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BDEA0B61-2B73-48E5-A93A-6E95D2372D21}"/>
                </a:ext>
              </a:extLst>
            </p:cNvPr>
            <p:cNvCxnSpPr/>
            <p:nvPr/>
          </p:nvCxnSpPr>
          <p:spPr>
            <a:xfrm>
              <a:off x="8217546" y="682453"/>
              <a:ext cx="0" cy="286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ABDAF7C1-5360-47B8-AB43-6341C9BB8A06}"/>
                </a:ext>
              </a:extLst>
            </p:cNvPr>
            <p:cNvSpPr txBox="1"/>
            <p:nvPr/>
          </p:nvSpPr>
          <p:spPr>
            <a:xfrm>
              <a:off x="6041223" y="1135667"/>
              <a:ext cx="485299" cy="445500"/>
            </a:xfrm>
            <a:prstGeom prst="rect">
              <a:avLst/>
            </a:prstGeom>
            <a:noFill/>
          </p:spPr>
          <p:txBody>
            <a:bodyPr wrap="none" rtlCol="0">
              <a:spAutoFit/>
            </a:bodyPr>
            <a:lstStyle/>
            <a:p>
              <a:r>
                <a:rPr lang="en-US" altLang="zh-CN" sz="1600" b="1" dirty="0">
                  <a:cs typeface="+mn-ea"/>
                  <a:sym typeface="+mn-lt"/>
                </a:rPr>
                <a:t>k</a:t>
              </a:r>
              <a:r>
                <a:rPr lang="en-US" altLang="zh-CN" sz="1600" b="1" baseline="-25000" dirty="0">
                  <a:cs typeface="+mn-ea"/>
                  <a:sym typeface="+mn-lt"/>
                </a:rPr>
                <a:t>1</a:t>
              </a:r>
              <a:endParaRPr lang="zh-CN" altLang="en-US" sz="1600" b="1" baseline="-25000" dirty="0">
                <a:cs typeface="+mn-ea"/>
                <a:sym typeface="+mn-lt"/>
              </a:endParaRPr>
            </a:p>
          </p:txBody>
        </p:sp>
        <p:cxnSp>
          <p:nvCxnSpPr>
            <p:cNvPr id="115" name="直接箭头连接符 114">
              <a:extLst>
                <a:ext uri="{FF2B5EF4-FFF2-40B4-BE49-F238E27FC236}">
                  <a16:creationId xmlns:a16="http://schemas.microsoft.com/office/drawing/2014/main" id="{E14C3BE8-3006-47C7-8C61-D739EA96B7F7}"/>
                </a:ext>
              </a:extLst>
            </p:cNvPr>
            <p:cNvCxnSpPr/>
            <p:nvPr/>
          </p:nvCxnSpPr>
          <p:spPr>
            <a:xfrm flipH="1">
              <a:off x="6017745" y="1544714"/>
              <a:ext cx="764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文本框 115">
              <a:extLst>
                <a:ext uri="{FF2B5EF4-FFF2-40B4-BE49-F238E27FC236}">
                  <a16:creationId xmlns:a16="http://schemas.microsoft.com/office/drawing/2014/main" id="{3860AD0A-0B30-45AC-8D27-FA28BCE72F0C}"/>
                </a:ext>
              </a:extLst>
            </p:cNvPr>
            <p:cNvSpPr txBox="1"/>
            <p:nvPr/>
          </p:nvSpPr>
          <p:spPr>
            <a:xfrm>
              <a:off x="6041223" y="2251179"/>
              <a:ext cx="485299" cy="445500"/>
            </a:xfrm>
            <a:prstGeom prst="rect">
              <a:avLst/>
            </a:prstGeom>
            <a:noFill/>
          </p:spPr>
          <p:txBody>
            <a:bodyPr wrap="none" rtlCol="0">
              <a:spAutoFit/>
            </a:bodyPr>
            <a:lstStyle/>
            <a:p>
              <a:r>
                <a:rPr lang="en-US" altLang="zh-CN" sz="1600" b="1" dirty="0">
                  <a:cs typeface="+mn-ea"/>
                  <a:sym typeface="+mn-lt"/>
                </a:rPr>
                <a:t>k</a:t>
              </a:r>
              <a:r>
                <a:rPr lang="en-US" altLang="zh-CN" sz="1600" b="1" baseline="-25000" dirty="0">
                  <a:cs typeface="+mn-ea"/>
                  <a:sym typeface="+mn-lt"/>
                </a:rPr>
                <a:t>2</a:t>
              </a:r>
              <a:endParaRPr lang="zh-CN" altLang="en-US" sz="1600" b="1" baseline="-25000" dirty="0">
                <a:cs typeface="+mn-ea"/>
                <a:sym typeface="+mn-lt"/>
              </a:endParaRPr>
            </a:p>
          </p:txBody>
        </p:sp>
        <p:cxnSp>
          <p:nvCxnSpPr>
            <p:cNvPr id="117" name="直接箭头连接符 116">
              <a:extLst>
                <a:ext uri="{FF2B5EF4-FFF2-40B4-BE49-F238E27FC236}">
                  <a16:creationId xmlns:a16="http://schemas.microsoft.com/office/drawing/2014/main" id="{2A74BCD4-48C3-488A-8778-EA554BD017D2}"/>
                </a:ext>
              </a:extLst>
            </p:cNvPr>
            <p:cNvCxnSpPr/>
            <p:nvPr/>
          </p:nvCxnSpPr>
          <p:spPr>
            <a:xfrm flipH="1">
              <a:off x="6017745" y="2660226"/>
              <a:ext cx="764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文本框 117">
              <a:extLst>
                <a:ext uri="{FF2B5EF4-FFF2-40B4-BE49-F238E27FC236}">
                  <a16:creationId xmlns:a16="http://schemas.microsoft.com/office/drawing/2014/main" id="{DC65E686-102F-4534-AF25-AF052E94739C}"/>
                </a:ext>
              </a:extLst>
            </p:cNvPr>
            <p:cNvSpPr txBox="1"/>
            <p:nvPr/>
          </p:nvSpPr>
          <p:spPr>
            <a:xfrm>
              <a:off x="6017588" y="4201411"/>
              <a:ext cx="583109" cy="445500"/>
            </a:xfrm>
            <a:prstGeom prst="rect">
              <a:avLst/>
            </a:prstGeom>
            <a:noFill/>
          </p:spPr>
          <p:txBody>
            <a:bodyPr wrap="none" rtlCol="0">
              <a:spAutoFit/>
            </a:bodyPr>
            <a:lstStyle/>
            <a:p>
              <a:r>
                <a:rPr lang="en-US" altLang="zh-CN" sz="1600" b="1" dirty="0">
                  <a:cs typeface="+mn-ea"/>
                  <a:sym typeface="+mn-lt"/>
                </a:rPr>
                <a:t>k</a:t>
              </a:r>
              <a:r>
                <a:rPr lang="en-US" altLang="zh-CN" sz="1600" b="1" baseline="-25000" dirty="0">
                  <a:cs typeface="+mn-ea"/>
                  <a:sym typeface="+mn-lt"/>
                </a:rPr>
                <a:t>16</a:t>
              </a:r>
              <a:endParaRPr lang="zh-CN" altLang="en-US" sz="1600" b="1" baseline="-25000" dirty="0">
                <a:cs typeface="+mn-ea"/>
                <a:sym typeface="+mn-lt"/>
              </a:endParaRPr>
            </a:p>
          </p:txBody>
        </p:sp>
        <p:cxnSp>
          <p:nvCxnSpPr>
            <p:cNvPr id="119" name="直接箭头连接符 118">
              <a:extLst>
                <a:ext uri="{FF2B5EF4-FFF2-40B4-BE49-F238E27FC236}">
                  <a16:creationId xmlns:a16="http://schemas.microsoft.com/office/drawing/2014/main" id="{C2D2F9FD-CD7E-4944-B09B-1AEE1C7FC06F}"/>
                </a:ext>
              </a:extLst>
            </p:cNvPr>
            <p:cNvCxnSpPr/>
            <p:nvPr/>
          </p:nvCxnSpPr>
          <p:spPr>
            <a:xfrm flipH="1">
              <a:off x="5994110" y="4610458"/>
              <a:ext cx="764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文本框 119">
              <a:extLst>
                <a:ext uri="{FF2B5EF4-FFF2-40B4-BE49-F238E27FC236}">
                  <a16:creationId xmlns:a16="http://schemas.microsoft.com/office/drawing/2014/main" id="{E051D70F-5D6C-4321-A98F-0CDFBAE40A46}"/>
                </a:ext>
              </a:extLst>
            </p:cNvPr>
            <p:cNvSpPr txBox="1"/>
            <p:nvPr/>
          </p:nvSpPr>
          <p:spPr>
            <a:xfrm>
              <a:off x="6006352" y="3643339"/>
              <a:ext cx="559384" cy="760082"/>
            </a:xfrm>
            <a:prstGeom prst="rect">
              <a:avLst/>
            </a:prstGeom>
            <a:noFill/>
          </p:spPr>
          <p:txBody>
            <a:bodyPr vert="eaVert" wrap="square" rtlCol="0">
              <a:spAutoFit/>
            </a:bodyPr>
            <a:lstStyle/>
            <a:p>
              <a:r>
                <a:rPr lang="en-US" altLang="zh-CN" sz="1600" b="1" dirty="0">
                  <a:cs typeface="+mn-ea"/>
                  <a:sym typeface="+mn-lt"/>
                </a:rPr>
                <a:t>…</a:t>
              </a:r>
              <a:endParaRPr lang="zh-CN" altLang="en-US" sz="1600" b="1" dirty="0">
                <a:cs typeface="+mn-ea"/>
                <a:sym typeface="+mn-lt"/>
              </a:endParaRPr>
            </a:p>
          </p:txBody>
        </p:sp>
      </p:grpSp>
      <p:sp>
        <p:nvSpPr>
          <p:cNvPr id="22" name="矩形 21">
            <a:extLst>
              <a:ext uri="{FF2B5EF4-FFF2-40B4-BE49-F238E27FC236}">
                <a16:creationId xmlns:a16="http://schemas.microsoft.com/office/drawing/2014/main" id="{42422AEE-1837-4551-89FB-A73349EAE85A}"/>
              </a:ext>
            </a:extLst>
          </p:cNvPr>
          <p:cNvSpPr/>
          <p:nvPr/>
        </p:nvSpPr>
        <p:spPr>
          <a:xfrm>
            <a:off x="5101949" y="1400873"/>
            <a:ext cx="2706769" cy="54571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4338" name="Picture 2" descr="Lingua Franca: More Important(ly)">
            <a:extLst>
              <a:ext uri="{FF2B5EF4-FFF2-40B4-BE49-F238E27FC236}">
                <a16:creationId xmlns:a16="http://schemas.microsoft.com/office/drawing/2014/main" id="{F2A9C1DB-FE42-42FD-942E-74BE1C983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3705" y="2704309"/>
            <a:ext cx="2552700" cy="1790700"/>
          </a:xfrm>
          <a:prstGeom prst="rect">
            <a:avLst/>
          </a:prstGeom>
          <a:noFill/>
          <a:extLst>
            <a:ext uri="{909E8E84-426E-40DD-AFC4-6F175D3DCCD1}">
              <a14:hiddenFill xmlns:a14="http://schemas.microsoft.com/office/drawing/2010/main">
                <a:solidFill>
                  <a:srgbClr val="FFFFFF"/>
                </a:solidFill>
              </a14:hiddenFill>
            </a:ext>
          </a:extLst>
        </p:spPr>
      </p:pic>
      <p:cxnSp>
        <p:nvCxnSpPr>
          <p:cNvPr id="121" name="直接箭头连接符 120">
            <a:extLst>
              <a:ext uri="{FF2B5EF4-FFF2-40B4-BE49-F238E27FC236}">
                <a16:creationId xmlns:a16="http://schemas.microsoft.com/office/drawing/2014/main" id="{B414B4D1-3012-4834-B619-C9DBBAC16752}"/>
              </a:ext>
            </a:extLst>
          </p:cNvPr>
          <p:cNvCxnSpPr>
            <a:cxnSpLocks/>
            <a:endCxn id="122" idx="1"/>
          </p:cNvCxnSpPr>
          <p:nvPr/>
        </p:nvCxnSpPr>
        <p:spPr>
          <a:xfrm flipV="1">
            <a:off x="5313040" y="3770681"/>
            <a:ext cx="2317582" cy="2030356"/>
          </a:xfrm>
          <a:prstGeom prst="straightConnector1">
            <a:avLst/>
          </a:prstGeom>
          <a:ln w="19050">
            <a:prstDash val="dash"/>
            <a:tailEnd type="triangle"/>
          </a:ln>
        </p:spPr>
        <p:style>
          <a:lnRef idx="1">
            <a:schemeClr val="accent2"/>
          </a:lnRef>
          <a:fillRef idx="0">
            <a:schemeClr val="accent2"/>
          </a:fillRef>
          <a:effectRef idx="0">
            <a:schemeClr val="accent2"/>
          </a:effectRef>
          <a:fontRef idx="minor">
            <a:schemeClr val="tx1"/>
          </a:fontRef>
        </p:style>
      </p:cxnSp>
      <p:sp>
        <p:nvSpPr>
          <p:cNvPr id="122" name="左中括号 121">
            <a:extLst>
              <a:ext uri="{FF2B5EF4-FFF2-40B4-BE49-F238E27FC236}">
                <a16:creationId xmlns:a16="http://schemas.microsoft.com/office/drawing/2014/main" id="{DFCAA004-8FBC-45BE-9BC6-DECAD32D0EA5}"/>
              </a:ext>
            </a:extLst>
          </p:cNvPr>
          <p:cNvSpPr/>
          <p:nvPr/>
        </p:nvSpPr>
        <p:spPr>
          <a:xfrm>
            <a:off x="7630622" y="2469340"/>
            <a:ext cx="157233" cy="2602682"/>
          </a:xfrm>
          <a:prstGeom prst="leftBracket">
            <a:avLst/>
          </a:prstGeom>
          <a:ln w="19050">
            <a:prstDash val="dash"/>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cs typeface="+mn-ea"/>
              <a:sym typeface="+mn-lt"/>
            </a:endParaRPr>
          </a:p>
        </p:txBody>
      </p:sp>
      <p:graphicFrame>
        <p:nvGraphicFramePr>
          <p:cNvPr id="8" name="图示 7">
            <a:extLst>
              <a:ext uri="{FF2B5EF4-FFF2-40B4-BE49-F238E27FC236}">
                <a16:creationId xmlns:a16="http://schemas.microsoft.com/office/drawing/2014/main" id="{C8C6FF02-52A3-4807-B094-33902C084384}"/>
              </a:ext>
            </a:extLst>
          </p:cNvPr>
          <p:cNvGraphicFramePr/>
          <p:nvPr>
            <p:extLst>
              <p:ext uri="{D42A27DB-BD31-4B8C-83A1-F6EECF244321}">
                <p14:modId xmlns:p14="http://schemas.microsoft.com/office/powerpoint/2010/main" val="3661427931"/>
              </p:ext>
            </p:extLst>
          </p:nvPr>
        </p:nvGraphicFramePr>
        <p:xfrm>
          <a:off x="78965" y="2544689"/>
          <a:ext cx="5616355" cy="38270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文本框 9">
            <a:extLst>
              <a:ext uri="{FF2B5EF4-FFF2-40B4-BE49-F238E27FC236}">
                <a16:creationId xmlns:a16="http://schemas.microsoft.com/office/drawing/2014/main" id="{D8B3A0DA-0A75-4E77-8C61-A96ADFDDE698}"/>
              </a:ext>
            </a:extLst>
          </p:cNvPr>
          <p:cNvSpPr txBox="1"/>
          <p:nvPr/>
        </p:nvSpPr>
        <p:spPr>
          <a:xfrm>
            <a:off x="-34869" y="3491716"/>
            <a:ext cx="1224136" cy="369332"/>
          </a:xfrm>
          <a:prstGeom prst="rect">
            <a:avLst/>
          </a:prstGeom>
          <a:noFill/>
        </p:spPr>
        <p:txBody>
          <a:bodyPr wrap="square" rtlCol="0">
            <a:spAutoFit/>
          </a:bodyPr>
          <a:lstStyle/>
          <a:p>
            <a:r>
              <a:rPr lang="en-US" altLang="zh-CN" dirty="0" err="1">
                <a:cs typeface="+mn-ea"/>
                <a:sym typeface="+mn-lt"/>
              </a:rPr>
              <a:t>key_temp</a:t>
            </a:r>
            <a:endParaRPr lang="zh-CN" altLang="en-US" dirty="0">
              <a:cs typeface="+mn-ea"/>
              <a:sym typeface="+mn-lt"/>
            </a:endParaRPr>
          </a:p>
        </p:txBody>
      </p:sp>
      <p:sp>
        <p:nvSpPr>
          <p:cNvPr id="35" name="文本框 34">
            <a:extLst>
              <a:ext uri="{FF2B5EF4-FFF2-40B4-BE49-F238E27FC236}">
                <a16:creationId xmlns:a16="http://schemas.microsoft.com/office/drawing/2014/main" id="{355C4842-B463-4090-BE02-CBB2D325B327}"/>
              </a:ext>
            </a:extLst>
          </p:cNvPr>
          <p:cNvSpPr txBox="1"/>
          <p:nvPr/>
        </p:nvSpPr>
        <p:spPr>
          <a:xfrm>
            <a:off x="763658" y="4259235"/>
            <a:ext cx="1224136" cy="646331"/>
          </a:xfrm>
          <a:prstGeom prst="rect">
            <a:avLst/>
          </a:prstGeom>
          <a:noFill/>
        </p:spPr>
        <p:txBody>
          <a:bodyPr wrap="square" rtlCol="0">
            <a:spAutoFit/>
          </a:bodyPr>
          <a:lstStyle/>
          <a:p>
            <a:r>
              <a:rPr lang="en-US" altLang="zh-CN" dirty="0">
                <a:cs typeface="+mn-ea"/>
                <a:sym typeface="+mn-lt"/>
              </a:rPr>
              <a:t>pc1_result</a:t>
            </a:r>
            <a:endParaRPr lang="zh-CN" altLang="en-US" dirty="0">
              <a:cs typeface="+mn-ea"/>
              <a:sym typeface="+mn-lt"/>
            </a:endParaRPr>
          </a:p>
        </p:txBody>
      </p:sp>
      <p:sp>
        <p:nvSpPr>
          <p:cNvPr id="36" name="文本框 35">
            <a:extLst>
              <a:ext uri="{FF2B5EF4-FFF2-40B4-BE49-F238E27FC236}">
                <a16:creationId xmlns:a16="http://schemas.microsoft.com/office/drawing/2014/main" id="{18EC551F-B7DF-4E84-9F1A-E636FB703521}"/>
              </a:ext>
            </a:extLst>
          </p:cNvPr>
          <p:cNvSpPr txBox="1"/>
          <p:nvPr/>
        </p:nvSpPr>
        <p:spPr>
          <a:xfrm>
            <a:off x="1376613" y="4769489"/>
            <a:ext cx="1363521" cy="646331"/>
          </a:xfrm>
          <a:prstGeom prst="rect">
            <a:avLst/>
          </a:prstGeom>
          <a:noFill/>
        </p:spPr>
        <p:txBody>
          <a:bodyPr wrap="square" rtlCol="0">
            <a:spAutoFit/>
          </a:bodyPr>
          <a:lstStyle/>
          <a:p>
            <a:pPr algn="ctr"/>
            <a:r>
              <a:rPr lang="en-US" altLang="zh-CN" dirty="0">
                <a:solidFill>
                  <a:srgbClr val="FF0000"/>
                </a:solidFill>
                <a:cs typeface="+mn-ea"/>
                <a:sym typeface="+mn-lt"/>
              </a:rPr>
              <a:t>new</a:t>
            </a:r>
            <a:r>
              <a:rPr lang="en-US" altLang="zh-CN" dirty="0">
                <a:cs typeface="+mn-ea"/>
                <a:sym typeface="+mn-lt"/>
              </a:rPr>
              <a:t> </a:t>
            </a:r>
          </a:p>
          <a:p>
            <a:pPr algn="ctr"/>
            <a:r>
              <a:rPr lang="en-US" altLang="zh-CN" dirty="0">
                <a:cs typeface="+mn-ea"/>
                <a:sym typeface="+mn-lt"/>
              </a:rPr>
              <a:t>pc1_result</a:t>
            </a:r>
            <a:endParaRPr lang="zh-CN" altLang="en-US" dirty="0">
              <a:cs typeface="+mn-ea"/>
              <a:sym typeface="+mn-lt"/>
            </a:endParaRPr>
          </a:p>
        </p:txBody>
      </p:sp>
      <p:sp>
        <p:nvSpPr>
          <p:cNvPr id="37" name="文本框 36">
            <a:extLst>
              <a:ext uri="{FF2B5EF4-FFF2-40B4-BE49-F238E27FC236}">
                <a16:creationId xmlns:a16="http://schemas.microsoft.com/office/drawing/2014/main" id="{FF4364E2-70A9-4808-BCAC-6FFA8D0BB686}"/>
              </a:ext>
            </a:extLst>
          </p:cNvPr>
          <p:cNvSpPr txBox="1"/>
          <p:nvPr/>
        </p:nvSpPr>
        <p:spPr>
          <a:xfrm>
            <a:off x="2506620" y="5801035"/>
            <a:ext cx="1224136" cy="646331"/>
          </a:xfrm>
          <a:prstGeom prst="rect">
            <a:avLst/>
          </a:prstGeom>
          <a:noFill/>
        </p:spPr>
        <p:txBody>
          <a:bodyPr wrap="square" rtlCol="0">
            <a:spAutoFit/>
          </a:bodyPr>
          <a:lstStyle/>
          <a:p>
            <a:r>
              <a:rPr lang="en-US" altLang="zh-CN" dirty="0">
                <a:cs typeface="+mn-ea"/>
                <a:sym typeface="+mn-lt"/>
              </a:rPr>
              <a:t>pc2_result</a:t>
            </a:r>
            <a:endParaRPr lang="zh-CN" altLang="en-US" dirty="0">
              <a:cs typeface="+mn-ea"/>
              <a:sym typeface="+mn-lt"/>
            </a:endParaRPr>
          </a:p>
        </p:txBody>
      </p:sp>
      <p:sp>
        <p:nvSpPr>
          <p:cNvPr id="125" name="文本框 124">
            <a:extLst>
              <a:ext uri="{FF2B5EF4-FFF2-40B4-BE49-F238E27FC236}">
                <a16:creationId xmlns:a16="http://schemas.microsoft.com/office/drawing/2014/main" id="{FAE80B6D-BF3D-4EFA-BB8B-A0482874F32C}"/>
              </a:ext>
            </a:extLst>
          </p:cNvPr>
          <p:cNvSpPr txBox="1"/>
          <p:nvPr/>
        </p:nvSpPr>
        <p:spPr>
          <a:xfrm>
            <a:off x="1770614" y="2697555"/>
            <a:ext cx="2277494" cy="369332"/>
          </a:xfrm>
          <a:prstGeom prst="rect">
            <a:avLst/>
          </a:prstGeom>
          <a:noFill/>
        </p:spPr>
        <p:txBody>
          <a:bodyPr wrap="square">
            <a:spAutoFit/>
          </a:bodyPr>
          <a:lstStyle/>
          <a:p>
            <a:r>
              <a:rPr lang="zh-CN" altLang="en-US" dirty="0">
                <a:cs typeface="+mn-ea"/>
                <a:sym typeface="+mn-lt"/>
              </a:rPr>
              <a:t>字符串“</a:t>
            </a:r>
            <a:r>
              <a:rPr lang="en-US" altLang="zh-CN" dirty="0">
                <a:solidFill>
                  <a:srgbClr val="FF0000"/>
                </a:solidFill>
                <a:cs typeface="+mn-ea"/>
                <a:sym typeface="+mn-lt"/>
              </a:rPr>
              <a:t>DE3_En1C</a:t>
            </a:r>
            <a:r>
              <a:rPr lang="zh-CN" altLang="en-US" dirty="0">
                <a:cs typeface="+mn-ea"/>
                <a:sym typeface="+mn-lt"/>
              </a:rPr>
              <a:t>”</a:t>
            </a:r>
          </a:p>
        </p:txBody>
      </p:sp>
      <p:sp>
        <p:nvSpPr>
          <p:cNvPr id="128" name="文本框 127">
            <a:extLst>
              <a:ext uri="{FF2B5EF4-FFF2-40B4-BE49-F238E27FC236}">
                <a16:creationId xmlns:a16="http://schemas.microsoft.com/office/drawing/2014/main" id="{EB2A088F-E305-40FB-A229-89FB44958BE8}"/>
              </a:ext>
            </a:extLst>
          </p:cNvPr>
          <p:cNvSpPr txBox="1"/>
          <p:nvPr/>
        </p:nvSpPr>
        <p:spPr>
          <a:xfrm>
            <a:off x="-15552" y="6509613"/>
            <a:ext cx="9921552" cy="369332"/>
          </a:xfrm>
          <a:prstGeom prst="rect">
            <a:avLst/>
          </a:prstGeom>
          <a:solidFill>
            <a:schemeClr val="bg1">
              <a:lumMod val="85000"/>
            </a:schemeClr>
          </a:solidFill>
        </p:spPr>
        <p:txBody>
          <a:bodyPr wrap="square">
            <a:spAutoFit/>
          </a:bodyPr>
          <a:lstStyle/>
          <a:p>
            <a:pPr lvl="1" algn="ctr"/>
            <a:r>
              <a:rPr lang="en-US" altLang="zh-CN" sz="1800" dirty="0">
                <a:solidFill>
                  <a:srgbClr val="0000FF"/>
                </a:solidFill>
                <a:cs typeface="+mn-ea"/>
                <a:sym typeface="+mn-lt"/>
              </a:rPr>
              <a:t>16</a:t>
            </a:r>
            <a:r>
              <a:rPr lang="zh-CN" altLang="en-US" dirty="0">
                <a:solidFill>
                  <a:srgbClr val="0000FF"/>
                </a:solidFill>
                <a:cs typeface="+mn-ea"/>
                <a:sym typeface="+mn-lt"/>
              </a:rPr>
              <a:t>轮循环，产生子秘钥产生</a:t>
            </a:r>
            <a:r>
              <a:rPr lang="zh-CN" altLang="en-US" sz="1800" dirty="0">
                <a:solidFill>
                  <a:srgbClr val="0000FF"/>
                </a:solidFill>
                <a:cs typeface="+mn-ea"/>
                <a:sym typeface="+mn-lt"/>
              </a:rPr>
              <a:t>这也是</a:t>
            </a:r>
            <a:r>
              <a:rPr lang="en-US" altLang="zh-CN" sz="1800" dirty="0">
                <a:solidFill>
                  <a:srgbClr val="0000FF"/>
                </a:solidFill>
                <a:cs typeface="+mn-ea"/>
                <a:sym typeface="+mn-lt"/>
              </a:rPr>
              <a:t>DES</a:t>
            </a:r>
            <a:r>
              <a:rPr lang="zh-CN" altLang="en-US" sz="1800" dirty="0">
                <a:solidFill>
                  <a:srgbClr val="0000FF"/>
                </a:solidFill>
                <a:cs typeface="+mn-ea"/>
                <a:sym typeface="+mn-lt"/>
              </a:rPr>
              <a:t>加密算法的一个重要特征</a:t>
            </a:r>
          </a:p>
        </p:txBody>
      </p:sp>
      <p:cxnSp>
        <p:nvCxnSpPr>
          <p:cNvPr id="14336" name="直接箭头连接符 14335">
            <a:extLst>
              <a:ext uri="{FF2B5EF4-FFF2-40B4-BE49-F238E27FC236}">
                <a16:creationId xmlns:a16="http://schemas.microsoft.com/office/drawing/2014/main" id="{D923C971-5C0C-432C-BA47-59601B5EC25E}"/>
              </a:ext>
            </a:extLst>
          </p:cNvPr>
          <p:cNvCxnSpPr>
            <a:cxnSpLocks/>
          </p:cNvCxnSpPr>
          <p:nvPr/>
        </p:nvCxnSpPr>
        <p:spPr>
          <a:xfrm>
            <a:off x="861343" y="6231484"/>
            <a:ext cx="1126451" cy="435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587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ppt_x"/>
                                          </p:val>
                                        </p:tav>
                                        <p:tav tm="100000">
                                          <p:val>
                                            <p:strVal val="#ppt_x"/>
                                          </p:val>
                                        </p:tav>
                                      </p:tavLst>
                                    </p:anim>
                                    <p:anim calcmode="lin" valueType="num">
                                      <p:cBhvr additive="base">
                                        <p:cTn id="16" dur="500" fill="hold"/>
                                        <p:tgtEl>
                                          <p:spTgt spid="12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ppt_x"/>
                                          </p:val>
                                        </p:tav>
                                        <p:tav tm="100000">
                                          <p:val>
                                            <p:strVal val="#ppt_x"/>
                                          </p:val>
                                        </p:tav>
                                      </p:tavLst>
                                    </p:anim>
                                    <p:anim calcmode="lin" valueType="num">
                                      <p:cBhvr additive="base">
                                        <p:cTn id="32" dur="500" fill="hold"/>
                                        <p:tgtEl>
                                          <p:spTgt spid="3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ppt_x"/>
                                          </p:val>
                                        </p:tav>
                                        <p:tav tm="100000">
                                          <p:val>
                                            <p:strVal val="#ppt_x"/>
                                          </p:val>
                                        </p:tav>
                                      </p:tavLst>
                                    </p:anim>
                                    <p:anim calcmode="lin" valueType="num">
                                      <p:cBhvr additive="base">
                                        <p:cTn id="36" dur="500" fill="hold"/>
                                        <p:tgtEl>
                                          <p:spTgt spid="3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ppt_x"/>
                                          </p:val>
                                        </p:tav>
                                        <p:tav tm="100000">
                                          <p:val>
                                            <p:strVal val="#ppt_x"/>
                                          </p:val>
                                        </p:tav>
                                      </p:tavLst>
                                    </p:anim>
                                    <p:anim calcmode="lin" valueType="num">
                                      <p:cBhvr additive="base">
                                        <p:cTn id="4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down)">
                                      <p:cBhvr>
                                        <p:cTn id="45" dur="500"/>
                                        <p:tgtEl>
                                          <p:spTgt spid="40"/>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499"/>
                                          </p:stCondLst>
                                        </p:cTn>
                                        <p:tgtEl>
                                          <p:spTgt spid="22"/>
                                        </p:tgtEl>
                                        <p:attrNameLst>
                                          <p:attrName>style.visibility</p:attrName>
                                        </p:attrNameLst>
                                      </p:cBhvr>
                                      <p:to>
                                        <p:strVal val="visible"/>
                                      </p:to>
                                    </p:set>
                                  </p:childTnLst>
                                </p:cTn>
                              </p:par>
                            </p:childTnLst>
                          </p:cTn>
                        </p:par>
                        <p:par>
                          <p:cTn id="49" fill="hold">
                            <p:stCondLst>
                              <p:cond delay="1000"/>
                            </p:stCondLst>
                            <p:childTnLst>
                              <p:par>
                                <p:cTn id="50" presetID="21" presetClass="entr" presetSubtype="1" fill="hold" grpId="0" nodeType="afterEffect">
                                  <p:stCondLst>
                                    <p:cond delay="500"/>
                                  </p:stCondLst>
                                  <p:childTnLst>
                                    <p:set>
                                      <p:cBhvr>
                                        <p:cTn id="51" dur="1" fill="hold">
                                          <p:stCondLst>
                                            <p:cond delay="0"/>
                                          </p:stCondLst>
                                        </p:cTn>
                                        <p:tgtEl>
                                          <p:spTgt spid="122"/>
                                        </p:tgtEl>
                                        <p:attrNameLst>
                                          <p:attrName>style.visibility</p:attrName>
                                        </p:attrNameLst>
                                      </p:cBhvr>
                                      <p:to>
                                        <p:strVal val="visible"/>
                                      </p:to>
                                    </p:set>
                                    <p:animEffect transition="in" filter="wheel(1)">
                                      <p:cBhvr>
                                        <p:cTn id="52" dur="500"/>
                                        <p:tgtEl>
                                          <p:spTgt spid="122"/>
                                        </p:tgtEl>
                                      </p:cBhvr>
                                    </p:animEffect>
                                  </p:childTnLst>
                                </p:cTn>
                              </p:par>
                            </p:childTnLst>
                          </p:cTn>
                        </p:par>
                        <p:par>
                          <p:cTn id="53" fill="hold">
                            <p:stCondLst>
                              <p:cond delay="2000"/>
                            </p:stCondLst>
                            <p:childTnLst>
                              <p:par>
                                <p:cTn id="54" presetID="21" presetClass="entr" presetSubtype="1" fill="hold" nodeType="afterEffect">
                                  <p:stCondLst>
                                    <p:cond delay="500"/>
                                  </p:stCondLst>
                                  <p:childTnLst>
                                    <p:set>
                                      <p:cBhvr>
                                        <p:cTn id="55" dur="1" fill="hold">
                                          <p:stCondLst>
                                            <p:cond delay="0"/>
                                          </p:stCondLst>
                                        </p:cTn>
                                        <p:tgtEl>
                                          <p:spTgt spid="121"/>
                                        </p:tgtEl>
                                        <p:attrNameLst>
                                          <p:attrName>style.visibility</p:attrName>
                                        </p:attrNameLst>
                                      </p:cBhvr>
                                      <p:to>
                                        <p:strVal val="visible"/>
                                      </p:to>
                                    </p:set>
                                    <p:animEffect transition="in" filter="wheel(1)">
                                      <p:cBhvr>
                                        <p:cTn id="56" dur="500"/>
                                        <p:tgtEl>
                                          <p:spTgt spid="121"/>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14338"/>
                                        </p:tgtEl>
                                        <p:attrNameLst>
                                          <p:attrName>style.visibility</p:attrName>
                                        </p:attrNameLst>
                                      </p:cBhvr>
                                      <p:to>
                                        <p:strVal val="visible"/>
                                      </p:to>
                                    </p:set>
                                    <p:animEffect transition="in" filter="randombar(horizontal)">
                                      <p:cBhvr>
                                        <p:cTn id="61" dur="500"/>
                                        <p:tgtEl>
                                          <p:spTgt spid="14338"/>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14336"/>
                                        </p:tgtEl>
                                        <p:attrNameLst>
                                          <p:attrName>style.visibility</p:attrName>
                                        </p:attrNameLst>
                                      </p:cBhvr>
                                      <p:to>
                                        <p:strVal val="visible"/>
                                      </p:to>
                                    </p:set>
                                    <p:animEffect transition="in" filter="fade">
                                      <p:cBhvr>
                                        <p:cTn id="66" dur="1000"/>
                                        <p:tgtEl>
                                          <p:spTgt spid="14336"/>
                                        </p:tgtEl>
                                      </p:cBhvr>
                                    </p:animEffect>
                                    <p:anim calcmode="lin" valueType="num">
                                      <p:cBhvr>
                                        <p:cTn id="67" dur="1000" fill="hold"/>
                                        <p:tgtEl>
                                          <p:spTgt spid="14336"/>
                                        </p:tgtEl>
                                        <p:attrNameLst>
                                          <p:attrName>ppt_x</p:attrName>
                                        </p:attrNameLst>
                                      </p:cBhvr>
                                      <p:tavLst>
                                        <p:tav tm="0">
                                          <p:val>
                                            <p:strVal val="#ppt_x"/>
                                          </p:val>
                                        </p:tav>
                                        <p:tav tm="100000">
                                          <p:val>
                                            <p:strVal val="#ppt_x"/>
                                          </p:val>
                                        </p:tav>
                                      </p:tavLst>
                                    </p:anim>
                                    <p:anim calcmode="lin" valueType="num">
                                      <p:cBhvr>
                                        <p:cTn id="68" dur="1000" fill="hold"/>
                                        <p:tgtEl>
                                          <p:spTgt spid="14336"/>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28"/>
                                        </p:tgtEl>
                                        <p:attrNameLst>
                                          <p:attrName>style.visibility</p:attrName>
                                        </p:attrNameLst>
                                      </p:cBhvr>
                                      <p:to>
                                        <p:strVal val="visible"/>
                                      </p:to>
                                    </p:set>
                                    <p:animEffect transition="in" filter="fade">
                                      <p:cBhvr>
                                        <p:cTn id="71" dur="1000"/>
                                        <p:tgtEl>
                                          <p:spTgt spid="128"/>
                                        </p:tgtEl>
                                      </p:cBhvr>
                                    </p:animEffect>
                                    <p:anim calcmode="lin" valueType="num">
                                      <p:cBhvr>
                                        <p:cTn id="72" dur="1000" fill="hold"/>
                                        <p:tgtEl>
                                          <p:spTgt spid="128"/>
                                        </p:tgtEl>
                                        <p:attrNameLst>
                                          <p:attrName>ppt_x</p:attrName>
                                        </p:attrNameLst>
                                      </p:cBhvr>
                                      <p:tavLst>
                                        <p:tav tm="0">
                                          <p:val>
                                            <p:strVal val="#ppt_x"/>
                                          </p:val>
                                        </p:tav>
                                        <p:tav tm="100000">
                                          <p:val>
                                            <p:strVal val="#ppt_x"/>
                                          </p:val>
                                        </p:tav>
                                      </p:tavLst>
                                    </p:anim>
                                    <p:anim calcmode="lin" valueType="num">
                                      <p:cBhvr>
                                        <p:cTn id="73"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2" grpId="0" animBg="1"/>
      <p:bldP spid="122" grpId="0" animBg="1"/>
      <p:bldGraphic spid="8" grpId="0">
        <p:bldAsOne/>
      </p:bldGraphic>
      <p:bldP spid="10" grpId="0"/>
      <p:bldP spid="35" grpId="0"/>
      <p:bldP spid="36" grpId="0"/>
      <p:bldP spid="37" grpId="0"/>
      <p:bldP spid="125" grpId="0"/>
      <p:bldP spid="12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166060" y="1844824"/>
            <a:ext cx="4673724" cy="4752528"/>
          </a:xfrm>
        </p:spPr>
        <p:txBody>
          <a:bodyPr>
            <a:normAutofit fontScale="92500" lnSpcReduction="10000"/>
          </a:bodyPr>
          <a:lstStyle/>
          <a:p>
            <a:pPr lvl="1"/>
            <a:r>
              <a:rPr lang="zh-CN" altLang="en-US" sz="2400" dirty="0">
                <a:cs typeface="+mn-ea"/>
                <a:sym typeface="+mn-lt"/>
              </a:rPr>
              <a:t>返回</a:t>
            </a:r>
            <a:r>
              <a:rPr lang="en-US" altLang="zh-CN" sz="2400" dirty="0">
                <a:cs typeface="+mn-ea"/>
                <a:sym typeface="+mn-lt"/>
              </a:rPr>
              <a:t>main</a:t>
            </a:r>
            <a:r>
              <a:rPr lang="zh-CN" altLang="en-US" sz="2400" dirty="0">
                <a:cs typeface="+mn-ea"/>
                <a:sym typeface="+mn-lt"/>
              </a:rPr>
              <a:t>函数，跟进到 </a:t>
            </a:r>
            <a:r>
              <a:rPr lang="en-US" altLang="zh-CN" sz="2400" dirty="0">
                <a:cs typeface="+mn-ea"/>
                <a:sym typeface="+mn-lt"/>
              </a:rPr>
              <a:t>encryption()</a:t>
            </a:r>
            <a:r>
              <a:rPr lang="zh-CN" altLang="en-US" sz="2400" dirty="0">
                <a:cs typeface="+mn-ea"/>
                <a:sym typeface="+mn-lt"/>
              </a:rPr>
              <a:t>里</a:t>
            </a:r>
            <a:endParaRPr lang="en-US" altLang="zh-CN" sz="2400" dirty="0">
              <a:cs typeface="+mn-ea"/>
              <a:sym typeface="+mn-lt"/>
            </a:endParaRPr>
          </a:p>
          <a:p>
            <a:pPr lvl="1"/>
            <a:r>
              <a:rPr lang="zh-CN" altLang="en-US" sz="2400" dirty="0">
                <a:cs typeface="+mn-ea"/>
                <a:sym typeface="+mn-lt"/>
              </a:rPr>
              <a:t>观察到该函数有一个循环</a:t>
            </a:r>
            <a:endParaRPr lang="en-US" altLang="zh-CN" sz="2400" dirty="0">
              <a:cs typeface="+mn-ea"/>
              <a:sym typeface="+mn-lt"/>
            </a:endParaRPr>
          </a:p>
          <a:p>
            <a:pPr lvl="2"/>
            <a:r>
              <a:rPr lang="zh-CN" altLang="en-US" sz="2000" dirty="0">
                <a:cs typeface="+mn-ea"/>
                <a:sym typeface="+mn-lt"/>
              </a:rPr>
              <a:t>经计算刚好是进行了</a:t>
            </a:r>
            <a:r>
              <a:rPr lang="en-US" altLang="zh-CN" sz="2000" dirty="0">
                <a:cs typeface="+mn-ea"/>
                <a:sym typeface="+mn-lt"/>
              </a:rPr>
              <a:t>15</a:t>
            </a:r>
            <a:r>
              <a:rPr lang="zh-CN" altLang="en-US" sz="2000" dirty="0">
                <a:cs typeface="+mn-ea"/>
                <a:sym typeface="+mn-lt"/>
              </a:rPr>
              <a:t>轮循环</a:t>
            </a:r>
            <a:endParaRPr lang="en-US" altLang="zh-CN" sz="2000" dirty="0">
              <a:cs typeface="+mn-ea"/>
              <a:sym typeface="+mn-lt"/>
            </a:endParaRPr>
          </a:p>
          <a:p>
            <a:pPr lvl="2"/>
            <a:r>
              <a:rPr lang="zh-CN" altLang="en-US" sz="2000" dirty="0">
                <a:cs typeface="+mn-ea"/>
                <a:sym typeface="+mn-lt"/>
              </a:rPr>
              <a:t>最后一轮加密则出现在循环结束之后的地方</a:t>
            </a:r>
            <a:endParaRPr lang="en-US" altLang="zh-CN" sz="2000" dirty="0">
              <a:cs typeface="+mn-ea"/>
              <a:sym typeface="+mn-lt"/>
            </a:endParaRPr>
          </a:p>
          <a:p>
            <a:pPr lvl="2"/>
            <a:r>
              <a:rPr lang="zh-CN" altLang="en-US" sz="2000" dirty="0">
                <a:cs typeface="+mn-ea"/>
                <a:sym typeface="+mn-lt"/>
              </a:rPr>
              <a:t>循环里的 </a:t>
            </a:r>
            <a:r>
              <a:rPr lang="en-US" altLang="zh-CN" sz="2000" dirty="0" err="1">
                <a:cs typeface="+mn-ea"/>
                <a:sym typeface="+mn-lt"/>
              </a:rPr>
              <a:t>f_func</a:t>
            </a:r>
            <a:r>
              <a:rPr lang="en-US" altLang="zh-CN" sz="2000" dirty="0">
                <a:cs typeface="+mn-ea"/>
                <a:sym typeface="+mn-lt"/>
              </a:rPr>
              <a:t>() </a:t>
            </a:r>
            <a:r>
              <a:rPr lang="zh-CN" altLang="en-US" sz="2000" dirty="0">
                <a:cs typeface="+mn-ea"/>
                <a:sym typeface="+mn-lt"/>
              </a:rPr>
              <a:t>函数跟进后，可以发现其为</a:t>
            </a:r>
            <a:r>
              <a:rPr lang="en-US" altLang="zh-CN" sz="2000" dirty="0">
                <a:cs typeface="+mn-ea"/>
                <a:sym typeface="+mn-lt"/>
              </a:rPr>
              <a:t>DES </a:t>
            </a:r>
            <a:r>
              <a:rPr lang="zh-CN" altLang="en-US" sz="2000" dirty="0">
                <a:cs typeface="+mn-ea"/>
                <a:sym typeface="+mn-lt"/>
              </a:rPr>
              <a:t>的 </a:t>
            </a:r>
            <a:r>
              <a:rPr lang="en-US" altLang="zh-CN" sz="2000" dirty="0">
                <a:cs typeface="+mn-ea"/>
                <a:sym typeface="+mn-lt"/>
              </a:rPr>
              <a:t>F </a:t>
            </a:r>
            <a:r>
              <a:rPr lang="zh-CN" altLang="en-US" sz="2000" dirty="0">
                <a:cs typeface="+mn-ea"/>
                <a:sym typeface="+mn-lt"/>
              </a:rPr>
              <a:t>函数</a:t>
            </a:r>
            <a:endParaRPr lang="en-US" altLang="zh-CN" sz="2000" dirty="0">
              <a:cs typeface="+mn-ea"/>
              <a:sym typeface="+mn-lt"/>
            </a:endParaRPr>
          </a:p>
          <a:p>
            <a:pPr lvl="2"/>
            <a:r>
              <a:rPr lang="zh-CN" altLang="en-US" sz="2000" dirty="0">
                <a:cs typeface="+mn-ea"/>
                <a:sym typeface="+mn-lt"/>
              </a:rPr>
              <a:t>循环里头发现了 </a:t>
            </a:r>
            <a:r>
              <a:rPr lang="en-US" altLang="zh-CN" sz="2000" dirty="0" err="1">
                <a:cs typeface="+mn-ea"/>
                <a:sym typeface="+mn-lt"/>
              </a:rPr>
              <a:t>byteXOR</a:t>
            </a:r>
            <a:r>
              <a:rPr lang="en-US" altLang="zh-CN" sz="2000" dirty="0">
                <a:cs typeface="+mn-ea"/>
                <a:sym typeface="+mn-lt"/>
              </a:rPr>
              <a:t>()</a:t>
            </a:r>
            <a:r>
              <a:rPr lang="zh-CN" altLang="en-US" sz="2000" dirty="0">
                <a:cs typeface="+mn-ea"/>
                <a:sym typeface="+mn-lt"/>
              </a:rPr>
              <a:t>函数，跟进后发现其是执行异或运算</a:t>
            </a:r>
            <a:endParaRPr lang="en-US" altLang="zh-CN" sz="2000" dirty="0">
              <a:cs typeface="+mn-ea"/>
              <a:sym typeface="+mn-lt"/>
            </a:endParaRPr>
          </a:p>
          <a:p>
            <a:pPr lvl="2"/>
            <a:endParaRPr lang="en-US" altLang="zh-CN" sz="2000" dirty="0">
              <a:cs typeface="+mn-ea"/>
              <a:sym typeface="+mn-lt"/>
            </a:endParaRPr>
          </a:p>
          <a:p>
            <a:pPr lvl="1"/>
            <a:r>
              <a:rPr lang="en-US" altLang="zh-CN" sz="2400" dirty="0">
                <a:solidFill>
                  <a:srgbClr val="0000FF"/>
                </a:solidFill>
                <a:cs typeface="+mn-ea"/>
                <a:sym typeface="+mn-lt"/>
              </a:rPr>
              <a:t>16</a:t>
            </a:r>
            <a:r>
              <a:rPr lang="zh-CN" altLang="en-US" sz="2400" dirty="0">
                <a:solidFill>
                  <a:srgbClr val="0000FF"/>
                </a:solidFill>
                <a:cs typeface="+mn-ea"/>
                <a:sym typeface="+mn-lt"/>
              </a:rPr>
              <a:t>轮循环迭代加密，这也是</a:t>
            </a:r>
            <a:r>
              <a:rPr lang="en-US" altLang="zh-CN" sz="2400" dirty="0">
                <a:solidFill>
                  <a:srgbClr val="0000FF"/>
                </a:solidFill>
                <a:cs typeface="+mn-ea"/>
                <a:sym typeface="+mn-lt"/>
              </a:rPr>
              <a:t>DES</a:t>
            </a:r>
            <a:r>
              <a:rPr lang="zh-CN" altLang="en-US" sz="2400" dirty="0">
                <a:solidFill>
                  <a:srgbClr val="0000FF"/>
                </a:solidFill>
                <a:cs typeface="+mn-ea"/>
                <a:sym typeface="+mn-lt"/>
              </a:rPr>
              <a:t>加密的一个特征</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）对称加密算法逆向分析 </a:t>
            </a:r>
            <a:r>
              <a:rPr lang="en-US" altLang="zh-CN" sz="2800" b="1" dirty="0">
                <a:solidFill>
                  <a:srgbClr val="C00000"/>
                </a:solidFill>
                <a:cs typeface="+mn-ea"/>
                <a:sym typeface="+mn-lt"/>
              </a:rPr>
              <a:t>— DES</a:t>
            </a:r>
            <a:endParaRPr lang="zh-CN" altLang="en-US" sz="2800" b="1" dirty="0">
              <a:solidFill>
                <a:srgbClr val="C00000"/>
              </a:solidFill>
              <a:cs typeface="+mn-ea"/>
              <a:sym typeface="+mn-lt"/>
            </a:endParaRPr>
          </a:p>
        </p:txBody>
      </p:sp>
      <p:pic>
        <p:nvPicPr>
          <p:cNvPr id="8" name="图片 7">
            <a:extLst>
              <a:ext uri="{FF2B5EF4-FFF2-40B4-BE49-F238E27FC236}">
                <a16:creationId xmlns:a16="http://schemas.microsoft.com/office/drawing/2014/main" id="{2EE53A1B-D24B-446C-AC76-5E6F3048DF5E}"/>
              </a:ext>
            </a:extLst>
          </p:cNvPr>
          <p:cNvPicPr>
            <a:picLocks noChangeAspect="1"/>
          </p:cNvPicPr>
          <p:nvPr/>
        </p:nvPicPr>
        <p:blipFill>
          <a:blip r:embed="rId2"/>
          <a:stretch>
            <a:fillRect/>
          </a:stretch>
        </p:blipFill>
        <p:spPr>
          <a:xfrm>
            <a:off x="4507664" y="1850998"/>
            <a:ext cx="5289759" cy="4176464"/>
          </a:xfrm>
          <a:prstGeom prst="rect">
            <a:avLst/>
          </a:prstGeom>
        </p:spPr>
      </p:pic>
      <p:grpSp>
        <p:nvGrpSpPr>
          <p:cNvPr id="9" name="组合 8">
            <a:extLst>
              <a:ext uri="{FF2B5EF4-FFF2-40B4-BE49-F238E27FC236}">
                <a16:creationId xmlns:a16="http://schemas.microsoft.com/office/drawing/2014/main" id="{E6ED5A63-FA0F-48C7-953E-A9A2922A839D}"/>
              </a:ext>
            </a:extLst>
          </p:cNvPr>
          <p:cNvGrpSpPr/>
          <p:nvPr/>
        </p:nvGrpSpPr>
        <p:grpSpPr>
          <a:xfrm>
            <a:off x="4947280" y="1326711"/>
            <a:ext cx="4751809" cy="5563555"/>
            <a:chOff x="2284316" y="-289825"/>
            <a:chExt cx="6168872" cy="7321032"/>
          </a:xfrm>
        </p:grpSpPr>
        <p:sp>
          <p:nvSpPr>
            <p:cNvPr id="10" name="矩形: 圆角 9">
              <a:extLst>
                <a:ext uri="{FF2B5EF4-FFF2-40B4-BE49-F238E27FC236}">
                  <a16:creationId xmlns:a16="http://schemas.microsoft.com/office/drawing/2014/main" id="{C2597B13-1BA7-4602-BDCE-E9622DA447F3}"/>
                </a:ext>
              </a:extLst>
            </p:cNvPr>
            <p:cNvSpPr/>
            <p:nvPr/>
          </p:nvSpPr>
          <p:spPr>
            <a:xfrm>
              <a:off x="3986073" y="319596"/>
              <a:ext cx="1038688" cy="27520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IP</a:t>
              </a:r>
              <a:endParaRPr lang="zh-CN" altLang="en-US" sz="1400" dirty="0">
                <a:cs typeface="+mn-ea"/>
                <a:sym typeface="+mn-lt"/>
              </a:endParaRPr>
            </a:p>
          </p:txBody>
        </p:sp>
        <p:sp>
          <p:nvSpPr>
            <p:cNvPr id="11" name="矩形 10">
              <a:extLst>
                <a:ext uri="{FF2B5EF4-FFF2-40B4-BE49-F238E27FC236}">
                  <a16:creationId xmlns:a16="http://schemas.microsoft.com/office/drawing/2014/main" id="{B9CC7826-EFAE-40D4-A7A1-7F33A563D6FA}"/>
                </a:ext>
              </a:extLst>
            </p:cNvPr>
            <p:cNvSpPr/>
            <p:nvPr/>
          </p:nvSpPr>
          <p:spPr>
            <a:xfrm>
              <a:off x="3506678" y="1074198"/>
              <a:ext cx="479395" cy="26633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L</a:t>
              </a:r>
              <a:r>
                <a:rPr lang="en-US" altLang="zh-CN" sz="1400" baseline="-25000" dirty="0">
                  <a:cs typeface="+mn-ea"/>
                  <a:sym typeface="+mn-lt"/>
                </a:rPr>
                <a:t>0</a:t>
              </a:r>
              <a:endParaRPr lang="zh-CN" altLang="en-US" sz="1400" baseline="-25000" dirty="0">
                <a:cs typeface="+mn-ea"/>
                <a:sym typeface="+mn-lt"/>
              </a:endParaRPr>
            </a:p>
          </p:txBody>
        </p:sp>
        <p:sp>
          <p:nvSpPr>
            <p:cNvPr id="12" name="矩形 11">
              <a:extLst>
                <a:ext uri="{FF2B5EF4-FFF2-40B4-BE49-F238E27FC236}">
                  <a16:creationId xmlns:a16="http://schemas.microsoft.com/office/drawing/2014/main" id="{E09729D9-D319-49B2-8784-36140395EF7A}"/>
                </a:ext>
              </a:extLst>
            </p:cNvPr>
            <p:cNvSpPr/>
            <p:nvPr/>
          </p:nvSpPr>
          <p:spPr>
            <a:xfrm>
              <a:off x="5024761" y="1074198"/>
              <a:ext cx="479395" cy="26633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R</a:t>
              </a:r>
              <a:r>
                <a:rPr lang="en-US" altLang="zh-CN" sz="1200" baseline="-25000" dirty="0">
                  <a:cs typeface="+mn-ea"/>
                  <a:sym typeface="+mn-lt"/>
                </a:rPr>
                <a:t>0</a:t>
              </a:r>
              <a:endParaRPr lang="zh-CN" altLang="en-US" sz="1200" baseline="-25000" dirty="0">
                <a:cs typeface="+mn-ea"/>
                <a:sym typeface="+mn-lt"/>
              </a:endParaRPr>
            </a:p>
          </p:txBody>
        </p:sp>
        <p:cxnSp>
          <p:nvCxnSpPr>
            <p:cNvPr id="13" name="连接符: 肘形 12">
              <a:extLst>
                <a:ext uri="{FF2B5EF4-FFF2-40B4-BE49-F238E27FC236}">
                  <a16:creationId xmlns:a16="http://schemas.microsoft.com/office/drawing/2014/main" id="{AFACB746-A7CA-40AD-96A3-119B088B9261}"/>
                </a:ext>
              </a:extLst>
            </p:cNvPr>
            <p:cNvCxnSpPr>
              <a:stCxn id="10" idx="2"/>
              <a:endCxn id="12" idx="0"/>
            </p:cNvCxnSpPr>
            <p:nvPr/>
          </p:nvCxnSpPr>
          <p:spPr>
            <a:xfrm rot="16200000" flipH="1">
              <a:off x="4645241" y="454980"/>
              <a:ext cx="479394" cy="7590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连接符: 肘形 13">
              <a:extLst>
                <a:ext uri="{FF2B5EF4-FFF2-40B4-BE49-F238E27FC236}">
                  <a16:creationId xmlns:a16="http://schemas.microsoft.com/office/drawing/2014/main" id="{1BFDCAAA-5A80-43DF-8FCA-642A98A2F2A3}"/>
                </a:ext>
              </a:extLst>
            </p:cNvPr>
            <p:cNvCxnSpPr>
              <a:endCxn id="11" idx="0"/>
            </p:cNvCxnSpPr>
            <p:nvPr/>
          </p:nvCxnSpPr>
          <p:spPr>
            <a:xfrm rot="10800000" flipV="1">
              <a:off x="3746377" y="834500"/>
              <a:ext cx="759041" cy="2396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74C96A15-5D31-4000-9CB0-B0C0439D294C}"/>
                </a:ext>
              </a:extLst>
            </p:cNvPr>
            <p:cNvSpPr/>
            <p:nvPr/>
          </p:nvSpPr>
          <p:spPr>
            <a:xfrm>
              <a:off x="4216892" y="1544714"/>
              <a:ext cx="577049" cy="3284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F</a:t>
              </a:r>
              <a:endParaRPr lang="zh-CN" altLang="en-US" sz="1400" dirty="0">
                <a:cs typeface="+mn-ea"/>
                <a:sym typeface="+mn-lt"/>
              </a:endParaRPr>
            </a:p>
          </p:txBody>
        </p:sp>
        <p:sp>
          <p:nvSpPr>
            <p:cNvPr id="16" name="流程图: 或者 15">
              <a:extLst>
                <a:ext uri="{FF2B5EF4-FFF2-40B4-BE49-F238E27FC236}">
                  <a16:creationId xmlns:a16="http://schemas.microsoft.com/office/drawing/2014/main" id="{E7518C43-3473-4532-B2FD-29D38FBFA118}"/>
                </a:ext>
              </a:extLst>
            </p:cNvPr>
            <p:cNvSpPr/>
            <p:nvPr/>
          </p:nvSpPr>
          <p:spPr>
            <a:xfrm>
              <a:off x="3586577" y="1544714"/>
              <a:ext cx="319596" cy="328473"/>
            </a:xfrm>
            <a:prstGeom prst="flowChartOr">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sp>
          <p:nvSpPr>
            <p:cNvPr id="17" name="矩形 16">
              <a:extLst>
                <a:ext uri="{FF2B5EF4-FFF2-40B4-BE49-F238E27FC236}">
                  <a16:creationId xmlns:a16="http://schemas.microsoft.com/office/drawing/2014/main" id="{9E85B349-0820-41D3-914D-01C6F4C64222}"/>
                </a:ext>
              </a:extLst>
            </p:cNvPr>
            <p:cNvSpPr/>
            <p:nvPr/>
          </p:nvSpPr>
          <p:spPr>
            <a:xfrm>
              <a:off x="5024760" y="2291919"/>
              <a:ext cx="479395" cy="26633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R</a:t>
              </a:r>
              <a:r>
                <a:rPr lang="en-US" altLang="zh-CN" sz="1200" baseline="-25000" dirty="0">
                  <a:cs typeface="+mn-ea"/>
                  <a:sym typeface="+mn-lt"/>
                </a:rPr>
                <a:t>1</a:t>
              </a:r>
              <a:endParaRPr lang="zh-CN" altLang="en-US" sz="1200" baseline="-25000" dirty="0">
                <a:cs typeface="+mn-ea"/>
                <a:sym typeface="+mn-lt"/>
              </a:endParaRPr>
            </a:p>
          </p:txBody>
        </p:sp>
        <p:sp>
          <p:nvSpPr>
            <p:cNvPr id="18" name="矩形 17">
              <a:extLst>
                <a:ext uri="{FF2B5EF4-FFF2-40B4-BE49-F238E27FC236}">
                  <a16:creationId xmlns:a16="http://schemas.microsoft.com/office/drawing/2014/main" id="{A542CDC0-F4DA-42ED-9B33-B23F93996AF6}"/>
                </a:ext>
              </a:extLst>
            </p:cNvPr>
            <p:cNvSpPr/>
            <p:nvPr/>
          </p:nvSpPr>
          <p:spPr>
            <a:xfrm>
              <a:off x="3506677" y="2291919"/>
              <a:ext cx="479395" cy="26633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L</a:t>
              </a:r>
              <a:r>
                <a:rPr lang="en-US" altLang="zh-CN" sz="1400" baseline="-25000" dirty="0">
                  <a:cs typeface="+mn-ea"/>
                  <a:sym typeface="+mn-lt"/>
                </a:rPr>
                <a:t>1</a:t>
              </a:r>
              <a:endParaRPr lang="zh-CN" altLang="en-US" sz="1400" baseline="-25000" dirty="0">
                <a:cs typeface="+mn-ea"/>
                <a:sym typeface="+mn-lt"/>
              </a:endParaRPr>
            </a:p>
          </p:txBody>
        </p:sp>
        <p:sp>
          <p:nvSpPr>
            <p:cNvPr id="19" name="椭圆 18">
              <a:extLst>
                <a:ext uri="{FF2B5EF4-FFF2-40B4-BE49-F238E27FC236}">
                  <a16:creationId xmlns:a16="http://schemas.microsoft.com/office/drawing/2014/main" id="{B44FAB64-A5C1-4A8D-89E3-AECA660C13C0}"/>
                </a:ext>
              </a:extLst>
            </p:cNvPr>
            <p:cNvSpPr/>
            <p:nvPr/>
          </p:nvSpPr>
          <p:spPr>
            <a:xfrm>
              <a:off x="4216893" y="2750596"/>
              <a:ext cx="577049" cy="3284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F</a:t>
              </a:r>
              <a:endParaRPr lang="zh-CN" altLang="en-US" sz="1400" dirty="0">
                <a:cs typeface="+mn-ea"/>
                <a:sym typeface="+mn-lt"/>
              </a:endParaRPr>
            </a:p>
          </p:txBody>
        </p:sp>
        <p:sp>
          <p:nvSpPr>
            <p:cNvPr id="20" name="流程图: 或者 19">
              <a:extLst>
                <a:ext uri="{FF2B5EF4-FFF2-40B4-BE49-F238E27FC236}">
                  <a16:creationId xmlns:a16="http://schemas.microsoft.com/office/drawing/2014/main" id="{0610ACAF-8D93-4AD9-A35F-DB8BDCEE0E7B}"/>
                </a:ext>
              </a:extLst>
            </p:cNvPr>
            <p:cNvSpPr/>
            <p:nvPr/>
          </p:nvSpPr>
          <p:spPr>
            <a:xfrm>
              <a:off x="3586578" y="2750596"/>
              <a:ext cx="319596" cy="328473"/>
            </a:xfrm>
            <a:prstGeom prst="flowChartOr">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cxnSp>
          <p:nvCxnSpPr>
            <p:cNvPr id="21" name="连接符: 肘形 20">
              <a:extLst>
                <a:ext uri="{FF2B5EF4-FFF2-40B4-BE49-F238E27FC236}">
                  <a16:creationId xmlns:a16="http://schemas.microsoft.com/office/drawing/2014/main" id="{BE4D7DF7-B67D-46DE-842F-A88C2EA535FA}"/>
                </a:ext>
              </a:extLst>
            </p:cNvPr>
            <p:cNvCxnSpPr>
              <a:stCxn id="12" idx="2"/>
              <a:endCxn id="15" idx="6"/>
            </p:cNvCxnSpPr>
            <p:nvPr/>
          </p:nvCxnSpPr>
          <p:spPr>
            <a:xfrm rot="5400000">
              <a:off x="4844989" y="1289480"/>
              <a:ext cx="368423" cy="4705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578EFFC3-BB0D-4BC3-AC18-BC84047385EB}"/>
                </a:ext>
              </a:extLst>
            </p:cNvPr>
            <p:cNvCxnSpPr>
              <a:stCxn id="15" idx="2"/>
              <a:endCxn id="16" idx="6"/>
            </p:cNvCxnSpPr>
            <p:nvPr/>
          </p:nvCxnSpPr>
          <p:spPr>
            <a:xfrm flipH="1">
              <a:off x="3906173" y="1708951"/>
              <a:ext cx="310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D1DE4A6C-1379-4BA4-AAA2-F276C4AB751D}"/>
                </a:ext>
              </a:extLst>
            </p:cNvPr>
            <p:cNvCxnSpPr>
              <a:stCxn id="11" idx="2"/>
              <a:endCxn id="16" idx="0"/>
            </p:cNvCxnSpPr>
            <p:nvPr/>
          </p:nvCxnSpPr>
          <p:spPr>
            <a:xfrm flipH="1">
              <a:off x="3746375" y="1340528"/>
              <a:ext cx="1" cy="204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70721FF8-A353-4641-8BEC-B3B4F95EACDF}"/>
                </a:ext>
              </a:extLst>
            </p:cNvPr>
            <p:cNvCxnSpPr>
              <a:endCxn id="17" idx="0"/>
            </p:cNvCxnSpPr>
            <p:nvPr/>
          </p:nvCxnSpPr>
          <p:spPr>
            <a:xfrm>
              <a:off x="5264457" y="2121763"/>
              <a:ext cx="1" cy="170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819EE3D3-2BCE-44FA-8059-A6DCF1D33DF9}"/>
                </a:ext>
              </a:extLst>
            </p:cNvPr>
            <p:cNvCxnSpPr>
              <a:stCxn id="16" idx="4"/>
            </p:cNvCxnSpPr>
            <p:nvPr/>
          </p:nvCxnSpPr>
          <p:spPr>
            <a:xfrm flipH="1">
              <a:off x="3746374" y="1873187"/>
              <a:ext cx="1" cy="1020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B2FF1EB-86FD-4B44-83A9-4FF3678F63E0}"/>
                </a:ext>
              </a:extLst>
            </p:cNvPr>
            <p:cNvCxnSpPr/>
            <p:nvPr/>
          </p:nvCxnSpPr>
          <p:spPr>
            <a:xfrm>
              <a:off x="3746374" y="1975280"/>
              <a:ext cx="1518083" cy="1464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76D69F88-73B6-481E-BD51-D7D84B31CB13}"/>
                </a:ext>
              </a:extLst>
            </p:cNvPr>
            <p:cNvCxnSpPr/>
            <p:nvPr/>
          </p:nvCxnSpPr>
          <p:spPr>
            <a:xfrm>
              <a:off x="3746373" y="2104748"/>
              <a:ext cx="1" cy="170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347F4F5-4311-4195-9CDE-2A68C80043DE}"/>
                </a:ext>
              </a:extLst>
            </p:cNvPr>
            <p:cNvCxnSpPr>
              <a:cxnSpLocks/>
            </p:cNvCxnSpPr>
            <p:nvPr/>
          </p:nvCxnSpPr>
          <p:spPr>
            <a:xfrm>
              <a:off x="5264458" y="1717829"/>
              <a:ext cx="0" cy="257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9F54B030-088C-4548-9293-A22514D5DFD0}"/>
                </a:ext>
              </a:extLst>
            </p:cNvPr>
            <p:cNvCxnSpPr>
              <a:cxnSpLocks/>
            </p:cNvCxnSpPr>
            <p:nvPr/>
          </p:nvCxnSpPr>
          <p:spPr>
            <a:xfrm flipV="1">
              <a:off x="3746372" y="1963446"/>
              <a:ext cx="1518085" cy="141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连接符: 肘形 29">
              <a:extLst>
                <a:ext uri="{FF2B5EF4-FFF2-40B4-BE49-F238E27FC236}">
                  <a16:creationId xmlns:a16="http://schemas.microsoft.com/office/drawing/2014/main" id="{922908E3-8852-4863-8B5A-8F1B75DC00E8}"/>
                </a:ext>
              </a:extLst>
            </p:cNvPr>
            <p:cNvCxnSpPr>
              <a:stCxn id="17" idx="2"/>
              <a:endCxn id="19" idx="6"/>
            </p:cNvCxnSpPr>
            <p:nvPr/>
          </p:nvCxnSpPr>
          <p:spPr>
            <a:xfrm rot="5400000">
              <a:off x="4850908" y="2501283"/>
              <a:ext cx="356584" cy="4705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90A7565A-46A9-46EB-9BB6-A76A116B6CC8}"/>
                </a:ext>
              </a:extLst>
            </p:cNvPr>
            <p:cNvCxnSpPr>
              <a:stCxn id="19" idx="2"/>
              <a:endCxn id="20" idx="6"/>
            </p:cNvCxnSpPr>
            <p:nvPr/>
          </p:nvCxnSpPr>
          <p:spPr>
            <a:xfrm flipH="1">
              <a:off x="3906174" y="2914833"/>
              <a:ext cx="310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9E90E2BF-9F33-4BFC-A2C9-AED724DFB55F}"/>
                </a:ext>
              </a:extLst>
            </p:cNvPr>
            <p:cNvCxnSpPr>
              <a:stCxn id="18" idx="2"/>
              <a:endCxn id="20" idx="0"/>
            </p:cNvCxnSpPr>
            <p:nvPr/>
          </p:nvCxnSpPr>
          <p:spPr>
            <a:xfrm>
              <a:off x="3746375" y="2558249"/>
              <a:ext cx="1" cy="192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878671E-4922-4863-9977-9CFDE7E59EF1}"/>
                </a:ext>
              </a:extLst>
            </p:cNvPr>
            <p:cNvCxnSpPr>
              <a:stCxn id="20" idx="4"/>
            </p:cNvCxnSpPr>
            <p:nvPr/>
          </p:nvCxnSpPr>
          <p:spPr>
            <a:xfrm flipH="1">
              <a:off x="3746373" y="3079069"/>
              <a:ext cx="3" cy="130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86D51E2E-7702-4760-AA9C-D510FCC125A7}"/>
                </a:ext>
              </a:extLst>
            </p:cNvPr>
            <p:cNvCxnSpPr/>
            <p:nvPr/>
          </p:nvCxnSpPr>
          <p:spPr>
            <a:xfrm>
              <a:off x="5264457" y="3426781"/>
              <a:ext cx="0" cy="213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26D4DB7-1C8E-4C27-A65A-4D1423BFA597}"/>
                </a:ext>
              </a:extLst>
            </p:cNvPr>
            <p:cNvCxnSpPr>
              <a:cxnSpLocks/>
            </p:cNvCxnSpPr>
            <p:nvPr/>
          </p:nvCxnSpPr>
          <p:spPr>
            <a:xfrm>
              <a:off x="3746372" y="3225551"/>
              <a:ext cx="1518085" cy="210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0C9D51C-FB59-4405-9107-28AD4E58FA09}"/>
                </a:ext>
              </a:extLst>
            </p:cNvPr>
            <p:cNvCxnSpPr>
              <a:cxnSpLocks/>
            </p:cNvCxnSpPr>
            <p:nvPr/>
          </p:nvCxnSpPr>
          <p:spPr>
            <a:xfrm>
              <a:off x="5264457" y="2914833"/>
              <a:ext cx="0" cy="27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6566225D-CD15-4F7E-A04D-681CD1D8C698}"/>
                </a:ext>
              </a:extLst>
            </p:cNvPr>
            <p:cNvCxnSpPr/>
            <p:nvPr/>
          </p:nvCxnSpPr>
          <p:spPr>
            <a:xfrm>
              <a:off x="3746372" y="3426781"/>
              <a:ext cx="0" cy="213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E6E2C5B2-3093-4FC8-AADA-04378DEE2D4A}"/>
                </a:ext>
              </a:extLst>
            </p:cNvPr>
            <p:cNvCxnSpPr>
              <a:cxnSpLocks/>
            </p:cNvCxnSpPr>
            <p:nvPr/>
          </p:nvCxnSpPr>
          <p:spPr>
            <a:xfrm flipH="1">
              <a:off x="3746371" y="3189297"/>
              <a:ext cx="1518086" cy="246356"/>
            </a:xfrm>
            <a:prstGeom prst="line">
              <a:avLst/>
            </a:prstGeom>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0E09AF45-A6CB-4661-B72C-2A650BD29DE9}"/>
                </a:ext>
              </a:extLst>
            </p:cNvPr>
            <p:cNvSpPr txBox="1"/>
            <p:nvPr/>
          </p:nvSpPr>
          <p:spPr>
            <a:xfrm>
              <a:off x="5069449" y="3654954"/>
              <a:ext cx="519429" cy="415776"/>
            </a:xfrm>
            <a:prstGeom prst="rect">
              <a:avLst/>
            </a:prstGeom>
            <a:noFill/>
          </p:spPr>
          <p:txBody>
            <a:bodyPr vert="eaVert" wrap="square" rtlCol="0">
              <a:spAutoFit/>
            </a:bodyPr>
            <a:lstStyle/>
            <a:p>
              <a:r>
                <a:rPr lang="en-US" altLang="zh-CN" sz="1400" dirty="0">
                  <a:cs typeface="+mn-ea"/>
                  <a:sym typeface="+mn-lt"/>
                </a:rPr>
                <a:t>…</a:t>
              </a:r>
              <a:endParaRPr lang="zh-CN" altLang="en-US" sz="1400" dirty="0">
                <a:cs typeface="+mn-ea"/>
                <a:sym typeface="+mn-lt"/>
              </a:endParaRPr>
            </a:p>
          </p:txBody>
        </p:sp>
        <p:sp>
          <p:nvSpPr>
            <p:cNvPr id="40" name="文本框 39">
              <a:extLst>
                <a:ext uri="{FF2B5EF4-FFF2-40B4-BE49-F238E27FC236}">
                  <a16:creationId xmlns:a16="http://schemas.microsoft.com/office/drawing/2014/main" id="{4D09E88C-F683-465F-87B0-33BDE00EFB2F}"/>
                </a:ext>
              </a:extLst>
            </p:cNvPr>
            <p:cNvSpPr txBox="1"/>
            <p:nvPr/>
          </p:nvSpPr>
          <p:spPr>
            <a:xfrm>
              <a:off x="3551368" y="3647560"/>
              <a:ext cx="519429" cy="415776"/>
            </a:xfrm>
            <a:prstGeom prst="rect">
              <a:avLst/>
            </a:prstGeom>
            <a:noFill/>
          </p:spPr>
          <p:txBody>
            <a:bodyPr vert="eaVert" wrap="square" rtlCol="0">
              <a:spAutoFit/>
            </a:bodyPr>
            <a:lstStyle/>
            <a:p>
              <a:r>
                <a:rPr lang="en-US" altLang="zh-CN" sz="1400" dirty="0">
                  <a:cs typeface="+mn-ea"/>
                  <a:sym typeface="+mn-lt"/>
                </a:rPr>
                <a:t>…</a:t>
              </a:r>
              <a:endParaRPr lang="zh-CN" altLang="en-US" sz="1400" dirty="0">
                <a:cs typeface="+mn-ea"/>
                <a:sym typeface="+mn-lt"/>
              </a:endParaRPr>
            </a:p>
          </p:txBody>
        </p:sp>
        <p:sp>
          <p:nvSpPr>
            <p:cNvPr id="41" name="矩形 40">
              <a:extLst>
                <a:ext uri="{FF2B5EF4-FFF2-40B4-BE49-F238E27FC236}">
                  <a16:creationId xmlns:a16="http://schemas.microsoft.com/office/drawing/2014/main" id="{17F79A1C-EE5B-495B-A1F9-EEFCECC51C1B}"/>
                </a:ext>
              </a:extLst>
            </p:cNvPr>
            <p:cNvSpPr/>
            <p:nvPr/>
          </p:nvSpPr>
          <p:spPr>
            <a:xfrm>
              <a:off x="5024759" y="3978071"/>
              <a:ext cx="479396" cy="26633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R</a:t>
              </a:r>
              <a:r>
                <a:rPr lang="en-US" altLang="zh-CN" sz="1200" baseline="-25000" dirty="0">
                  <a:cs typeface="+mn-ea"/>
                  <a:sym typeface="+mn-lt"/>
                </a:rPr>
                <a:t>15</a:t>
              </a:r>
              <a:endParaRPr lang="zh-CN" altLang="en-US" sz="1200" baseline="-25000" dirty="0">
                <a:cs typeface="+mn-ea"/>
                <a:sym typeface="+mn-lt"/>
              </a:endParaRPr>
            </a:p>
          </p:txBody>
        </p:sp>
        <p:sp>
          <p:nvSpPr>
            <p:cNvPr id="42" name="矩形 41">
              <a:extLst>
                <a:ext uri="{FF2B5EF4-FFF2-40B4-BE49-F238E27FC236}">
                  <a16:creationId xmlns:a16="http://schemas.microsoft.com/office/drawing/2014/main" id="{4235FB06-ECE8-4E5C-95A4-7A3DB5A248AB}"/>
                </a:ext>
              </a:extLst>
            </p:cNvPr>
            <p:cNvSpPr/>
            <p:nvPr/>
          </p:nvSpPr>
          <p:spPr>
            <a:xfrm>
              <a:off x="3497250" y="3978071"/>
              <a:ext cx="484467" cy="26633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L</a:t>
              </a:r>
              <a:r>
                <a:rPr lang="en-US" altLang="zh-CN" sz="1200" baseline="-25000" dirty="0">
                  <a:cs typeface="+mn-ea"/>
                  <a:sym typeface="+mn-lt"/>
                </a:rPr>
                <a:t>15</a:t>
              </a:r>
              <a:endParaRPr lang="zh-CN" altLang="en-US" sz="1200" baseline="-25000" dirty="0">
                <a:cs typeface="+mn-ea"/>
                <a:sym typeface="+mn-lt"/>
              </a:endParaRPr>
            </a:p>
          </p:txBody>
        </p:sp>
        <p:sp>
          <p:nvSpPr>
            <p:cNvPr id="43" name="椭圆 42">
              <a:extLst>
                <a:ext uri="{FF2B5EF4-FFF2-40B4-BE49-F238E27FC236}">
                  <a16:creationId xmlns:a16="http://schemas.microsoft.com/office/drawing/2014/main" id="{AD000A88-223D-4F8B-ADFD-AB664F45EA0E}"/>
                </a:ext>
              </a:extLst>
            </p:cNvPr>
            <p:cNvSpPr/>
            <p:nvPr/>
          </p:nvSpPr>
          <p:spPr>
            <a:xfrm>
              <a:off x="4216891" y="4498892"/>
              <a:ext cx="577049" cy="3284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F</a:t>
              </a:r>
              <a:endParaRPr lang="zh-CN" altLang="en-US" sz="1400" dirty="0">
                <a:cs typeface="+mn-ea"/>
                <a:sym typeface="+mn-lt"/>
              </a:endParaRPr>
            </a:p>
          </p:txBody>
        </p:sp>
        <p:sp>
          <p:nvSpPr>
            <p:cNvPr id="44" name="流程图: 或者 43">
              <a:extLst>
                <a:ext uri="{FF2B5EF4-FFF2-40B4-BE49-F238E27FC236}">
                  <a16:creationId xmlns:a16="http://schemas.microsoft.com/office/drawing/2014/main" id="{056C34E4-331D-4F84-A626-1C0A16DAE618}"/>
                </a:ext>
              </a:extLst>
            </p:cNvPr>
            <p:cNvSpPr/>
            <p:nvPr/>
          </p:nvSpPr>
          <p:spPr>
            <a:xfrm>
              <a:off x="3586577" y="4498892"/>
              <a:ext cx="319596" cy="328473"/>
            </a:xfrm>
            <a:prstGeom prst="flowChartOr">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cxnSp>
          <p:nvCxnSpPr>
            <p:cNvPr id="45" name="直接箭头连接符 44">
              <a:extLst>
                <a:ext uri="{FF2B5EF4-FFF2-40B4-BE49-F238E27FC236}">
                  <a16:creationId xmlns:a16="http://schemas.microsoft.com/office/drawing/2014/main" id="{3C4EF395-6B32-46D2-BEE3-686158303FB5}"/>
                </a:ext>
              </a:extLst>
            </p:cNvPr>
            <p:cNvCxnSpPr>
              <a:stCxn id="43" idx="2"/>
              <a:endCxn id="44" idx="6"/>
            </p:cNvCxnSpPr>
            <p:nvPr/>
          </p:nvCxnSpPr>
          <p:spPr>
            <a:xfrm flipH="1">
              <a:off x="3906173" y="4663128"/>
              <a:ext cx="310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73CAD618-5BC9-4FAF-9BDD-8086ABFBBB6D}"/>
                </a:ext>
              </a:extLst>
            </p:cNvPr>
            <p:cNvSpPr/>
            <p:nvPr/>
          </p:nvSpPr>
          <p:spPr>
            <a:xfrm>
              <a:off x="5020248" y="5202291"/>
              <a:ext cx="479397" cy="26633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R</a:t>
              </a:r>
              <a:r>
                <a:rPr lang="en-US" altLang="zh-CN" sz="1200" baseline="-25000" dirty="0">
                  <a:cs typeface="+mn-ea"/>
                  <a:sym typeface="+mn-lt"/>
                </a:rPr>
                <a:t>16</a:t>
              </a:r>
              <a:endParaRPr lang="zh-CN" altLang="en-US" sz="1200" baseline="-25000" dirty="0">
                <a:cs typeface="+mn-ea"/>
                <a:sym typeface="+mn-lt"/>
              </a:endParaRPr>
            </a:p>
          </p:txBody>
        </p:sp>
        <p:sp>
          <p:nvSpPr>
            <p:cNvPr id="47" name="矩形 46">
              <a:extLst>
                <a:ext uri="{FF2B5EF4-FFF2-40B4-BE49-F238E27FC236}">
                  <a16:creationId xmlns:a16="http://schemas.microsoft.com/office/drawing/2014/main" id="{EA0EF93B-D2D7-481F-AB4A-A08B307814E2}"/>
                </a:ext>
              </a:extLst>
            </p:cNvPr>
            <p:cNvSpPr/>
            <p:nvPr/>
          </p:nvSpPr>
          <p:spPr>
            <a:xfrm>
              <a:off x="3502162" y="5202291"/>
              <a:ext cx="528295" cy="26633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L</a:t>
              </a:r>
              <a:r>
                <a:rPr lang="en-US" altLang="zh-CN" sz="1200" baseline="-25000" dirty="0">
                  <a:cs typeface="+mn-ea"/>
                  <a:sym typeface="+mn-lt"/>
                </a:rPr>
                <a:t>16</a:t>
              </a:r>
              <a:endParaRPr lang="zh-CN" altLang="en-US" sz="1200" baseline="-25000" dirty="0">
                <a:cs typeface="+mn-ea"/>
                <a:sym typeface="+mn-lt"/>
              </a:endParaRPr>
            </a:p>
          </p:txBody>
        </p:sp>
        <p:sp>
          <p:nvSpPr>
            <p:cNvPr id="48" name="文本框 47">
              <a:extLst>
                <a:ext uri="{FF2B5EF4-FFF2-40B4-BE49-F238E27FC236}">
                  <a16:creationId xmlns:a16="http://schemas.microsoft.com/office/drawing/2014/main" id="{9B6747A2-5D7B-432B-92B7-15BD2699C029}"/>
                </a:ext>
              </a:extLst>
            </p:cNvPr>
            <p:cNvSpPr txBox="1"/>
            <p:nvPr/>
          </p:nvSpPr>
          <p:spPr>
            <a:xfrm>
              <a:off x="3462285" y="5643513"/>
              <a:ext cx="568172" cy="364500"/>
            </a:xfrm>
            <a:prstGeom prst="rect">
              <a:avLst/>
            </a:prstGeom>
            <a:noFill/>
          </p:spPr>
          <p:txBody>
            <a:bodyPr wrap="square" rtlCol="0">
              <a:spAutoFit/>
            </a:bodyPr>
            <a:lstStyle/>
            <a:p>
              <a:r>
                <a:rPr lang="en-US" altLang="zh-CN" sz="1200" dirty="0">
                  <a:cs typeface="+mn-ea"/>
                  <a:sym typeface="+mn-lt"/>
                </a:rPr>
                <a:t>R</a:t>
              </a:r>
              <a:r>
                <a:rPr lang="en-US" altLang="zh-CN" sz="1200" baseline="-25000" dirty="0">
                  <a:cs typeface="+mn-ea"/>
                  <a:sym typeface="+mn-lt"/>
                </a:rPr>
                <a:t>16</a:t>
              </a:r>
              <a:endParaRPr lang="zh-CN" altLang="en-US" sz="1200" baseline="-25000" dirty="0">
                <a:cs typeface="+mn-ea"/>
                <a:sym typeface="+mn-lt"/>
              </a:endParaRPr>
            </a:p>
          </p:txBody>
        </p:sp>
        <p:sp>
          <p:nvSpPr>
            <p:cNvPr id="49" name="文本框 48">
              <a:extLst>
                <a:ext uri="{FF2B5EF4-FFF2-40B4-BE49-F238E27FC236}">
                  <a16:creationId xmlns:a16="http://schemas.microsoft.com/office/drawing/2014/main" id="{EE187BEA-EFFE-4A19-A51C-2E9567D84A3A}"/>
                </a:ext>
              </a:extLst>
            </p:cNvPr>
            <p:cNvSpPr txBox="1"/>
            <p:nvPr/>
          </p:nvSpPr>
          <p:spPr>
            <a:xfrm>
              <a:off x="5030973" y="5642025"/>
              <a:ext cx="568172" cy="364500"/>
            </a:xfrm>
            <a:prstGeom prst="rect">
              <a:avLst/>
            </a:prstGeom>
            <a:noFill/>
          </p:spPr>
          <p:txBody>
            <a:bodyPr wrap="square" rtlCol="0">
              <a:spAutoFit/>
            </a:bodyPr>
            <a:lstStyle/>
            <a:p>
              <a:r>
                <a:rPr lang="en-US" altLang="zh-CN" sz="1200" dirty="0">
                  <a:cs typeface="+mn-ea"/>
                  <a:sym typeface="+mn-lt"/>
                </a:rPr>
                <a:t>L</a:t>
              </a:r>
              <a:r>
                <a:rPr lang="en-US" altLang="zh-CN" sz="1200" baseline="-25000" dirty="0">
                  <a:cs typeface="+mn-ea"/>
                  <a:sym typeface="+mn-lt"/>
                </a:rPr>
                <a:t>16</a:t>
              </a:r>
              <a:endParaRPr lang="zh-CN" altLang="en-US" sz="1200" baseline="-25000" dirty="0">
                <a:cs typeface="+mn-ea"/>
                <a:sym typeface="+mn-lt"/>
              </a:endParaRPr>
            </a:p>
          </p:txBody>
        </p:sp>
        <p:sp>
          <p:nvSpPr>
            <p:cNvPr id="50" name="矩形: 圆角 49">
              <a:extLst>
                <a:ext uri="{FF2B5EF4-FFF2-40B4-BE49-F238E27FC236}">
                  <a16:creationId xmlns:a16="http://schemas.microsoft.com/office/drawing/2014/main" id="{E02514C2-F6F3-4041-8EBC-F03959638A16}"/>
                </a:ext>
              </a:extLst>
            </p:cNvPr>
            <p:cNvSpPr/>
            <p:nvPr/>
          </p:nvSpPr>
          <p:spPr>
            <a:xfrm>
              <a:off x="3950586" y="6177340"/>
              <a:ext cx="1038688" cy="27520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FP</a:t>
              </a:r>
              <a:endParaRPr lang="zh-CN" altLang="en-US" sz="1400" baseline="30000" dirty="0">
                <a:cs typeface="+mn-ea"/>
                <a:sym typeface="+mn-lt"/>
              </a:endParaRPr>
            </a:p>
          </p:txBody>
        </p:sp>
        <p:cxnSp>
          <p:nvCxnSpPr>
            <p:cNvPr id="51" name="连接符: 肘形 50">
              <a:extLst>
                <a:ext uri="{FF2B5EF4-FFF2-40B4-BE49-F238E27FC236}">
                  <a16:creationId xmlns:a16="http://schemas.microsoft.com/office/drawing/2014/main" id="{0D95DDCC-D80E-46FD-81D7-9DBA85663D94}"/>
                </a:ext>
              </a:extLst>
            </p:cNvPr>
            <p:cNvCxnSpPr>
              <a:cxnSpLocks/>
              <a:stCxn id="41" idx="2"/>
              <a:endCxn id="43" idx="6"/>
            </p:cNvCxnSpPr>
            <p:nvPr/>
          </p:nvCxnSpPr>
          <p:spPr>
            <a:xfrm rot="5400000">
              <a:off x="4819836" y="4218506"/>
              <a:ext cx="418727" cy="4705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7C329C47-F2BF-4E00-8563-390670DA45D7}"/>
                </a:ext>
              </a:extLst>
            </p:cNvPr>
            <p:cNvCxnSpPr>
              <a:cxnSpLocks/>
              <a:stCxn id="42" idx="2"/>
              <a:endCxn id="44" idx="0"/>
            </p:cNvCxnSpPr>
            <p:nvPr/>
          </p:nvCxnSpPr>
          <p:spPr>
            <a:xfrm>
              <a:off x="3739484" y="4244401"/>
              <a:ext cx="6891" cy="254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8FFE9A77-42FE-4F72-9809-4086EEE089F5}"/>
                </a:ext>
              </a:extLst>
            </p:cNvPr>
            <p:cNvCxnSpPr>
              <a:cxnSpLocks/>
              <a:endCxn id="46" idx="0"/>
            </p:cNvCxnSpPr>
            <p:nvPr/>
          </p:nvCxnSpPr>
          <p:spPr>
            <a:xfrm>
              <a:off x="5259947" y="5008476"/>
              <a:ext cx="0" cy="193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8C68E91F-50C6-4C79-B41A-BBA5F4DC0EEB}"/>
                </a:ext>
              </a:extLst>
            </p:cNvPr>
            <p:cNvCxnSpPr>
              <a:cxnSpLocks/>
              <a:endCxn id="47" idx="0"/>
            </p:cNvCxnSpPr>
            <p:nvPr/>
          </p:nvCxnSpPr>
          <p:spPr>
            <a:xfrm>
              <a:off x="3766309" y="5008476"/>
              <a:ext cx="0" cy="193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0B3E510A-2777-42D8-9762-9A6D64F1AFDE}"/>
                </a:ext>
              </a:extLst>
            </p:cNvPr>
            <p:cNvCxnSpPr>
              <a:stCxn id="44" idx="4"/>
            </p:cNvCxnSpPr>
            <p:nvPr/>
          </p:nvCxnSpPr>
          <p:spPr>
            <a:xfrm flipH="1">
              <a:off x="3737509" y="4827365"/>
              <a:ext cx="88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292DDD32-A62D-47CE-9DF3-90F320E64522}"/>
                </a:ext>
              </a:extLst>
            </p:cNvPr>
            <p:cNvCxnSpPr>
              <a:stCxn id="44" idx="4"/>
            </p:cNvCxnSpPr>
            <p:nvPr/>
          </p:nvCxnSpPr>
          <p:spPr>
            <a:xfrm flipH="1">
              <a:off x="3746371" y="4827365"/>
              <a:ext cx="4" cy="94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6F838229-E2FD-4DCD-8C12-7903D00857C5}"/>
                </a:ext>
              </a:extLst>
            </p:cNvPr>
            <p:cNvCxnSpPr>
              <a:cxnSpLocks/>
            </p:cNvCxnSpPr>
            <p:nvPr/>
          </p:nvCxnSpPr>
          <p:spPr>
            <a:xfrm>
              <a:off x="5264305" y="4331570"/>
              <a:ext cx="0" cy="615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9C9AD6C7-6F0C-4045-8129-16869C5C29B9}"/>
                </a:ext>
              </a:extLst>
            </p:cNvPr>
            <p:cNvCxnSpPr>
              <a:cxnSpLocks/>
            </p:cNvCxnSpPr>
            <p:nvPr/>
          </p:nvCxnSpPr>
          <p:spPr>
            <a:xfrm flipH="1">
              <a:off x="3766309" y="4947234"/>
              <a:ext cx="1503413" cy="61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56BE57A2-B33D-4DD3-A3A7-6C6E3289C23A}"/>
                </a:ext>
              </a:extLst>
            </p:cNvPr>
            <p:cNvCxnSpPr>
              <a:cxnSpLocks/>
            </p:cNvCxnSpPr>
            <p:nvPr/>
          </p:nvCxnSpPr>
          <p:spPr>
            <a:xfrm>
              <a:off x="3746073" y="4922073"/>
              <a:ext cx="1514785" cy="96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A1697EE5-A331-4D8A-8934-9143366071A3}"/>
                </a:ext>
              </a:extLst>
            </p:cNvPr>
            <p:cNvCxnSpPr>
              <a:cxnSpLocks/>
              <a:stCxn id="46" idx="2"/>
            </p:cNvCxnSpPr>
            <p:nvPr/>
          </p:nvCxnSpPr>
          <p:spPr>
            <a:xfrm flipH="1">
              <a:off x="3901802" y="5468621"/>
              <a:ext cx="1358145" cy="263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8C4A8819-9D34-4DF8-AF4F-79639807E706}"/>
                </a:ext>
              </a:extLst>
            </p:cNvPr>
            <p:cNvCxnSpPr>
              <a:cxnSpLocks/>
              <a:stCxn id="47" idx="2"/>
            </p:cNvCxnSpPr>
            <p:nvPr/>
          </p:nvCxnSpPr>
          <p:spPr>
            <a:xfrm>
              <a:off x="3766309" y="5468621"/>
              <a:ext cx="1358145" cy="263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9E9FE274-EA06-483E-8E63-149F7080D2F3}"/>
                </a:ext>
              </a:extLst>
            </p:cNvPr>
            <p:cNvCxnSpPr>
              <a:cxnSpLocks/>
            </p:cNvCxnSpPr>
            <p:nvPr/>
          </p:nvCxnSpPr>
          <p:spPr>
            <a:xfrm flipV="1">
              <a:off x="4030457" y="5865432"/>
              <a:ext cx="1000515" cy="1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B2F18F45-BB7A-4588-A72F-2C22D2235F61}"/>
                </a:ext>
              </a:extLst>
            </p:cNvPr>
            <p:cNvCxnSpPr>
              <a:cxnSpLocks/>
              <a:endCxn id="50" idx="0"/>
            </p:cNvCxnSpPr>
            <p:nvPr/>
          </p:nvCxnSpPr>
          <p:spPr>
            <a:xfrm>
              <a:off x="4469931" y="5867846"/>
              <a:ext cx="0" cy="309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08AD6D96-9353-490A-8A95-576304F46224}"/>
                </a:ext>
              </a:extLst>
            </p:cNvPr>
            <p:cNvSpPr txBox="1"/>
            <p:nvPr/>
          </p:nvSpPr>
          <p:spPr>
            <a:xfrm>
              <a:off x="4268251" y="922250"/>
              <a:ext cx="485299" cy="445500"/>
            </a:xfrm>
            <a:prstGeom prst="rect">
              <a:avLst/>
            </a:prstGeom>
            <a:noFill/>
          </p:spPr>
          <p:txBody>
            <a:bodyPr wrap="none" rtlCol="0">
              <a:spAutoFit/>
            </a:bodyPr>
            <a:lstStyle/>
            <a:p>
              <a:r>
                <a:rPr lang="en-US" altLang="zh-CN" sz="1600" b="1" dirty="0">
                  <a:cs typeface="+mn-ea"/>
                  <a:sym typeface="+mn-lt"/>
                </a:rPr>
                <a:t>k</a:t>
              </a:r>
              <a:r>
                <a:rPr lang="en-US" altLang="zh-CN" sz="1600" b="1" baseline="-25000" dirty="0">
                  <a:cs typeface="+mn-ea"/>
                  <a:sym typeface="+mn-lt"/>
                </a:rPr>
                <a:t>1</a:t>
              </a:r>
              <a:endParaRPr lang="zh-CN" altLang="en-US" sz="1600" b="1" baseline="-25000" dirty="0">
                <a:cs typeface="+mn-ea"/>
                <a:sym typeface="+mn-lt"/>
              </a:endParaRPr>
            </a:p>
          </p:txBody>
        </p:sp>
        <p:cxnSp>
          <p:nvCxnSpPr>
            <p:cNvPr id="65" name="直接箭头连接符 64">
              <a:extLst>
                <a:ext uri="{FF2B5EF4-FFF2-40B4-BE49-F238E27FC236}">
                  <a16:creationId xmlns:a16="http://schemas.microsoft.com/office/drawing/2014/main" id="{9E9920F4-E737-49DA-8790-AA82FEE90164}"/>
                </a:ext>
              </a:extLst>
            </p:cNvPr>
            <p:cNvCxnSpPr>
              <a:cxnSpLocks/>
              <a:stCxn id="64" idx="2"/>
              <a:endCxn id="15" idx="0"/>
            </p:cNvCxnSpPr>
            <p:nvPr/>
          </p:nvCxnSpPr>
          <p:spPr>
            <a:xfrm flipH="1">
              <a:off x="4505416" y="1367750"/>
              <a:ext cx="5485" cy="176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3194294A-851A-4E07-A6EA-9F8F8AAD723A}"/>
                </a:ext>
              </a:extLst>
            </p:cNvPr>
            <p:cNvSpPr txBox="1"/>
            <p:nvPr/>
          </p:nvSpPr>
          <p:spPr>
            <a:xfrm>
              <a:off x="4275298" y="2128079"/>
              <a:ext cx="485299" cy="445500"/>
            </a:xfrm>
            <a:prstGeom prst="rect">
              <a:avLst/>
            </a:prstGeom>
            <a:noFill/>
          </p:spPr>
          <p:txBody>
            <a:bodyPr wrap="none" rtlCol="0">
              <a:spAutoFit/>
            </a:bodyPr>
            <a:lstStyle/>
            <a:p>
              <a:r>
                <a:rPr lang="en-US" altLang="zh-CN" sz="1600" b="1" dirty="0">
                  <a:cs typeface="+mn-ea"/>
                  <a:sym typeface="+mn-lt"/>
                </a:rPr>
                <a:t>k</a:t>
              </a:r>
              <a:r>
                <a:rPr lang="en-US" altLang="zh-CN" sz="1600" b="1" baseline="-25000" dirty="0">
                  <a:cs typeface="+mn-ea"/>
                  <a:sym typeface="+mn-lt"/>
                </a:rPr>
                <a:t>2</a:t>
              </a:r>
              <a:endParaRPr lang="zh-CN" altLang="en-US" sz="1600" b="1" baseline="-25000" dirty="0">
                <a:cs typeface="+mn-ea"/>
                <a:sym typeface="+mn-lt"/>
              </a:endParaRPr>
            </a:p>
          </p:txBody>
        </p:sp>
        <p:cxnSp>
          <p:nvCxnSpPr>
            <p:cNvPr id="67" name="直接箭头连接符 66">
              <a:extLst>
                <a:ext uri="{FF2B5EF4-FFF2-40B4-BE49-F238E27FC236}">
                  <a16:creationId xmlns:a16="http://schemas.microsoft.com/office/drawing/2014/main" id="{F63849AA-827C-4733-A6D2-627C47F0D584}"/>
                </a:ext>
              </a:extLst>
            </p:cNvPr>
            <p:cNvCxnSpPr>
              <a:cxnSpLocks/>
              <a:stCxn id="66" idx="2"/>
              <a:endCxn id="19" idx="0"/>
            </p:cNvCxnSpPr>
            <p:nvPr/>
          </p:nvCxnSpPr>
          <p:spPr>
            <a:xfrm flipH="1">
              <a:off x="4505417" y="2573579"/>
              <a:ext cx="12530" cy="177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74BAAA7C-BEA0-47A8-8A40-0D97B8AE3B0B}"/>
                </a:ext>
              </a:extLst>
            </p:cNvPr>
            <p:cNvSpPr txBox="1"/>
            <p:nvPr/>
          </p:nvSpPr>
          <p:spPr>
            <a:xfrm>
              <a:off x="4226902" y="3890129"/>
              <a:ext cx="583109" cy="445500"/>
            </a:xfrm>
            <a:prstGeom prst="rect">
              <a:avLst/>
            </a:prstGeom>
            <a:noFill/>
          </p:spPr>
          <p:txBody>
            <a:bodyPr wrap="none" rtlCol="0">
              <a:spAutoFit/>
            </a:bodyPr>
            <a:lstStyle/>
            <a:p>
              <a:r>
                <a:rPr lang="en-US" altLang="zh-CN" sz="1600" b="1" dirty="0">
                  <a:cs typeface="+mn-ea"/>
                  <a:sym typeface="+mn-lt"/>
                </a:rPr>
                <a:t>k</a:t>
              </a:r>
              <a:r>
                <a:rPr lang="en-US" altLang="zh-CN" sz="1600" b="1" baseline="-25000" dirty="0">
                  <a:cs typeface="+mn-ea"/>
                  <a:sym typeface="+mn-lt"/>
                </a:rPr>
                <a:t>16</a:t>
              </a:r>
              <a:endParaRPr lang="zh-CN" altLang="en-US" sz="1600" b="1" baseline="-25000" dirty="0">
                <a:cs typeface="+mn-ea"/>
                <a:sym typeface="+mn-lt"/>
              </a:endParaRPr>
            </a:p>
          </p:txBody>
        </p:sp>
        <p:cxnSp>
          <p:nvCxnSpPr>
            <p:cNvPr id="69" name="直接箭头连接符 68">
              <a:extLst>
                <a:ext uri="{FF2B5EF4-FFF2-40B4-BE49-F238E27FC236}">
                  <a16:creationId xmlns:a16="http://schemas.microsoft.com/office/drawing/2014/main" id="{08F380B5-CED0-4C1F-B396-8CC34C899A5F}"/>
                </a:ext>
              </a:extLst>
            </p:cNvPr>
            <p:cNvCxnSpPr>
              <a:cxnSpLocks/>
              <a:stCxn id="68" idx="2"/>
              <a:endCxn id="43" idx="0"/>
            </p:cNvCxnSpPr>
            <p:nvPr/>
          </p:nvCxnSpPr>
          <p:spPr>
            <a:xfrm flipH="1">
              <a:off x="4505416" y="4335629"/>
              <a:ext cx="13041" cy="163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C059C641-64EF-4CA9-B437-64FE05AAE650}"/>
                </a:ext>
              </a:extLst>
            </p:cNvPr>
            <p:cNvSpPr txBox="1"/>
            <p:nvPr/>
          </p:nvSpPr>
          <p:spPr>
            <a:xfrm>
              <a:off x="5504155" y="5327127"/>
              <a:ext cx="782889" cy="405001"/>
            </a:xfrm>
            <a:prstGeom prst="rect">
              <a:avLst/>
            </a:prstGeom>
            <a:noFill/>
          </p:spPr>
          <p:txBody>
            <a:bodyPr wrap="none" rtlCol="0">
              <a:spAutoFit/>
            </a:bodyPr>
            <a:lstStyle/>
            <a:p>
              <a:r>
                <a:rPr lang="en-US" altLang="zh-CN" sz="1400" dirty="0">
                  <a:solidFill>
                    <a:srgbClr val="4A7EBB"/>
                  </a:solidFill>
                  <a:cs typeface="+mn-ea"/>
                  <a:sym typeface="+mn-lt"/>
                </a:rPr>
                <a:t>swap</a:t>
              </a:r>
              <a:endParaRPr lang="zh-CN" altLang="en-US" sz="1400" dirty="0">
                <a:solidFill>
                  <a:srgbClr val="4A7EBB"/>
                </a:solidFill>
                <a:cs typeface="+mn-ea"/>
                <a:sym typeface="+mn-lt"/>
              </a:endParaRPr>
            </a:p>
          </p:txBody>
        </p:sp>
        <p:cxnSp>
          <p:nvCxnSpPr>
            <p:cNvPr id="71" name="直接箭头连接符 70">
              <a:extLst>
                <a:ext uri="{FF2B5EF4-FFF2-40B4-BE49-F238E27FC236}">
                  <a16:creationId xmlns:a16="http://schemas.microsoft.com/office/drawing/2014/main" id="{94FD5935-A41D-441C-B972-25FBE74A318B}"/>
                </a:ext>
              </a:extLst>
            </p:cNvPr>
            <p:cNvCxnSpPr/>
            <p:nvPr/>
          </p:nvCxnSpPr>
          <p:spPr>
            <a:xfrm>
              <a:off x="4469930" y="6452548"/>
              <a:ext cx="0" cy="276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350329F8-4FC2-4581-8D3A-CC15EE4319F1}"/>
                </a:ext>
              </a:extLst>
            </p:cNvPr>
            <p:cNvCxnSpPr>
              <a:cxnSpLocks/>
              <a:endCxn id="10" idx="0"/>
            </p:cNvCxnSpPr>
            <p:nvPr/>
          </p:nvCxnSpPr>
          <p:spPr>
            <a:xfrm>
              <a:off x="4498216" y="5126"/>
              <a:ext cx="7201" cy="314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9036DA13-F7F7-462E-95A1-B1A28FA0A2F3}"/>
                </a:ext>
              </a:extLst>
            </p:cNvPr>
            <p:cNvSpPr txBox="1"/>
            <p:nvPr/>
          </p:nvSpPr>
          <p:spPr>
            <a:xfrm>
              <a:off x="3708802" y="-289825"/>
              <a:ext cx="1854625" cy="405001"/>
            </a:xfrm>
            <a:prstGeom prst="rect">
              <a:avLst/>
            </a:prstGeom>
            <a:noFill/>
          </p:spPr>
          <p:txBody>
            <a:bodyPr wrap="none" rtlCol="0">
              <a:spAutoFit/>
            </a:bodyPr>
            <a:lstStyle/>
            <a:p>
              <a:r>
                <a:rPr lang="en-US" altLang="zh-CN" sz="1400" dirty="0">
                  <a:cs typeface="+mn-ea"/>
                  <a:sym typeface="+mn-lt"/>
                </a:rPr>
                <a:t>Plaintext (64bit)</a:t>
              </a:r>
              <a:endParaRPr lang="zh-CN" altLang="en-US" sz="1400" dirty="0">
                <a:cs typeface="+mn-ea"/>
                <a:sym typeface="+mn-lt"/>
              </a:endParaRPr>
            </a:p>
          </p:txBody>
        </p:sp>
        <p:sp>
          <p:nvSpPr>
            <p:cNvPr id="74" name="文本框 73">
              <a:extLst>
                <a:ext uri="{FF2B5EF4-FFF2-40B4-BE49-F238E27FC236}">
                  <a16:creationId xmlns:a16="http://schemas.microsoft.com/office/drawing/2014/main" id="{CAF7114D-4A06-494A-9D76-08C89EAB2DBB}"/>
                </a:ext>
              </a:extLst>
            </p:cNvPr>
            <p:cNvSpPr txBox="1"/>
            <p:nvPr/>
          </p:nvSpPr>
          <p:spPr>
            <a:xfrm>
              <a:off x="3706380" y="6626206"/>
              <a:ext cx="2021109" cy="405001"/>
            </a:xfrm>
            <a:prstGeom prst="rect">
              <a:avLst/>
            </a:prstGeom>
            <a:noFill/>
          </p:spPr>
          <p:txBody>
            <a:bodyPr wrap="none" rtlCol="0">
              <a:spAutoFit/>
            </a:bodyPr>
            <a:lstStyle/>
            <a:p>
              <a:r>
                <a:rPr lang="en-US" altLang="zh-CN" sz="1400" dirty="0">
                  <a:cs typeface="+mn-ea"/>
                  <a:sym typeface="+mn-lt"/>
                </a:rPr>
                <a:t>Ciphertext (64bit)</a:t>
              </a:r>
              <a:endParaRPr lang="zh-CN" altLang="en-US" sz="1400" dirty="0">
                <a:cs typeface="+mn-ea"/>
                <a:sym typeface="+mn-lt"/>
              </a:endParaRPr>
            </a:p>
          </p:txBody>
        </p:sp>
        <p:sp>
          <p:nvSpPr>
            <p:cNvPr id="75" name="文本框 74">
              <a:extLst>
                <a:ext uri="{FF2B5EF4-FFF2-40B4-BE49-F238E27FC236}">
                  <a16:creationId xmlns:a16="http://schemas.microsoft.com/office/drawing/2014/main" id="{61731400-A99A-4855-B47B-483DF0383B7F}"/>
                </a:ext>
              </a:extLst>
            </p:cNvPr>
            <p:cNvSpPr txBox="1"/>
            <p:nvPr/>
          </p:nvSpPr>
          <p:spPr>
            <a:xfrm>
              <a:off x="2340982" y="1022699"/>
              <a:ext cx="1117936" cy="405001"/>
            </a:xfrm>
            <a:prstGeom prst="rect">
              <a:avLst/>
            </a:prstGeom>
            <a:noFill/>
          </p:spPr>
          <p:txBody>
            <a:bodyPr wrap="none" rtlCol="0">
              <a:spAutoFit/>
            </a:bodyPr>
            <a:lstStyle/>
            <a:p>
              <a:r>
                <a:rPr lang="en-US" altLang="zh-CN" sz="1400" dirty="0">
                  <a:solidFill>
                    <a:schemeClr val="bg1">
                      <a:lumMod val="50000"/>
                    </a:schemeClr>
                  </a:solidFill>
                  <a:cs typeface="+mn-ea"/>
                  <a:sym typeface="+mn-lt"/>
                </a:rPr>
                <a:t>Round 1</a:t>
              </a:r>
              <a:endParaRPr lang="zh-CN" altLang="en-US" sz="1400" dirty="0">
                <a:solidFill>
                  <a:schemeClr val="bg1">
                    <a:lumMod val="50000"/>
                  </a:schemeClr>
                </a:solidFill>
                <a:cs typeface="+mn-ea"/>
                <a:sym typeface="+mn-lt"/>
              </a:endParaRPr>
            </a:p>
          </p:txBody>
        </p:sp>
        <p:sp>
          <p:nvSpPr>
            <p:cNvPr id="76" name="文本框 75">
              <a:extLst>
                <a:ext uri="{FF2B5EF4-FFF2-40B4-BE49-F238E27FC236}">
                  <a16:creationId xmlns:a16="http://schemas.microsoft.com/office/drawing/2014/main" id="{D84504FA-EC9A-4E6A-880D-D0E23AE8B027}"/>
                </a:ext>
              </a:extLst>
            </p:cNvPr>
            <p:cNvSpPr txBox="1"/>
            <p:nvPr/>
          </p:nvSpPr>
          <p:spPr>
            <a:xfrm>
              <a:off x="2342512" y="2226706"/>
              <a:ext cx="1117936" cy="405001"/>
            </a:xfrm>
            <a:prstGeom prst="rect">
              <a:avLst/>
            </a:prstGeom>
            <a:noFill/>
          </p:spPr>
          <p:txBody>
            <a:bodyPr wrap="none" rtlCol="0">
              <a:spAutoFit/>
            </a:bodyPr>
            <a:lstStyle/>
            <a:p>
              <a:r>
                <a:rPr lang="en-US" altLang="zh-CN" sz="1400" dirty="0">
                  <a:solidFill>
                    <a:schemeClr val="bg1">
                      <a:lumMod val="50000"/>
                    </a:schemeClr>
                  </a:solidFill>
                  <a:cs typeface="+mn-ea"/>
                  <a:sym typeface="+mn-lt"/>
                </a:rPr>
                <a:t>Round 2</a:t>
              </a:r>
              <a:endParaRPr lang="zh-CN" altLang="en-US" sz="1400" dirty="0">
                <a:solidFill>
                  <a:schemeClr val="bg1">
                    <a:lumMod val="50000"/>
                  </a:schemeClr>
                </a:solidFill>
                <a:cs typeface="+mn-ea"/>
                <a:sym typeface="+mn-lt"/>
              </a:endParaRPr>
            </a:p>
          </p:txBody>
        </p:sp>
        <p:sp>
          <p:nvSpPr>
            <p:cNvPr id="77" name="文本框 76">
              <a:extLst>
                <a:ext uri="{FF2B5EF4-FFF2-40B4-BE49-F238E27FC236}">
                  <a16:creationId xmlns:a16="http://schemas.microsoft.com/office/drawing/2014/main" id="{705C0A01-6040-4630-BE9E-767F63F3C5C8}"/>
                </a:ext>
              </a:extLst>
            </p:cNvPr>
            <p:cNvSpPr txBox="1"/>
            <p:nvPr/>
          </p:nvSpPr>
          <p:spPr>
            <a:xfrm>
              <a:off x="2284316" y="3926569"/>
              <a:ext cx="1246961" cy="405001"/>
            </a:xfrm>
            <a:prstGeom prst="rect">
              <a:avLst/>
            </a:prstGeom>
            <a:noFill/>
          </p:spPr>
          <p:txBody>
            <a:bodyPr wrap="none" rtlCol="0">
              <a:spAutoFit/>
            </a:bodyPr>
            <a:lstStyle/>
            <a:p>
              <a:r>
                <a:rPr lang="en-US" altLang="zh-CN" sz="1400" dirty="0">
                  <a:solidFill>
                    <a:schemeClr val="bg1">
                      <a:lumMod val="50000"/>
                    </a:schemeClr>
                  </a:solidFill>
                  <a:cs typeface="+mn-ea"/>
                  <a:sym typeface="+mn-lt"/>
                </a:rPr>
                <a:t>Round 16</a:t>
              </a:r>
              <a:endParaRPr lang="zh-CN" altLang="en-US" sz="1400" dirty="0">
                <a:solidFill>
                  <a:schemeClr val="bg1">
                    <a:lumMod val="50000"/>
                  </a:schemeClr>
                </a:solidFill>
                <a:cs typeface="+mn-ea"/>
                <a:sym typeface="+mn-lt"/>
              </a:endParaRPr>
            </a:p>
          </p:txBody>
        </p:sp>
        <p:sp>
          <p:nvSpPr>
            <p:cNvPr id="78" name="矩形 77">
              <a:extLst>
                <a:ext uri="{FF2B5EF4-FFF2-40B4-BE49-F238E27FC236}">
                  <a16:creationId xmlns:a16="http://schemas.microsoft.com/office/drawing/2014/main" id="{8900E4E1-24C2-4E86-ADE4-B504746419E1}"/>
                </a:ext>
              </a:extLst>
            </p:cNvPr>
            <p:cNvSpPr/>
            <p:nvPr/>
          </p:nvSpPr>
          <p:spPr>
            <a:xfrm>
              <a:off x="6782538" y="969220"/>
              <a:ext cx="1670650" cy="4165695"/>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cs typeface="+mn-ea"/>
                  <a:sym typeface="+mn-lt"/>
                </a:rPr>
                <a:t>    </a:t>
              </a:r>
              <a:r>
                <a:rPr lang="en-US" altLang="zh-CN" sz="1400" b="1" dirty="0">
                  <a:cs typeface="+mn-ea"/>
                  <a:sym typeface="+mn-lt"/>
                </a:rPr>
                <a:t>K</a:t>
              </a:r>
              <a:r>
                <a:rPr lang="en-US" altLang="zh-CN" sz="1400" dirty="0">
                  <a:cs typeface="+mn-ea"/>
                  <a:sym typeface="+mn-lt"/>
                </a:rPr>
                <a:t>ey</a:t>
              </a:r>
            </a:p>
            <a:p>
              <a:r>
                <a:rPr lang="en-US" altLang="zh-CN" sz="1400" dirty="0">
                  <a:cs typeface="+mn-ea"/>
                  <a:sym typeface="+mn-lt"/>
                </a:rPr>
                <a:t>    </a:t>
              </a:r>
              <a:r>
                <a:rPr lang="en-US" altLang="zh-CN" sz="1400" b="1" dirty="0">
                  <a:cs typeface="+mn-ea"/>
                  <a:sym typeface="+mn-lt"/>
                </a:rPr>
                <a:t>S</a:t>
              </a:r>
              <a:r>
                <a:rPr lang="en-US" altLang="zh-CN" sz="1400" dirty="0">
                  <a:cs typeface="+mn-ea"/>
                  <a:sym typeface="+mn-lt"/>
                </a:rPr>
                <a:t>chedule</a:t>
              </a:r>
            </a:p>
            <a:p>
              <a:r>
                <a:rPr lang="en-US" altLang="zh-CN" sz="1400" dirty="0">
                  <a:cs typeface="+mn-ea"/>
                  <a:sym typeface="+mn-lt"/>
                </a:rPr>
                <a:t>   </a:t>
              </a:r>
              <a:r>
                <a:rPr lang="en-US" altLang="zh-CN" sz="1400" b="1" dirty="0">
                  <a:cs typeface="+mn-ea"/>
                  <a:sym typeface="+mn-lt"/>
                </a:rPr>
                <a:t> A</a:t>
              </a:r>
              <a:r>
                <a:rPr lang="en-US" altLang="zh-CN" sz="1400" dirty="0">
                  <a:cs typeface="+mn-ea"/>
                  <a:sym typeface="+mn-lt"/>
                </a:rPr>
                <a:t>lgorithm</a:t>
              </a:r>
            </a:p>
            <a:p>
              <a:endParaRPr lang="en-US" altLang="zh-CN" sz="400" dirty="0">
                <a:cs typeface="+mn-ea"/>
                <a:sym typeface="+mn-lt"/>
              </a:endParaRPr>
            </a:p>
            <a:p>
              <a:pPr algn="ctr"/>
              <a:r>
                <a:rPr lang="en-US" altLang="zh-CN" sz="1400" dirty="0">
                  <a:cs typeface="+mn-ea"/>
                  <a:sym typeface="+mn-lt"/>
                </a:rPr>
                <a:t>(KSA)</a:t>
              </a:r>
              <a:endParaRPr lang="zh-CN" altLang="en-US" sz="1400" dirty="0">
                <a:cs typeface="+mn-ea"/>
                <a:sym typeface="+mn-lt"/>
              </a:endParaRPr>
            </a:p>
          </p:txBody>
        </p:sp>
        <p:sp>
          <p:nvSpPr>
            <p:cNvPr id="79" name="文本框 78">
              <a:extLst>
                <a:ext uri="{FF2B5EF4-FFF2-40B4-BE49-F238E27FC236}">
                  <a16:creationId xmlns:a16="http://schemas.microsoft.com/office/drawing/2014/main" id="{BF2D5A1D-787F-4653-8E1B-0D92F51C659C}"/>
                </a:ext>
              </a:extLst>
            </p:cNvPr>
            <p:cNvSpPr txBox="1"/>
            <p:nvPr/>
          </p:nvSpPr>
          <p:spPr>
            <a:xfrm>
              <a:off x="6782538" y="219996"/>
              <a:ext cx="1613782" cy="486001"/>
            </a:xfrm>
            <a:prstGeom prst="rect">
              <a:avLst/>
            </a:prstGeom>
            <a:noFill/>
          </p:spPr>
          <p:txBody>
            <a:bodyPr wrap="square" rtlCol="0">
              <a:spAutoFit/>
            </a:bodyPr>
            <a:lstStyle/>
            <a:p>
              <a:pPr algn="ctr"/>
              <a:r>
                <a:rPr lang="en-US" altLang="zh-CN" dirty="0">
                  <a:cs typeface="+mn-ea"/>
                  <a:sym typeface="+mn-lt"/>
                </a:rPr>
                <a:t>64-bit key</a:t>
              </a:r>
              <a:endParaRPr lang="zh-CN" altLang="en-US" dirty="0">
                <a:cs typeface="+mn-ea"/>
                <a:sym typeface="+mn-lt"/>
              </a:endParaRPr>
            </a:p>
          </p:txBody>
        </p:sp>
        <p:cxnSp>
          <p:nvCxnSpPr>
            <p:cNvPr id="80" name="直接箭头连接符 79">
              <a:extLst>
                <a:ext uri="{FF2B5EF4-FFF2-40B4-BE49-F238E27FC236}">
                  <a16:creationId xmlns:a16="http://schemas.microsoft.com/office/drawing/2014/main" id="{B229FEFD-4058-48CF-B2E7-8166E70DD67C}"/>
                </a:ext>
              </a:extLst>
            </p:cNvPr>
            <p:cNvCxnSpPr/>
            <p:nvPr/>
          </p:nvCxnSpPr>
          <p:spPr>
            <a:xfrm>
              <a:off x="6942338" y="682453"/>
              <a:ext cx="0" cy="271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EDE269D8-1DF0-41F3-B242-673212262FD5}"/>
                </a:ext>
              </a:extLst>
            </p:cNvPr>
            <p:cNvCxnSpPr/>
            <p:nvPr/>
          </p:nvCxnSpPr>
          <p:spPr>
            <a:xfrm>
              <a:off x="7217546" y="675016"/>
              <a:ext cx="0" cy="286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57B42FD5-E35A-4DE4-93A6-39189DE1E3CC}"/>
                </a:ext>
              </a:extLst>
            </p:cNvPr>
            <p:cNvCxnSpPr/>
            <p:nvPr/>
          </p:nvCxnSpPr>
          <p:spPr>
            <a:xfrm>
              <a:off x="8217546" y="682453"/>
              <a:ext cx="0" cy="286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文本框 82">
              <a:extLst>
                <a:ext uri="{FF2B5EF4-FFF2-40B4-BE49-F238E27FC236}">
                  <a16:creationId xmlns:a16="http://schemas.microsoft.com/office/drawing/2014/main" id="{0001F44F-8DC8-44A2-86B5-16BDAAE904B2}"/>
                </a:ext>
              </a:extLst>
            </p:cNvPr>
            <p:cNvSpPr txBox="1"/>
            <p:nvPr/>
          </p:nvSpPr>
          <p:spPr>
            <a:xfrm>
              <a:off x="6041223" y="1135667"/>
              <a:ext cx="485299" cy="445500"/>
            </a:xfrm>
            <a:prstGeom prst="rect">
              <a:avLst/>
            </a:prstGeom>
            <a:noFill/>
          </p:spPr>
          <p:txBody>
            <a:bodyPr wrap="none" rtlCol="0">
              <a:spAutoFit/>
            </a:bodyPr>
            <a:lstStyle/>
            <a:p>
              <a:r>
                <a:rPr lang="en-US" altLang="zh-CN" sz="1600" b="1" dirty="0">
                  <a:cs typeface="+mn-ea"/>
                  <a:sym typeface="+mn-lt"/>
                </a:rPr>
                <a:t>k</a:t>
              </a:r>
              <a:r>
                <a:rPr lang="en-US" altLang="zh-CN" sz="1600" b="1" baseline="-25000" dirty="0">
                  <a:cs typeface="+mn-ea"/>
                  <a:sym typeface="+mn-lt"/>
                </a:rPr>
                <a:t>1</a:t>
              </a:r>
              <a:endParaRPr lang="zh-CN" altLang="en-US" sz="1600" b="1" baseline="-25000" dirty="0">
                <a:cs typeface="+mn-ea"/>
                <a:sym typeface="+mn-lt"/>
              </a:endParaRPr>
            </a:p>
          </p:txBody>
        </p:sp>
        <p:cxnSp>
          <p:nvCxnSpPr>
            <p:cNvPr id="84" name="直接箭头连接符 83">
              <a:extLst>
                <a:ext uri="{FF2B5EF4-FFF2-40B4-BE49-F238E27FC236}">
                  <a16:creationId xmlns:a16="http://schemas.microsoft.com/office/drawing/2014/main" id="{D090D69E-6BF7-4E8F-AEF2-848EFC9834E5}"/>
                </a:ext>
              </a:extLst>
            </p:cNvPr>
            <p:cNvCxnSpPr/>
            <p:nvPr/>
          </p:nvCxnSpPr>
          <p:spPr>
            <a:xfrm flipH="1">
              <a:off x="6017745" y="1544714"/>
              <a:ext cx="764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6A936A2F-96F5-4958-873D-9575FAA79274}"/>
                </a:ext>
              </a:extLst>
            </p:cNvPr>
            <p:cNvSpPr txBox="1"/>
            <p:nvPr/>
          </p:nvSpPr>
          <p:spPr>
            <a:xfrm>
              <a:off x="6041223" y="2251179"/>
              <a:ext cx="485299" cy="445500"/>
            </a:xfrm>
            <a:prstGeom prst="rect">
              <a:avLst/>
            </a:prstGeom>
            <a:noFill/>
          </p:spPr>
          <p:txBody>
            <a:bodyPr wrap="none" rtlCol="0">
              <a:spAutoFit/>
            </a:bodyPr>
            <a:lstStyle/>
            <a:p>
              <a:r>
                <a:rPr lang="en-US" altLang="zh-CN" sz="1600" b="1" dirty="0">
                  <a:cs typeface="+mn-ea"/>
                  <a:sym typeface="+mn-lt"/>
                </a:rPr>
                <a:t>k</a:t>
              </a:r>
              <a:r>
                <a:rPr lang="en-US" altLang="zh-CN" sz="1600" b="1" baseline="-25000" dirty="0">
                  <a:cs typeface="+mn-ea"/>
                  <a:sym typeface="+mn-lt"/>
                </a:rPr>
                <a:t>2</a:t>
              </a:r>
              <a:endParaRPr lang="zh-CN" altLang="en-US" sz="1600" b="1" baseline="-25000" dirty="0">
                <a:cs typeface="+mn-ea"/>
                <a:sym typeface="+mn-lt"/>
              </a:endParaRPr>
            </a:p>
          </p:txBody>
        </p:sp>
        <p:cxnSp>
          <p:nvCxnSpPr>
            <p:cNvPr id="86" name="直接箭头连接符 85">
              <a:extLst>
                <a:ext uri="{FF2B5EF4-FFF2-40B4-BE49-F238E27FC236}">
                  <a16:creationId xmlns:a16="http://schemas.microsoft.com/office/drawing/2014/main" id="{A2BB69D8-53ED-45D8-9CBD-AB9413F8B43A}"/>
                </a:ext>
              </a:extLst>
            </p:cNvPr>
            <p:cNvCxnSpPr/>
            <p:nvPr/>
          </p:nvCxnSpPr>
          <p:spPr>
            <a:xfrm flipH="1">
              <a:off x="6017745" y="2660226"/>
              <a:ext cx="764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文本框 86">
              <a:extLst>
                <a:ext uri="{FF2B5EF4-FFF2-40B4-BE49-F238E27FC236}">
                  <a16:creationId xmlns:a16="http://schemas.microsoft.com/office/drawing/2014/main" id="{55ABF92A-3884-419B-AB9E-324292D40E1A}"/>
                </a:ext>
              </a:extLst>
            </p:cNvPr>
            <p:cNvSpPr txBox="1"/>
            <p:nvPr/>
          </p:nvSpPr>
          <p:spPr>
            <a:xfrm>
              <a:off x="6017588" y="4201411"/>
              <a:ext cx="583109" cy="445500"/>
            </a:xfrm>
            <a:prstGeom prst="rect">
              <a:avLst/>
            </a:prstGeom>
            <a:noFill/>
          </p:spPr>
          <p:txBody>
            <a:bodyPr wrap="none" rtlCol="0">
              <a:spAutoFit/>
            </a:bodyPr>
            <a:lstStyle/>
            <a:p>
              <a:r>
                <a:rPr lang="en-US" altLang="zh-CN" sz="1600" b="1" dirty="0">
                  <a:cs typeface="+mn-ea"/>
                  <a:sym typeface="+mn-lt"/>
                </a:rPr>
                <a:t>k</a:t>
              </a:r>
              <a:r>
                <a:rPr lang="en-US" altLang="zh-CN" sz="1600" b="1" baseline="-25000" dirty="0">
                  <a:cs typeface="+mn-ea"/>
                  <a:sym typeface="+mn-lt"/>
                </a:rPr>
                <a:t>16</a:t>
              </a:r>
              <a:endParaRPr lang="zh-CN" altLang="en-US" sz="1600" b="1" baseline="-25000" dirty="0">
                <a:cs typeface="+mn-ea"/>
                <a:sym typeface="+mn-lt"/>
              </a:endParaRPr>
            </a:p>
          </p:txBody>
        </p:sp>
        <p:cxnSp>
          <p:nvCxnSpPr>
            <p:cNvPr id="88" name="直接箭头连接符 87">
              <a:extLst>
                <a:ext uri="{FF2B5EF4-FFF2-40B4-BE49-F238E27FC236}">
                  <a16:creationId xmlns:a16="http://schemas.microsoft.com/office/drawing/2014/main" id="{4A68262F-012D-4BDD-AD39-0C4331FE8672}"/>
                </a:ext>
              </a:extLst>
            </p:cNvPr>
            <p:cNvCxnSpPr/>
            <p:nvPr/>
          </p:nvCxnSpPr>
          <p:spPr>
            <a:xfrm flipH="1">
              <a:off x="5994110" y="4610458"/>
              <a:ext cx="764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D44F7CC8-486F-4946-BB32-B9DF2826595E}"/>
                </a:ext>
              </a:extLst>
            </p:cNvPr>
            <p:cNvSpPr txBox="1"/>
            <p:nvPr/>
          </p:nvSpPr>
          <p:spPr>
            <a:xfrm>
              <a:off x="6006352" y="3643339"/>
              <a:ext cx="559384" cy="760082"/>
            </a:xfrm>
            <a:prstGeom prst="rect">
              <a:avLst/>
            </a:prstGeom>
            <a:noFill/>
          </p:spPr>
          <p:txBody>
            <a:bodyPr vert="eaVert" wrap="square" rtlCol="0">
              <a:spAutoFit/>
            </a:bodyPr>
            <a:lstStyle/>
            <a:p>
              <a:r>
                <a:rPr lang="en-US" altLang="zh-CN" sz="1600" b="1" dirty="0">
                  <a:cs typeface="+mn-ea"/>
                  <a:sym typeface="+mn-lt"/>
                </a:rPr>
                <a:t>…</a:t>
              </a:r>
              <a:endParaRPr lang="zh-CN" altLang="en-US" sz="1600" b="1" dirty="0">
                <a:cs typeface="+mn-ea"/>
                <a:sym typeface="+mn-lt"/>
              </a:endParaRPr>
            </a:p>
          </p:txBody>
        </p:sp>
      </p:grpSp>
      <p:sp>
        <p:nvSpPr>
          <p:cNvPr id="90" name="矩形 89">
            <a:extLst>
              <a:ext uri="{FF2B5EF4-FFF2-40B4-BE49-F238E27FC236}">
                <a16:creationId xmlns:a16="http://schemas.microsoft.com/office/drawing/2014/main" id="{7378883B-D1BD-46A3-BB13-3120074C351D}"/>
              </a:ext>
            </a:extLst>
          </p:cNvPr>
          <p:cNvSpPr/>
          <p:nvPr/>
        </p:nvSpPr>
        <p:spPr>
          <a:xfrm>
            <a:off x="8173473" y="1407677"/>
            <a:ext cx="1711463" cy="54310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7354424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2" presetClass="entr" presetSubtype="4"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 calcmode="lin" valueType="num">
                                      <p:cBhvr additive="base">
                                        <p:cTn id="9" dur="500" fill="hold"/>
                                        <p:tgtEl>
                                          <p:spTgt spid="9"/>
                                        </p:tgtEl>
                                        <p:attrNameLst>
                                          <p:attrName>ppt_x</p:attrName>
                                        </p:attrNameLst>
                                      </p:cBhvr>
                                      <p:tavLst>
                                        <p:tav tm="0">
                                          <p:val>
                                            <p:strVal val="#ppt_x"/>
                                          </p:val>
                                        </p:tav>
                                        <p:tav tm="100000">
                                          <p:val>
                                            <p:strVal val="#ppt_x"/>
                                          </p:val>
                                        </p:tav>
                                      </p:tavLst>
                                    </p:anim>
                                    <p:anim calcmode="lin" valueType="num">
                                      <p:cBhvr additive="base">
                                        <p:cTn id="10" dur="500" fill="hold"/>
                                        <p:tgtEl>
                                          <p:spTgt spid="9"/>
                                        </p:tgtEl>
                                        <p:attrNameLst>
                                          <p:attrName>ppt_y</p:attrName>
                                        </p:attrNameLst>
                                      </p:cBhvr>
                                      <p:tavLst>
                                        <p:tav tm="0">
                                          <p:val>
                                            <p:strVal val="1+#ppt_h/2"/>
                                          </p:val>
                                        </p:tav>
                                        <p:tav tm="100000">
                                          <p:val>
                                            <p:strVal val="#ppt_y"/>
                                          </p:val>
                                        </p:tav>
                                      </p:tavLst>
                                    </p:anim>
                                  </p:childTnLst>
                                </p:cTn>
                              </p:par>
                              <p:par>
                                <p:cTn id="11" presetID="1"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171650" y="1477215"/>
            <a:ext cx="5626081" cy="5047235"/>
          </a:xfrm>
        </p:spPr>
        <p:txBody>
          <a:bodyPr>
            <a:normAutofit fontScale="92500" lnSpcReduction="20000"/>
          </a:bodyPr>
          <a:lstStyle/>
          <a:p>
            <a:pPr lvl="1"/>
            <a:r>
              <a:rPr lang="zh-CN" altLang="en-US" dirty="0">
                <a:cs typeface="+mn-ea"/>
                <a:sym typeface="+mn-lt"/>
              </a:rPr>
              <a:t>至此，</a:t>
            </a:r>
            <a:r>
              <a:rPr lang="en-US" altLang="zh-CN" dirty="0">
                <a:cs typeface="+mn-ea"/>
                <a:sym typeface="+mn-lt"/>
              </a:rPr>
              <a:t>DES</a:t>
            </a:r>
            <a:r>
              <a:rPr lang="zh-CN" altLang="en-US" dirty="0">
                <a:cs typeface="+mn-ea"/>
                <a:sym typeface="+mn-lt"/>
              </a:rPr>
              <a:t>加密的主要过程就分析完了，在加密完成之后</a:t>
            </a:r>
            <a:endParaRPr lang="en-US" altLang="zh-CN" dirty="0">
              <a:cs typeface="+mn-ea"/>
              <a:sym typeface="+mn-lt"/>
            </a:endParaRPr>
          </a:p>
          <a:p>
            <a:pPr lvl="2"/>
            <a:r>
              <a:rPr lang="zh-CN" altLang="en-US" dirty="0">
                <a:cs typeface="+mn-ea"/>
                <a:sym typeface="+mn-lt"/>
              </a:rPr>
              <a:t>将得到的密文与 </a:t>
            </a:r>
            <a:r>
              <a:rPr lang="en-US" altLang="zh-CN" dirty="0">
                <a:solidFill>
                  <a:srgbClr val="0000FF"/>
                </a:solidFill>
                <a:cs typeface="+mn-ea"/>
                <a:sym typeface="+mn-lt"/>
              </a:rPr>
              <a:t>::result  </a:t>
            </a:r>
            <a:r>
              <a:rPr lang="en-US" altLang="zh-CN" dirty="0">
                <a:cs typeface="+mn-ea"/>
                <a:sym typeface="+mn-lt"/>
              </a:rPr>
              <a:t>(</a:t>
            </a:r>
            <a:r>
              <a:rPr lang="zh-CN" altLang="en-US" dirty="0">
                <a:cs typeface="+mn-ea"/>
                <a:sym typeface="+mn-lt"/>
              </a:rPr>
              <a:t>地址为 </a:t>
            </a:r>
            <a:r>
              <a:rPr lang="en-US" altLang="zh-CN" dirty="0">
                <a:cs typeface="+mn-ea"/>
                <a:sym typeface="+mn-lt"/>
              </a:rPr>
              <a:t>0x404014</a:t>
            </a:r>
            <a:r>
              <a:rPr lang="zh-CN" altLang="en-US" dirty="0">
                <a:cs typeface="+mn-ea"/>
                <a:sym typeface="+mn-lt"/>
              </a:rPr>
              <a:t>处</a:t>
            </a:r>
            <a:r>
              <a:rPr lang="en-US" altLang="zh-CN" dirty="0">
                <a:cs typeface="+mn-ea"/>
                <a:sym typeface="+mn-lt"/>
              </a:rPr>
              <a:t>) </a:t>
            </a:r>
            <a:r>
              <a:rPr lang="zh-CN" altLang="en-US" dirty="0">
                <a:cs typeface="+mn-ea"/>
                <a:sym typeface="+mn-lt"/>
              </a:rPr>
              <a:t>的字节数组（密文</a:t>
            </a:r>
            <a:r>
              <a:rPr lang="en-US" altLang="zh-CN" dirty="0">
                <a:cs typeface="+mn-ea"/>
                <a:sym typeface="+mn-lt"/>
              </a:rPr>
              <a:t>: “</a:t>
            </a:r>
            <a:r>
              <a:rPr lang="en-US" altLang="zh-CN" dirty="0">
                <a:solidFill>
                  <a:srgbClr val="0000FF"/>
                </a:solidFill>
                <a:cs typeface="+mn-ea"/>
                <a:sym typeface="+mn-lt"/>
              </a:rPr>
              <a:t>EF 34 D4 A3  C6 84 E4 23</a:t>
            </a:r>
            <a:r>
              <a:rPr lang="en-US" altLang="zh-CN" dirty="0">
                <a:cs typeface="+mn-ea"/>
                <a:sym typeface="+mn-lt"/>
              </a:rPr>
              <a:t>”</a:t>
            </a:r>
            <a:r>
              <a:rPr lang="zh-CN" altLang="en-US" dirty="0">
                <a:cs typeface="+mn-ea"/>
                <a:sym typeface="+mn-lt"/>
              </a:rPr>
              <a:t>）相比较</a:t>
            </a:r>
            <a:endParaRPr lang="en-US" altLang="zh-CN" dirty="0">
              <a:cs typeface="+mn-ea"/>
              <a:sym typeface="+mn-lt"/>
            </a:endParaRPr>
          </a:p>
          <a:p>
            <a:pPr lvl="1"/>
            <a:endParaRPr lang="en-US" altLang="zh-CN" sz="500" dirty="0">
              <a:cs typeface="+mn-ea"/>
              <a:sym typeface="+mn-lt"/>
            </a:endParaRPr>
          </a:p>
          <a:p>
            <a:pPr lvl="1"/>
            <a:r>
              <a:rPr lang="zh-CN" altLang="en-US" dirty="0">
                <a:cs typeface="+mn-ea"/>
                <a:sym typeface="+mn-lt"/>
              </a:rPr>
              <a:t>现在，我们知道加密算法为</a:t>
            </a:r>
            <a:r>
              <a:rPr lang="en-US" altLang="zh-CN" dirty="0">
                <a:cs typeface="+mn-ea"/>
                <a:sym typeface="+mn-lt"/>
              </a:rPr>
              <a:t>DES</a:t>
            </a:r>
            <a:r>
              <a:rPr lang="zh-CN" altLang="en-US" dirty="0">
                <a:cs typeface="+mn-ea"/>
                <a:sym typeface="+mn-lt"/>
              </a:rPr>
              <a:t>，其密钥为</a:t>
            </a:r>
            <a:r>
              <a:rPr lang="en-US" altLang="zh-CN" dirty="0">
                <a:cs typeface="+mn-ea"/>
                <a:sym typeface="+mn-lt"/>
              </a:rPr>
              <a:t>KEY (</a:t>
            </a:r>
            <a:r>
              <a:rPr lang="zh-CN" altLang="en-US" dirty="0">
                <a:cs typeface="+mn-ea"/>
                <a:sym typeface="+mn-lt"/>
              </a:rPr>
              <a:t>地址为 </a:t>
            </a:r>
            <a:r>
              <a:rPr lang="en-US" altLang="zh-CN" dirty="0">
                <a:cs typeface="+mn-ea"/>
                <a:sym typeface="+mn-lt"/>
              </a:rPr>
              <a:t>0x404008</a:t>
            </a:r>
            <a:r>
              <a:rPr lang="zh-CN" altLang="en-US" dirty="0">
                <a:cs typeface="+mn-ea"/>
                <a:sym typeface="+mn-lt"/>
              </a:rPr>
              <a:t>处）的</a:t>
            </a:r>
            <a:r>
              <a:rPr lang="en-US" altLang="zh-CN" dirty="0">
                <a:cs typeface="+mn-ea"/>
                <a:sym typeface="+mn-lt"/>
              </a:rPr>
              <a:t>8</a:t>
            </a:r>
            <a:r>
              <a:rPr lang="zh-CN" altLang="en-US" dirty="0">
                <a:cs typeface="+mn-ea"/>
                <a:sym typeface="+mn-lt"/>
              </a:rPr>
              <a:t>字节数据“</a:t>
            </a:r>
            <a:r>
              <a:rPr lang="en-US" altLang="zh-CN" dirty="0">
                <a:solidFill>
                  <a:srgbClr val="FF0000"/>
                </a:solidFill>
                <a:cs typeface="+mn-ea"/>
                <a:sym typeface="+mn-lt"/>
              </a:rPr>
              <a:t>DE3_En1C</a:t>
            </a:r>
            <a:r>
              <a:rPr lang="zh-CN" altLang="en-US" dirty="0">
                <a:cs typeface="+mn-ea"/>
                <a:sym typeface="+mn-lt"/>
              </a:rPr>
              <a:t>”</a:t>
            </a:r>
            <a:endParaRPr lang="en-US" altLang="zh-CN" dirty="0">
              <a:cs typeface="+mn-ea"/>
              <a:sym typeface="+mn-lt"/>
            </a:endParaRPr>
          </a:p>
          <a:p>
            <a:pPr lvl="2"/>
            <a:r>
              <a:rPr lang="zh-CN" altLang="en-US" dirty="0">
                <a:cs typeface="+mn-ea"/>
                <a:sym typeface="+mn-lt"/>
              </a:rPr>
              <a:t>编写解密函数，则只需要将生成的</a:t>
            </a:r>
            <a:r>
              <a:rPr lang="en-US" altLang="zh-CN" dirty="0">
                <a:cs typeface="+mn-ea"/>
                <a:sym typeface="+mn-lt"/>
              </a:rPr>
              <a:t>subkey(</a:t>
            </a:r>
            <a:r>
              <a:rPr lang="zh-CN" altLang="en-US" dirty="0">
                <a:cs typeface="+mn-ea"/>
                <a:sym typeface="+mn-lt"/>
              </a:rPr>
              <a:t>地址为</a:t>
            </a:r>
            <a:r>
              <a:rPr lang="en-US" altLang="zh-CN" dirty="0">
                <a:cs typeface="+mn-ea"/>
                <a:sym typeface="+mn-lt"/>
              </a:rPr>
              <a:t>0x407400</a:t>
            </a:r>
            <a:r>
              <a:rPr lang="zh-CN" altLang="en-US" dirty="0">
                <a:cs typeface="+mn-ea"/>
                <a:sym typeface="+mn-lt"/>
              </a:rPr>
              <a:t>处</a:t>
            </a:r>
            <a:r>
              <a:rPr lang="en-US" altLang="zh-CN" dirty="0">
                <a:cs typeface="+mn-ea"/>
                <a:sym typeface="+mn-lt"/>
              </a:rPr>
              <a:t>)</a:t>
            </a:r>
            <a:r>
              <a:rPr lang="zh-CN" altLang="en-US" dirty="0">
                <a:cs typeface="+mn-ea"/>
                <a:sym typeface="+mn-lt"/>
              </a:rPr>
              <a:t>数组中的 </a:t>
            </a:r>
            <a:r>
              <a:rPr lang="en-US" altLang="zh-CN" dirty="0">
                <a:highlight>
                  <a:srgbClr val="FFFF00"/>
                </a:highlight>
                <a:cs typeface="+mn-ea"/>
                <a:sym typeface="+mn-lt"/>
              </a:rPr>
              <a:t>16</a:t>
            </a:r>
            <a:r>
              <a:rPr lang="zh-CN" altLang="en-US" dirty="0">
                <a:highlight>
                  <a:srgbClr val="FFFF00"/>
                </a:highlight>
                <a:cs typeface="+mn-ea"/>
                <a:sym typeface="+mn-lt"/>
              </a:rPr>
              <a:t>轮子密钥 倒过来使用</a:t>
            </a:r>
            <a:r>
              <a:rPr lang="zh-CN" altLang="en-US" dirty="0">
                <a:cs typeface="+mn-ea"/>
                <a:sym typeface="+mn-lt"/>
              </a:rPr>
              <a:t>即可</a:t>
            </a:r>
            <a:endParaRPr lang="en-US" altLang="zh-CN" dirty="0">
              <a:cs typeface="+mn-ea"/>
              <a:sym typeface="+mn-lt"/>
            </a:endParaRPr>
          </a:p>
          <a:p>
            <a:pPr lvl="2"/>
            <a:endParaRPr lang="en-US" altLang="zh-CN" sz="200" dirty="0">
              <a:cs typeface="+mn-ea"/>
              <a:sym typeface="+mn-lt"/>
            </a:endParaRPr>
          </a:p>
          <a:p>
            <a:pPr lvl="2"/>
            <a:r>
              <a:rPr lang="en-US" altLang="zh-CN" dirty="0">
                <a:cs typeface="+mn-ea"/>
                <a:sym typeface="+mn-lt"/>
              </a:rPr>
              <a:t>subkey</a:t>
            </a:r>
            <a:r>
              <a:rPr lang="zh-CN" altLang="en-US" dirty="0">
                <a:cs typeface="+mn-ea"/>
                <a:sym typeface="+mn-lt"/>
              </a:rPr>
              <a:t>数组的具体内容，</a:t>
            </a:r>
            <a:r>
              <a:rPr lang="zh-CN" altLang="en-US" dirty="0">
                <a:solidFill>
                  <a:srgbClr val="00B050"/>
                </a:solidFill>
                <a:cs typeface="+mn-ea"/>
                <a:sym typeface="+mn-lt"/>
              </a:rPr>
              <a:t>可借助于</a:t>
            </a:r>
            <a:r>
              <a:rPr lang="en-US" altLang="zh-CN" dirty="0">
                <a:solidFill>
                  <a:srgbClr val="00B050"/>
                </a:solidFill>
                <a:cs typeface="+mn-ea"/>
                <a:sym typeface="+mn-lt"/>
              </a:rPr>
              <a:t>x32dbg </a:t>
            </a:r>
            <a:r>
              <a:rPr lang="zh-CN" altLang="en-US" dirty="0">
                <a:solidFill>
                  <a:srgbClr val="00B050"/>
                </a:solidFill>
                <a:cs typeface="+mn-ea"/>
                <a:sym typeface="+mn-lt"/>
              </a:rPr>
              <a:t>动态调试获取</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）对称加密算法逆向分析 </a:t>
            </a:r>
            <a:r>
              <a:rPr lang="en-US" altLang="zh-CN" sz="2800" b="1" dirty="0">
                <a:solidFill>
                  <a:srgbClr val="C00000"/>
                </a:solidFill>
                <a:cs typeface="+mn-ea"/>
                <a:sym typeface="+mn-lt"/>
              </a:rPr>
              <a:t>— DES</a:t>
            </a:r>
            <a:endParaRPr lang="zh-CN" altLang="en-US" sz="2800" b="1" dirty="0">
              <a:solidFill>
                <a:srgbClr val="C00000"/>
              </a:solidFill>
              <a:cs typeface="+mn-ea"/>
              <a:sym typeface="+mn-lt"/>
            </a:endParaRPr>
          </a:p>
        </p:txBody>
      </p:sp>
      <p:grpSp>
        <p:nvGrpSpPr>
          <p:cNvPr id="6" name="组合 5">
            <a:extLst>
              <a:ext uri="{FF2B5EF4-FFF2-40B4-BE49-F238E27FC236}">
                <a16:creationId xmlns:a16="http://schemas.microsoft.com/office/drawing/2014/main" id="{C2274CF0-C872-4F27-AEAD-6562207DE104}"/>
              </a:ext>
            </a:extLst>
          </p:cNvPr>
          <p:cNvGrpSpPr/>
          <p:nvPr/>
        </p:nvGrpSpPr>
        <p:grpSpPr>
          <a:xfrm>
            <a:off x="5736545" y="1307515"/>
            <a:ext cx="3464927" cy="5563555"/>
            <a:chOff x="2284316" y="-289825"/>
            <a:chExt cx="4498222" cy="7321032"/>
          </a:xfrm>
        </p:grpSpPr>
        <p:sp>
          <p:nvSpPr>
            <p:cNvPr id="7" name="矩形: 圆角 6">
              <a:extLst>
                <a:ext uri="{FF2B5EF4-FFF2-40B4-BE49-F238E27FC236}">
                  <a16:creationId xmlns:a16="http://schemas.microsoft.com/office/drawing/2014/main" id="{444438C3-7ECE-4194-9FCB-409D8D33C392}"/>
                </a:ext>
              </a:extLst>
            </p:cNvPr>
            <p:cNvSpPr/>
            <p:nvPr/>
          </p:nvSpPr>
          <p:spPr>
            <a:xfrm>
              <a:off x="3986073" y="319596"/>
              <a:ext cx="1038688" cy="27520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IP</a:t>
              </a:r>
              <a:endParaRPr lang="zh-CN" altLang="en-US" sz="1400" dirty="0">
                <a:cs typeface="+mn-ea"/>
                <a:sym typeface="+mn-lt"/>
              </a:endParaRPr>
            </a:p>
          </p:txBody>
        </p:sp>
        <p:sp>
          <p:nvSpPr>
            <p:cNvPr id="8" name="矩形 7">
              <a:extLst>
                <a:ext uri="{FF2B5EF4-FFF2-40B4-BE49-F238E27FC236}">
                  <a16:creationId xmlns:a16="http://schemas.microsoft.com/office/drawing/2014/main" id="{5F7C3AB1-297F-497E-AACE-A4E582D83859}"/>
                </a:ext>
              </a:extLst>
            </p:cNvPr>
            <p:cNvSpPr/>
            <p:nvPr/>
          </p:nvSpPr>
          <p:spPr>
            <a:xfrm>
              <a:off x="3506678" y="1074198"/>
              <a:ext cx="479395" cy="26633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L</a:t>
              </a:r>
              <a:r>
                <a:rPr lang="en-US" altLang="zh-CN" sz="1400" baseline="-25000" dirty="0">
                  <a:cs typeface="+mn-ea"/>
                  <a:sym typeface="+mn-lt"/>
                </a:rPr>
                <a:t>0</a:t>
              </a:r>
              <a:endParaRPr lang="zh-CN" altLang="en-US" sz="1400" baseline="-25000" dirty="0">
                <a:cs typeface="+mn-ea"/>
                <a:sym typeface="+mn-lt"/>
              </a:endParaRPr>
            </a:p>
          </p:txBody>
        </p:sp>
        <p:sp>
          <p:nvSpPr>
            <p:cNvPr id="9" name="矩形 8">
              <a:extLst>
                <a:ext uri="{FF2B5EF4-FFF2-40B4-BE49-F238E27FC236}">
                  <a16:creationId xmlns:a16="http://schemas.microsoft.com/office/drawing/2014/main" id="{23B1A8CA-711C-44E2-8703-B30A6F0CB8D3}"/>
                </a:ext>
              </a:extLst>
            </p:cNvPr>
            <p:cNvSpPr/>
            <p:nvPr/>
          </p:nvSpPr>
          <p:spPr>
            <a:xfrm>
              <a:off x="5024761" y="1074198"/>
              <a:ext cx="479395" cy="26633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R</a:t>
              </a:r>
              <a:r>
                <a:rPr lang="en-US" altLang="zh-CN" sz="1200" baseline="-25000" dirty="0">
                  <a:cs typeface="+mn-ea"/>
                  <a:sym typeface="+mn-lt"/>
                </a:rPr>
                <a:t>0</a:t>
              </a:r>
              <a:endParaRPr lang="zh-CN" altLang="en-US" sz="1200" baseline="-25000" dirty="0">
                <a:cs typeface="+mn-ea"/>
                <a:sym typeface="+mn-lt"/>
              </a:endParaRPr>
            </a:p>
          </p:txBody>
        </p:sp>
        <p:cxnSp>
          <p:nvCxnSpPr>
            <p:cNvPr id="10" name="连接符: 肘形 9">
              <a:extLst>
                <a:ext uri="{FF2B5EF4-FFF2-40B4-BE49-F238E27FC236}">
                  <a16:creationId xmlns:a16="http://schemas.microsoft.com/office/drawing/2014/main" id="{B04E0BAA-8FDE-4F67-82DA-00F403A863EA}"/>
                </a:ext>
              </a:extLst>
            </p:cNvPr>
            <p:cNvCxnSpPr>
              <a:cxnSpLocks/>
              <a:stCxn id="7" idx="2"/>
              <a:endCxn id="9" idx="0"/>
            </p:cNvCxnSpPr>
            <p:nvPr/>
          </p:nvCxnSpPr>
          <p:spPr>
            <a:xfrm rot="16200000" flipH="1">
              <a:off x="4645241" y="454980"/>
              <a:ext cx="479394" cy="7590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连接符: 肘形 10">
              <a:extLst>
                <a:ext uri="{FF2B5EF4-FFF2-40B4-BE49-F238E27FC236}">
                  <a16:creationId xmlns:a16="http://schemas.microsoft.com/office/drawing/2014/main" id="{B60DF77A-2A2A-4DF8-B7F2-C8DBB33ADAF0}"/>
                </a:ext>
              </a:extLst>
            </p:cNvPr>
            <p:cNvCxnSpPr>
              <a:cxnSpLocks/>
              <a:endCxn id="8" idx="0"/>
            </p:cNvCxnSpPr>
            <p:nvPr/>
          </p:nvCxnSpPr>
          <p:spPr>
            <a:xfrm rot="10800000" flipV="1">
              <a:off x="3746377" y="834500"/>
              <a:ext cx="759041" cy="2396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3782BDF2-8AC8-4A87-A3EC-DBB5E3AEAF8D}"/>
                </a:ext>
              </a:extLst>
            </p:cNvPr>
            <p:cNvSpPr/>
            <p:nvPr/>
          </p:nvSpPr>
          <p:spPr>
            <a:xfrm>
              <a:off x="4216892" y="1544714"/>
              <a:ext cx="577049" cy="3284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F</a:t>
              </a:r>
              <a:endParaRPr lang="zh-CN" altLang="en-US" sz="1400" dirty="0">
                <a:cs typeface="+mn-ea"/>
                <a:sym typeface="+mn-lt"/>
              </a:endParaRPr>
            </a:p>
          </p:txBody>
        </p:sp>
        <p:sp>
          <p:nvSpPr>
            <p:cNvPr id="13" name="流程图: 或者 12">
              <a:extLst>
                <a:ext uri="{FF2B5EF4-FFF2-40B4-BE49-F238E27FC236}">
                  <a16:creationId xmlns:a16="http://schemas.microsoft.com/office/drawing/2014/main" id="{F58CAE6E-6515-4BD6-ABEA-E17152E819E1}"/>
                </a:ext>
              </a:extLst>
            </p:cNvPr>
            <p:cNvSpPr/>
            <p:nvPr/>
          </p:nvSpPr>
          <p:spPr>
            <a:xfrm>
              <a:off x="3586577" y="1544714"/>
              <a:ext cx="319596" cy="328473"/>
            </a:xfrm>
            <a:prstGeom prst="flowChartOr">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sp>
          <p:nvSpPr>
            <p:cNvPr id="14" name="矩形 13">
              <a:extLst>
                <a:ext uri="{FF2B5EF4-FFF2-40B4-BE49-F238E27FC236}">
                  <a16:creationId xmlns:a16="http://schemas.microsoft.com/office/drawing/2014/main" id="{05FD67A0-2E84-4F22-BD75-8B7933B40666}"/>
                </a:ext>
              </a:extLst>
            </p:cNvPr>
            <p:cNvSpPr/>
            <p:nvPr/>
          </p:nvSpPr>
          <p:spPr>
            <a:xfrm>
              <a:off x="5024760" y="2291919"/>
              <a:ext cx="479395" cy="26633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R</a:t>
              </a:r>
              <a:r>
                <a:rPr lang="en-US" altLang="zh-CN" sz="1200" baseline="-25000" dirty="0">
                  <a:cs typeface="+mn-ea"/>
                  <a:sym typeface="+mn-lt"/>
                </a:rPr>
                <a:t>1</a:t>
              </a:r>
              <a:endParaRPr lang="zh-CN" altLang="en-US" sz="1200" baseline="-25000" dirty="0">
                <a:cs typeface="+mn-ea"/>
                <a:sym typeface="+mn-lt"/>
              </a:endParaRPr>
            </a:p>
          </p:txBody>
        </p:sp>
        <p:sp>
          <p:nvSpPr>
            <p:cNvPr id="15" name="矩形 14">
              <a:extLst>
                <a:ext uri="{FF2B5EF4-FFF2-40B4-BE49-F238E27FC236}">
                  <a16:creationId xmlns:a16="http://schemas.microsoft.com/office/drawing/2014/main" id="{AB80AC93-0BF1-4CC6-BF1A-DC7EEBA0531B}"/>
                </a:ext>
              </a:extLst>
            </p:cNvPr>
            <p:cNvSpPr/>
            <p:nvPr/>
          </p:nvSpPr>
          <p:spPr>
            <a:xfrm>
              <a:off x="3506677" y="2291919"/>
              <a:ext cx="479395" cy="26633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L</a:t>
              </a:r>
              <a:r>
                <a:rPr lang="en-US" altLang="zh-CN" sz="1400" baseline="-25000" dirty="0">
                  <a:cs typeface="+mn-ea"/>
                  <a:sym typeface="+mn-lt"/>
                </a:rPr>
                <a:t>1</a:t>
              </a:r>
              <a:endParaRPr lang="zh-CN" altLang="en-US" sz="1400" baseline="-25000" dirty="0">
                <a:cs typeface="+mn-ea"/>
                <a:sym typeface="+mn-lt"/>
              </a:endParaRPr>
            </a:p>
          </p:txBody>
        </p:sp>
        <p:sp>
          <p:nvSpPr>
            <p:cNvPr id="16" name="椭圆 15">
              <a:extLst>
                <a:ext uri="{FF2B5EF4-FFF2-40B4-BE49-F238E27FC236}">
                  <a16:creationId xmlns:a16="http://schemas.microsoft.com/office/drawing/2014/main" id="{4DE2E56F-F48B-45D0-BFC3-8F89DA6D0508}"/>
                </a:ext>
              </a:extLst>
            </p:cNvPr>
            <p:cNvSpPr/>
            <p:nvPr/>
          </p:nvSpPr>
          <p:spPr>
            <a:xfrm>
              <a:off x="4216893" y="2750596"/>
              <a:ext cx="577049" cy="3284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F</a:t>
              </a:r>
              <a:endParaRPr lang="zh-CN" altLang="en-US" sz="1400" dirty="0">
                <a:cs typeface="+mn-ea"/>
                <a:sym typeface="+mn-lt"/>
              </a:endParaRPr>
            </a:p>
          </p:txBody>
        </p:sp>
        <p:sp>
          <p:nvSpPr>
            <p:cNvPr id="17" name="流程图: 或者 16">
              <a:extLst>
                <a:ext uri="{FF2B5EF4-FFF2-40B4-BE49-F238E27FC236}">
                  <a16:creationId xmlns:a16="http://schemas.microsoft.com/office/drawing/2014/main" id="{40D6AC07-20E5-4E7E-979F-753B21889641}"/>
                </a:ext>
              </a:extLst>
            </p:cNvPr>
            <p:cNvSpPr/>
            <p:nvPr/>
          </p:nvSpPr>
          <p:spPr>
            <a:xfrm>
              <a:off x="3586578" y="2750596"/>
              <a:ext cx="319596" cy="328473"/>
            </a:xfrm>
            <a:prstGeom prst="flowChartOr">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cxnSp>
          <p:nvCxnSpPr>
            <p:cNvPr id="18" name="连接符: 肘形 17">
              <a:extLst>
                <a:ext uri="{FF2B5EF4-FFF2-40B4-BE49-F238E27FC236}">
                  <a16:creationId xmlns:a16="http://schemas.microsoft.com/office/drawing/2014/main" id="{093712E5-A2A3-4700-B363-0BB4385E4E2D}"/>
                </a:ext>
              </a:extLst>
            </p:cNvPr>
            <p:cNvCxnSpPr>
              <a:cxnSpLocks/>
              <a:stCxn id="9" idx="2"/>
              <a:endCxn id="12" idx="6"/>
            </p:cNvCxnSpPr>
            <p:nvPr/>
          </p:nvCxnSpPr>
          <p:spPr>
            <a:xfrm rot="5400000">
              <a:off x="4844989" y="1289480"/>
              <a:ext cx="368423" cy="4705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9EF27847-F70B-4683-9405-397D1040B5C6}"/>
                </a:ext>
              </a:extLst>
            </p:cNvPr>
            <p:cNvCxnSpPr>
              <a:cxnSpLocks/>
              <a:stCxn id="12" idx="2"/>
              <a:endCxn id="13" idx="6"/>
            </p:cNvCxnSpPr>
            <p:nvPr/>
          </p:nvCxnSpPr>
          <p:spPr>
            <a:xfrm flipH="1">
              <a:off x="3906173" y="1708951"/>
              <a:ext cx="310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FD8FB3C-B701-4CC3-94D8-9EAE59A74B3B}"/>
                </a:ext>
              </a:extLst>
            </p:cNvPr>
            <p:cNvCxnSpPr>
              <a:cxnSpLocks/>
              <a:stCxn id="8" idx="2"/>
              <a:endCxn id="13" idx="0"/>
            </p:cNvCxnSpPr>
            <p:nvPr/>
          </p:nvCxnSpPr>
          <p:spPr>
            <a:xfrm flipH="1">
              <a:off x="3746375" y="1340528"/>
              <a:ext cx="1" cy="204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12E2BB9-2BA6-433C-9E5F-1B762EE75C0D}"/>
                </a:ext>
              </a:extLst>
            </p:cNvPr>
            <p:cNvCxnSpPr>
              <a:cxnSpLocks/>
              <a:endCxn id="14" idx="0"/>
            </p:cNvCxnSpPr>
            <p:nvPr/>
          </p:nvCxnSpPr>
          <p:spPr>
            <a:xfrm>
              <a:off x="5264457" y="2121763"/>
              <a:ext cx="1" cy="170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0B9C677-FE91-44E7-9E8E-E8404C4B2A24}"/>
                </a:ext>
              </a:extLst>
            </p:cNvPr>
            <p:cNvCxnSpPr>
              <a:cxnSpLocks/>
              <a:stCxn id="13" idx="4"/>
            </p:cNvCxnSpPr>
            <p:nvPr/>
          </p:nvCxnSpPr>
          <p:spPr>
            <a:xfrm flipH="1">
              <a:off x="3746374" y="1873187"/>
              <a:ext cx="1" cy="1020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EB81FE1-A58D-4A68-93AE-4359041939D6}"/>
                </a:ext>
              </a:extLst>
            </p:cNvPr>
            <p:cNvCxnSpPr/>
            <p:nvPr/>
          </p:nvCxnSpPr>
          <p:spPr>
            <a:xfrm>
              <a:off x="3746374" y="1975280"/>
              <a:ext cx="1518083" cy="1464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6449D51D-964C-4823-88C7-C2A4EB990A57}"/>
                </a:ext>
              </a:extLst>
            </p:cNvPr>
            <p:cNvCxnSpPr/>
            <p:nvPr/>
          </p:nvCxnSpPr>
          <p:spPr>
            <a:xfrm>
              <a:off x="3746373" y="2104748"/>
              <a:ext cx="1" cy="170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A97F62A-4CBF-49E1-8DF6-4775CFF46E02}"/>
                </a:ext>
              </a:extLst>
            </p:cNvPr>
            <p:cNvCxnSpPr>
              <a:cxnSpLocks/>
            </p:cNvCxnSpPr>
            <p:nvPr/>
          </p:nvCxnSpPr>
          <p:spPr>
            <a:xfrm>
              <a:off x="5264458" y="1717829"/>
              <a:ext cx="0" cy="257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19EA0B70-4863-4F0F-BB04-BB889F1AF193}"/>
                </a:ext>
              </a:extLst>
            </p:cNvPr>
            <p:cNvCxnSpPr>
              <a:cxnSpLocks/>
            </p:cNvCxnSpPr>
            <p:nvPr/>
          </p:nvCxnSpPr>
          <p:spPr>
            <a:xfrm flipV="1">
              <a:off x="3746372" y="1963446"/>
              <a:ext cx="1518085" cy="141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连接符: 肘形 26">
              <a:extLst>
                <a:ext uri="{FF2B5EF4-FFF2-40B4-BE49-F238E27FC236}">
                  <a16:creationId xmlns:a16="http://schemas.microsoft.com/office/drawing/2014/main" id="{BDF3C692-2FDB-4DBA-88F2-7BE0EF054EBC}"/>
                </a:ext>
              </a:extLst>
            </p:cNvPr>
            <p:cNvCxnSpPr>
              <a:cxnSpLocks/>
              <a:stCxn id="14" idx="2"/>
              <a:endCxn id="16" idx="6"/>
            </p:cNvCxnSpPr>
            <p:nvPr/>
          </p:nvCxnSpPr>
          <p:spPr>
            <a:xfrm rot="5400000">
              <a:off x="4850908" y="2501283"/>
              <a:ext cx="356584" cy="4705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DD2E6797-45D5-4491-B863-E6D6EACD7F11}"/>
                </a:ext>
              </a:extLst>
            </p:cNvPr>
            <p:cNvCxnSpPr>
              <a:cxnSpLocks/>
              <a:stCxn id="16" idx="2"/>
              <a:endCxn id="17" idx="6"/>
            </p:cNvCxnSpPr>
            <p:nvPr/>
          </p:nvCxnSpPr>
          <p:spPr>
            <a:xfrm flipH="1">
              <a:off x="3906174" y="2914833"/>
              <a:ext cx="310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BF54B424-F912-49EE-BF65-D1788C87D2B3}"/>
                </a:ext>
              </a:extLst>
            </p:cNvPr>
            <p:cNvCxnSpPr>
              <a:cxnSpLocks/>
              <a:stCxn id="15" idx="2"/>
              <a:endCxn id="17" idx="0"/>
            </p:cNvCxnSpPr>
            <p:nvPr/>
          </p:nvCxnSpPr>
          <p:spPr>
            <a:xfrm>
              <a:off x="3746375" y="2558249"/>
              <a:ext cx="1" cy="192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68E30D88-DD98-4C9A-B7CC-FDF5ABE17A95}"/>
                </a:ext>
              </a:extLst>
            </p:cNvPr>
            <p:cNvCxnSpPr>
              <a:cxnSpLocks/>
              <a:stCxn id="17" idx="4"/>
            </p:cNvCxnSpPr>
            <p:nvPr/>
          </p:nvCxnSpPr>
          <p:spPr>
            <a:xfrm flipH="1">
              <a:off x="3746373" y="3079069"/>
              <a:ext cx="3" cy="130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7DEF0D0E-F9C2-42BF-9BF7-0B2C21154BB1}"/>
                </a:ext>
              </a:extLst>
            </p:cNvPr>
            <p:cNvCxnSpPr/>
            <p:nvPr/>
          </p:nvCxnSpPr>
          <p:spPr>
            <a:xfrm>
              <a:off x="5264457" y="3426781"/>
              <a:ext cx="0" cy="213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2FD26153-B2F5-478A-9CE3-604FEF124272}"/>
                </a:ext>
              </a:extLst>
            </p:cNvPr>
            <p:cNvCxnSpPr>
              <a:cxnSpLocks/>
            </p:cNvCxnSpPr>
            <p:nvPr/>
          </p:nvCxnSpPr>
          <p:spPr>
            <a:xfrm>
              <a:off x="3746372" y="3225551"/>
              <a:ext cx="1518085" cy="210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ABDB4A44-9C7D-4D2A-9299-6ED7F5175689}"/>
                </a:ext>
              </a:extLst>
            </p:cNvPr>
            <p:cNvCxnSpPr>
              <a:cxnSpLocks/>
            </p:cNvCxnSpPr>
            <p:nvPr/>
          </p:nvCxnSpPr>
          <p:spPr>
            <a:xfrm>
              <a:off x="5264457" y="2914833"/>
              <a:ext cx="0" cy="27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7193F304-7645-40A3-AB77-010D6792E7E4}"/>
                </a:ext>
              </a:extLst>
            </p:cNvPr>
            <p:cNvCxnSpPr/>
            <p:nvPr/>
          </p:nvCxnSpPr>
          <p:spPr>
            <a:xfrm>
              <a:off x="3746372" y="3426781"/>
              <a:ext cx="0" cy="213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F107FAC-5C5F-4131-AB36-031CF660C243}"/>
                </a:ext>
              </a:extLst>
            </p:cNvPr>
            <p:cNvCxnSpPr>
              <a:cxnSpLocks/>
            </p:cNvCxnSpPr>
            <p:nvPr/>
          </p:nvCxnSpPr>
          <p:spPr>
            <a:xfrm flipH="1">
              <a:off x="3746371" y="3189297"/>
              <a:ext cx="1518086" cy="246356"/>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7EA0969E-C03B-49BC-A242-C207E80B4B68}"/>
                </a:ext>
              </a:extLst>
            </p:cNvPr>
            <p:cNvSpPr txBox="1"/>
            <p:nvPr/>
          </p:nvSpPr>
          <p:spPr>
            <a:xfrm>
              <a:off x="5069449" y="3654954"/>
              <a:ext cx="519429" cy="415776"/>
            </a:xfrm>
            <a:prstGeom prst="rect">
              <a:avLst/>
            </a:prstGeom>
            <a:noFill/>
          </p:spPr>
          <p:txBody>
            <a:bodyPr vert="eaVert" wrap="square" rtlCol="0">
              <a:spAutoFit/>
            </a:bodyPr>
            <a:lstStyle/>
            <a:p>
              <a:r>
                <a:rPr lang="en-US" altLang="zh-CN" sz="1400" dirty="0">
                  <a:cs typeface="+mn-ea"/>
                  <a:sym typeface="+mn-lt"/>
                </a:rPr>
                <a:t>…</a:t>
              </a:r>
              <a:endParaRPr lang="zh-CN" altLang="en-US" sz="1400" dirty="0">
                <a:cs typeface="+mn-ea"/>
                <a:sym typeface="+mn-lt"/>
              </a:endParaRPr>
            </a:p>
          </p:txBody>
        </p:sp>
        <p:sp>
          <p:nvSpPr>
            <p:cNvPr id="37" name="文本框 36">
              <a:extLst>
                <a:ext uri="{FF2B5EF4-FFF2-40B4-BE49-F238E27FC236}">
                  <a16:creationId xmlns:a16="http://schemas.microsoft.com/office/drawing/2014/main" id="{D04FFA5A-C521-490E-932B-1E1FEFC09ED5}"/>
                </a:ext>
              </a:extLst>
            </p:cNvPr>
            <p:cNvSpPr txBox="1"/>
            <p:nvPr/>
          </p:nvSpPr>
          <p:spPr>
            <a:xfrm>
              <a:off x="3551368" y="3647560"/>
              <a:ext cx="519429" cy="415776"/>
            </a:xfrm>
            <a:prstGeom prst="rect">
              <a:avLst/>
            </a:prstGeom>
            <a:noFill/>
          </p:spPr>
          <p:txBody>
            <a:bodyPr vert="eaVert" wrap="square" rtlCol="0">
              <a:spAutoFit/>
            </a:bodyPr>
            <a:lstStyle/>
            <a:p>
              <a:r>
                <a:rPr lang="en-US" altLang="zh-CN" sz="1400" dirty="0">
                  <a:cs typeface="+mn-ea"/>
                  <a:sym typeface="+mn-lt"/>
                </a:rPr>
                <a:t>…</a:t>
              </a:r>
              <a:endParaRPr lang="zh-CN" altLang="en-US" sz="1400" dirty="0">
                <a:cs typeface="+mn-ea"/>
                <a:sym typeface="+mn-lt"/>
              </a:endParaRPr>
            </a:p>
          </p:txBody>
        </p:sp>
        <p:sp>
          <p:nvSpPr>
            <p:cNvPr id="38" name="矩形 37">
              <a:extLst>
                <a:ext uri="{FF2B5EF4-FFF2-40B4-BE49-F238E27FC236}">
                  <a16:creationId xmlns:a16="http://schemas.microsoft.com/office/drawing/2014/main" id="{26AFCD8E-8129-49E4-87BF-9E5B993048EA}"/>
                </a:ext>
              </a:extLst>
            </p:cNvPr>
            <p:cNvSpPr/>
            <p:nvPr/>
          </p:nvSpPr>
          <p:spPr>
            <a:xfrm>
              <a:off x="5024759" y="3978071"/>
              <a:ext cx="479396" cy="26633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R</a:t>
              </a:r>
              <a:r>
                <a:rPr lang="en-US" altLang="zh-CN" sz="1200" baseline="-25000" dirty="0">
                  <a:cs typeface="+mn-ea"/>
                  <a:sym typeface="+mn-lt"/>
                </a:rPr>
                <a:t>15</a:t>
              </a:r>
              <a:endParaRPr lang="zh-CN" altLang="en-US" sz="1200" baseline="-25000" dirty="0">
                <a:cs typeface="+mn-ea"/>
                <a:sym typeface="+mn-lt"/>
              </a:endParaRPr>
            </a:p>
          </p:txBody>
        </p:sp>
        <p:sp>
          <p:nvSpPr>
            <p:cNvPr id="39" name="矩形 38">
              <a:extLst>
                <a:ext uri="{FF2B5EF4-FFF2-40B4-BE49-F238E27FC236}">
                  <a16:creationId xmlns:a16="http://schemas.microsoft.com/office/drawing/2014/main" id="{16721FE0-5C69-4647-9979-D78D4CBB0749}"/>
                </a:ext>
              </a:extLst>
            </p:cNvPr>
            <p:cNvSpPr/>
            <p:nvPr/>
          </p:nvSpPr>
          <p:spPr>
            <a:xfrm>
              <a:off x="3497250" y="3978071"/>
              <a:ext cx="484467" cy="26633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L</a:t>
              </a:r>
              <a:r>
                <a:rPr lang="en-US" altLang="zh-CN" sz="1200" baseline="-25000" dirty="0">
                  <a:cs typeface="+mn-ea"/>
                  <a:sym typeface="+mn-lt"/>
                </a:rPr>
                <a:t>15</a:t>
              </a:r>
              <a:endParaRPr lang="zh-CN" altLang="en-US" sz="1200" baseline="-25000" dirty="0">
                <a:cs typeface="+mn-ea"/>
                <a:sym typeface="+mn-lt"/>
              </a:endParaRPr>
            </a:p>
          </p:txBody>
        </p:sp>
        <p:sp>
          <p:nvSpPr>
            <p:cNvPr id="40" name="椭圆 39">
              <a:extLst>
                <a:ext uri="{FF2B5EF4-FFF2-40B4-BE49-F238E27FC236}">
                  <a16:creationId xmlns:a16="http://schemas.microsoft.com/office/drawing/2014/main" id="{AF27D1ED-7736-4667-91A3-B81DD66E9CF2}"/>
                </a:ext>
              </a:extLst>
            </p:cNvPr>
            <p:cNvSpPr/>
            <p:nvPr/>
          </p:nvSpPr>
          <p:spPr>
            <a:xfrm>
              <a:off x="4216891" y="4498892"/>
              <a:ext cx="577049" cy="3284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F</a:t>
              </a:r>
              <a:endParaRPr lang="zh-CN" altLang="en-US" sz="1400" dirty="0">
                <a:cs typeface="+mn-ea"/>
                <a:sym typeface="+mn-lt"/>
              </a:endParaRPr>
            </a:p>
          </p:txBody>
        </p:sp>
        <p:sp>
          <p:nvSpPr>
            <p:cNvPr id="41" name="流程图: 或者 40">
              <a:extLst>
                <a:ext uri="{FF2B5EF4-FFF2-40B4-BE49-F238E27FC236}">
                  <a16:creationId xmlns:a16="http://schemas.microsoft.com/office/drawing/2014/main" id="{DCF97106-1F4E-4ED4-887A-B37BEDB3DD2A}"/>
                </a:ext>
              </a:extLst>
            </p:cNvPr>
            <p:cNvSpPr/>
            <p:nvPr/>
          </p:nvSpPr>
          <p:spPr>
            <a:xfrm>
              <a:off x="3586577" y="4498892"/>
              <a:ext cx="319596" cy="328473"/>
            </a:xfrm>
            <a:prstGeom prst="flowChartOr">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cxnSp>
          <p:nvCxnSpPr>
            <p:cNvPr id="42" name="直接箭头连接符 41">
              <a:extLst>
                <a:ext uri="{FF2B5EF4-FFF2-40B4-BE49-F238E27FC236}">
                  <a16:creationId xmlns:a16="http://schemas.microsoft.com/office/drawing/2014/main" id="{5F5DFC40-EE30-4E77-84B6-2C5FCCDDE621}"/>
                </a:ext>
              </a:extLst>
            </p:cNvPr>
            <p:cNvCxnSpPr>
              <a:cxnSpLocks/>
              <a:stCxn id="40" idx="2"/>
              <a:endCxn id="41" idx="6"/>
            </p:cNvCxnSpPr>
            <p:nvPr/>
          </p:nvCxnSpPr>
          <p:spPr>
            <a:xfrm flipH="1">
              <a:off x="3906173" y="4663128"/>
              <a:ext cx="310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66EC0E00-16CC-46CA-B29C-DFE6B0DB700C}"/>
                </a:ext>
              </a:extLst>
            </p:cNvPr>
            <p:cNvSpPr/>
            <p:nvPr/>
          </p:nvSpPr>
          <p:spPr>
            <a:xfrm>
              <a:off x="5020248" y="5202291"/>
              <a:ext cx="479397" cy="26633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R</a:t>
              </a:r>
              <a:r>
                <a:rPr lang="en-US" altLang="zh-CN" sz="1200" baseline="-25000" dirty="0">
                  <a:cs typeface="+mn-ea"/>
                  <a:sym typeface="+mn-lt"/>
                </a:rPr>
                <a:t>16</a:t>
              </a:r>
              <a:endParaRPr lang="zh-CN" altLang="en-US" sz="1200" baseline="-25000" dirty="0">
                <a:cs typeface="+mn-ea"/>
                <a:sym typeface="+mn-lt"/>
              </a:endParaRPr>
            </a:p>
          </p:txBody>
        </p:sp>
        <p:sp>
          <p:nvSpPr>
            <p:cNvPr id="44" name="矩形 43">
              <a:extLst>
                <a:ext uri="{FF2B5EF4-FFF2-40B4-BE49-F238E27FC236}">
                  <a16:creationId xmlns:a16="http://schemas.microsoft.com/office/drawing/2014/main" id="{A11625CE-18AA-420D-9ED9-D8483563709C}"/>
                </a:ext>
              </a:extLst>
            </p:cNvPr>
            <p:cNvSpPr/>
            <p:nvPr/>
          </p:nvSpPr>
          <p:spPr>
            <a:xfrm>
              <a:off x="3502162" y="5202291"/>
              <a:ext cx="528295" cy="26633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L</a:t>
              </a:r>
              <a:r>
                <a:rPr lang="en-US" altLang="zh-CN" sz="1200" baseline="-25000" dirty="0">
                  <a:cs typeface="+mn-ea"/>
                  <a:sym typeface="+mn-lt"/>
                </a:rPr>
                <a:t>16</a:t>
              </a:r>
              <a:endParaRPr lang="zh-CN" altLang="en-US" sz="1200" baseline="-25000" dirty="0">
                <a:cs typeface="+mn-ea"/>
                <a:sym typeface="+mn-lt"/>
              </a:endParaRPr>
            </a:p>
          </p:txBody>
        </p:sp>
        <p:sp>
          <p:nvSpPr>
            <p:cNvPr id="45" name="文本框 44">
              <a:extLst>
                <a:ext uri="{FF2B5EF4-FFF2-40B4-BE49-F238E27FC236}">
                  <a16:creationId xmlns:a16="http://schemas.microsoft.com/office/drawing/2014/main" id="{B1003CE7-671A-413D-B02B-EA1A079B47CC}"/>
                </a:ext>
              </a:extLst>
            </p:cNvPr>
            <p:cNvSpPr txBox="1"/>
            <p:nvPr/>
          </p:nvSpPr>
          <p:spPr>
            <a:xfrm>
              <a:off x="3462285" y="5643513"/>
              <a:ext cx="568172" cy="364500"/>
            </a:xfrm>
            <a:prstGeom prst="rect">
              <a:avLst/>
            </a:prstGeom>
            <a:noFill/>
          </p:spPr>
          <p:txBody>
            <a:bodyPr wrap="square" rtlCol="0">
              <a:spAutoFit/>
            </a:bodyPr>
            <a:lstStyle/>
            <a:p>
              <a:r>
                <a:rPr lang="en-US" altLang="zh-CN" sz="1200" dirty="0">
                  <a:cs typeface="+mn-ea"/>
                  <a:sym typeface="+mn-lt"/>
                </a:rPr>
                <a:t>R</a:t>
              </a:r>
              <a:r>
                <a:rPr lang="en-US" altLang="zh-CN" sz="1200" baseline="-25000" dirty="0">
                  <a:cs typeface="+mn-ea"/>
                  <a:sym typeface="+mn-lt"/>
                </a:rPr>
                <a:t>16</a:t>
              </a:r>
              <a:endParaRPr lang="zh-CN" altLang="en-US" sz="1200" baseline="-25000" dirty="0">
                <a:cs typeface="+mn-ea"/>
                <a:sym typeface="+mn-lt"/>
              </a:endParaRPr>
            </a:p>
          </p:txBody>
        </p:sp>
        <p:sp>
          <p:nvSpPr>
            <p:cNvPr id="46" name="文本框 45">
              <a:extLst>
                <a:ext uri="{FF2B5EF4-FFF2-40B4-BE49-F238E27FC236}">
                  <a16:creationId xmlns:a16="http://schemas.microsoft.com/office/drawing/2014/main" id="{0B5C342C-CDB4-4FBB-B45C-39BE35D69B0C}"/>
                </a:ext>
              </a:extLst>
            </p:cNvPr>
            <p:cNvSpPr txBox="1"/>
            <p:nvPr/>
          </p:nvSpPr>
          <p:spPr>
            <a:xfrm>
              <a:off x="5030973" y="5642025"/>
              <a:ext cx="568172" cy="364500"/>
            </a:xfrm>
            <a:prstGeom prst="rect">
              <a:avLst/>
            </a:prstGeom>
            <a:noFill/>
          </p:spPr>
          <p:txBody>
            <a:bodyPr wrap="square" rtlCol="0">
              <a:spAutoFit/>
            </a:bodyPr>
            <a:lstStyle/>
            <a:p>
              <a:r>
                <a:rPr lang="en-US" altLang="zh-CN" sz="1200" dirty="0">
                  <a:cs typeface="+mn-ea"/>
                  <a:sym typeface="+mn-lt"/>
                </a:rPr>
                <a:t>L</a:t>
              </a:r>
              <a:r>
                <a:rPr lang="en-US" altLang="zh-CN" sz="1200" baseline="-25000" dirty="0">
                  <a:cs typeface="+mn-ea"/>
                  <a:sym typeface="+mn-lt"/>
                </a:rPr>
                <a:t>16</a:t>
              </a:r>
              <a:endParaRPr lang="zh-CN" altLang="en-US" sz="1200" baseline="-25000" dirty="0">
                <a:cs typeface="+mn-ea"/>
                <a:sym typeface="+mn-lt"/>
              </a:endParaRPr>
            </a:p>
          </p:txBody>
        </p:sp>
        <p:sp>
          <p:nvSpPr>
            <p:cNvPr id="47" name="矩形: 圆角 46">
              <a:extLst>
                <a:ext uri="{FF2B5EF4-FFF2-40B4-BE49-F238E27FC236}">
                  <a16:creationId xmlns:a16="http://schemas.microsoft.com/office/drawing/2014/main" id="{BC48F00D-7A0F-472A-9E5A-532F4F6CA547}"/>
                </a:ext>
              </a:extLst>
            </p:cNvPr>
            <p:cNvSpPr/>
            <p:nvPr/>
          </p:nvSpPr>
          <p:spPr>
            <a:xfrm>
              <a:off x="3950586" y="6177340"/>
              <a:ext cx="1038688" cy="27520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FP</a:t>
              </a:r>
              <a:endParaRPr lang="zh-CN" altLang="en-US" sz="1400" baseline="30000" dirty="0">
                <a:cs typeface="+mn-ea"/>
                <a:sym typeface="+mn-lt"/>
              </a:endParaRPr>
            </a:p>
          </p:txBody>
        </p:sp>
        <p:cxnSp>
          <p:nvCxnSpPr>
            <p:cNvPr id="48" name="连接符: 肘形 47">
              <a:extLst>
                <a:ext uri="{FF2B5EF4-FFF2-40B4-BE49-F238E27FC236}">
                  <a16:creationId xmlns:a16="http://schemas.microsoft.com/office/drawing/2014/main" id="{8DF1B40A-5845-46BD-8F3C-3A9F0DDBE80E}"/>
                </a:ext>
              </a:extLst>
            </p:cNvPr>
            <p:cNvCxnSpPr>
              <a:cxnSpLocks/>
              <a:stCxn id="38" idx="2"/>
              <a:endCxn id="40" idx="6"/>
            </p:cNvCxnSpPr>
            <p:nvPr/>
          </p:nvCxnSpPr>
          <p:spPr>
            <a:xfrm rot="5400000">
              <a:off x="4819836" y="4218506"/>
              <a:ext cx="418727" cy="4705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A4925127-4C99-4577-A898-1108DCBC8BDD}"/>
                </a:ext>
              </a:extLst>
            </p:cNvPr>
            <p:cNvCxnSpPr>
              <a:cxnSpLocks/>
              <a:stCxn id="39" idx="2"/>
              <a:endCxn id="41" idx="0"/>
            </p:cNvCxnSpPr>
            <p:nvPr/>
          </p:nvCxnSpPr>
          <p:spPr>
            <a:xfrm>
              <a:off x="3739484" y="4244401"/>
              <a:ext cx="6891" cy="254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9641B386-27FD-42A8-B3ED-8D2C87889BB3}"/>
                </a:ext>
              </a:extLst>
            </p:cNvPr>
            <p:cNvCxnSpPr>
              <a:cxnSpLocks/>
              <a:endCxn id="43" idx="0"/>
            </p:cNvCxnSpPr>
            <p:nvPr/>
          </p:nvCxnSpPr>
          <p:spPr>
            <a:xfrm>
              <a:off x="5259947" y="5008476"/>
              <a:ext cx="0" cy="193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56152B4C-C82A-4292-889D-953D1895354A}"/>
                </a:ext>
              </a:extLst>
            </p:cNvPr>
            <p:cNvCxnSpPr>
              <a:cxnSpLocks/>
              <a:endCxn id="44" idx="0"/>
            </p:cNvCxnSpPr>
            <p:nvPr/>
          </p:nvCxnSpPr>
          <p:spPr>
            <a:xfrm>
              <a:off x="3766309" y="5008476"/>
              <a:ext cx="0" cy="193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8137C414-91A5-434F-BF00-FC4A9F0E59F9}"/>
                </a:ext>
              </a:extLst>
            </p:cNvPr>
            <p:cNvCxnSpPr>
              <a:cxnSpLocks/>
              <a:stCxn id="41" idx="4"/>
            </p:cNvCxnSpPr>
            <p:nvPr/>
          </p:nvCxnSpPr>
          <p:spPr>
            <a:xfrm flipH="1">
              <a:off x="3737509" y="4827365"/>
              <a:ext cx="88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52E53309-897B-4E18-B6FA-F86A3FE82CFE}"/>
                </a:ext>
              </a:extLst>
            </p:cNvPr>
            <p:cNvCxnSpPr>
              <a:cxnSpLocks/>
              <a:stCxn id="41" idx="4"/>
            </p:cNvCxnSpPr>
            <p:nvPr/>
          </p:nvCxnSpPr>
          <p:spPr>
            <a:xfrm flipH="1">
              <a:off x="3746371" y="4827365"/>
              <a:ext cx="4" cy="94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33B18C9F-3445-4E93-B236-EDB700B884C7}"/>
                </a:ext>
              </a:extLst>
            </p:cNvPr>
            <p:cNvCxnSpPr>
              <a:cxnSpLocks/>
            </p:cNvCxnSpPr>
            <p:nvPr/>
          </p:nvCxnSpPr>
          <p:spPr>
            <a:xfrm>
              <a:off x="5264305" y="4331570"/>
              <a:ext cx="0" cy="615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475EC142-4055-403C-B00E-0AE41D1418BB}"/>
                </a:ext>
              </a:extLst>
            </p:cNvPr>
            <p:cNvCxnSpPr>
              <a:cxnSpLocks/>
            </p:cNvCxnSpPr>
            <p:nvPr/>
          </p:nvCxnSpPr>
          <p:spPr>
            <a:xfrm flipH="1">
              <a:off x="3766309" y="4947234"/>
              <a:ext cx="1503413" cy="61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A85FF4F5-01FD-4614-A3AC-9692AD7652DB}"/>
                </a:ext>
              </a:extLst>
            </p:cNvPr>
            <p:cNvCxnSpPr>
              <a:cxnSpLocks/>
            </p:cNvCxnSpPr>
            <p:nvPr/>
          </p:nvCxnSpPr>
          <p:spPr>
            <a:xfrm>
              <a:off x="3746073" y="4922073"/>
              <a:ext cx="1514785" cy="96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02B1AE87-72B4-499E-93A3-324EB10F64A8}"/>
                </a:ext>
              </a:extLst>
            </p:cNvPr>
            <p:cNvCxnSpPr>
              <a:cxnSpLocks/>
              <a:stCxn id="43" idx="2"/>
            </p:cNvCxnSpPr>
            <p:nvPr/>
          </p:nvCxnSpPr>
          <p:spPr>
            <a:xfrm flipH="1">
              <a:off x="3901802" y="5468621"/>
              <a:ext cx="1358145" cy="263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191076A8-1886-40C5-B787-102CB93B77A2}"/>
                </a:ext>
              </a:extLst>
            </p:cNvPr>
            <p:cNvCxnSpPr>
              <a:cxnSpLocks/>
              <a:stCxn id="44" idx="2"/>
            </p:cNvCxnSpPr>
            <p:nvPr/>
          </p:nvCxnSpPr>
          <p:spPr>
            <a:xfrm>
              <a:off x="3766309" y="5468621"/>
              <a:ext cx="1358145" cy="263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E9B033BC-65B7-4B75-BEF1-814BA4E0233A}"/>
                </a:ext>
              </a:extLst>
            </p:cNvPr>
            <p:cNvCxnSpPr>
              <a:cxnSpLocks/>
            </p:cNvCxnSpPr>
            <p:nvPr/>
          </p:nvCxnSpPr>
          <p:spPr>
            <a:xfrm flipV="1">
              <a:off x="4030457" y="5865432"/>
              <a:ext cx="1000515" cy="1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7D9A2158-F25D-4866-8582-A71DC3B46CE0}"/>
                </a:ext>
              </a:extLst>
            </p:cNvPr>
            <p:cNvCxnSpPr>
              <a:cxnSpLocks/>
              <a:endCxn id="47" idx="0"/>
            </p:cNvCxnSpPr>
            <p:nvPr/>
          </p:nvCxnSpPr>
          <p:spPr>
            <a:xfrm>
              <a:off x="4469931" y="5867846"/>
              <a:ext cx="0" cy="309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FBC770FE-2C03-4651-9B75-E10345115948}"/>
                </a:ext>
              </a:extLst>
            </p:cNvPr>
            <p:cNvSpPr txBox="1"/>
            <p:nvPr/>
          </p:nvSpPr>
          <p:spPr>
            <a:xfrm>
              <a:off x="4268252" y="922250"/>
              <a:ext cx="583109" cy="445500"/>
            </a:xfrm>
            <a:prstGeom prst="rect">
              <a:avLst/>
            </a:prstGeom>
            <a:noFill/>
          </p:spPr>
          <p:txBody>
            <a:bodyPr wrap="none" rtlCol="0">
              <a:spAutoFit/>
            </a:bodyPr>
            <a:lstStyle/>
            <a:p>
              <a:r>
                <a:rPr lang="en-US" altLang="zh-CN" sz="1600" b="1" dirty="0">
                  <a:cs typeface="+mn-ea"/>
                  <a:sym typeface="+mn-lt"/>
                </a:rPr>
                <a:t>k</a:t>
              </a:r>
              <a:r>
                <a:rPr lang="en-US" altLang="zh-CN" sz="1600" b="1" baseline="-25000" dirty="0">
                  <a:cs typeface="+mn-ea"/>
                  <a:sym typeface="+mn-lt"/>
                </a:rPr>
                <a:t>16</a:t>
              </a:r>
              <a:endParaRPr lang="zh-CN" altLang="en-US" sz="1600" b="1" baseline="-25000" dirty="0">
                <a:cs typeface="+mn-ea"/>
                <a:sym typeface="+mn-lt"/>
              </a:endParaRPr>
            </a:p>
          </p:txBody>
        </p:sp>
        <p:cxnSp>
          <p:nvCxnSpPr>
            <p:cNvPr id="62" name="直接箭头连接符 61">
              <a:extLst>
                <a:ext uri="{FF2B5EF4-FFF2-40B4-BE49-F238E27FC236}">
                  <a16:creationId xmlns:a16="http://schemas.microsoft.com/office/drawing/2014/main" id="{CED356C9-0803-49E0-907E-8A70588BD364}"/>
                </a:ext>
              </a:extLst>
            </p:cNvPr>
            <p:cNvCxnSpPr>
              <a:cxnSpLocks/>
              <a:stCxn id="61" idx="2"/>
              <a:endCxn id="12" idx="0"/>
            </p:cNvCxnSpPr>
            <p:nvPr/>
          </p:nvCxnSpPr>
          <p:spPr>
            <a:xfrm flipH="1">
              <a:off x="4505416" y="1367750"/>
              <a:ext cx="54390" cy="176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7CCB7477-5B64-4547-9E7A-F3EAFF23BFE4}"/>
                </a:ext>
              </a:extLst>
            </p:cNvPr>
            <p:cNvSpPr txBox="1"/>
            <p:nvPr/>
          </p:nvSpPr>
          <p:spPr>
            <a:xfrm>
              <a:off x="4275298" y="2128079"/>
              <a:ext cx="583109" cy="445500"/>
            </a:xfrm>
            <a:prstGeom prst="rect">
              <a:avLst/>
            </a:prstGeom>
            <a:noFill/>
          </p:spPr>
          <p:txBody>
            <a:bodyPr wrap="none" rtlCol="0">
              <a:spAutoFit/>
            </a:bodyPr>
            <a:lstStyle/>
            <a:p>
              <a:r>
                <a:rPr lang="en-US" altLang="zh-CN" sz="1600" b="1" dirty="0">
                  <a:cs typeface="+mn-ea"/>
                  <a:sym typeface="+mn-lt"/>
                </a:rPr>
                <a:t>k</a:t>
              </a:r>
              <a:r>
                <a:rPr lang="en-US" altLang="zh-CN" sz="1600" b="1" baseline="-25000" dirty="0">
                  <a:cs typeface="+mn-ea"/>
                  <a:sym typeface="+mn-lt"/>
                </a:rPr>
                <a:t>15</a:t>
              </a:r>
              <a:endParaRPr lang="zh-CN" altLang="en-US" sz="1600" b="1" baseline="-25000" dirty="0">
                <a:cs typeface="+mn-ea"/>
                <a:sym typeface="+mn-lt"/>
              </a:endParaRPr>
            </a:p>
          </p:txBody>
        </p:sp>
        <p:cxnSp>
          <p:nvCxnSpPr>
            <p:cNvPr id="64" name="直接箭头连接符 63">
              <a:extLst>
                <a:ext uri="{FF2B5EF4-FFF2-40B4-BE49-F238E27FC236}">
                  <a16:creationId xmlns:a16="http://schemas.microsoft.com/office/drawing/2014/main" id="{1A8B1FA2-72E0-4A35-A960-F1E31EEC9581}"/>
                </a:ext>
              </a:extLst>
            </p:cNvPr>
            <p:cNvCxnSpPr>
              <a:cxnSpLocks/>
              <a:stCxn id="63" idx="2"/>
              <a:endCxn id="16" idx="0"/>
            </p:cNvCxnSpPr>
            <p:nvPr/>
          </p:nvCxnSpPr>
          <p:spPr>
            <a:xfrm flipH="1">
              <a:off x="4505417" y="2573579"/>
              <a:ext cx="61435" cy="177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0BD54886-DDC4-46FB-8B9E-BD327360AAA1}"/>
                </a:ext>
              </a:extLst>
            </p:cNvPr>
            <p:cNvSpPr txBox="1"/>
            <p:nvPr/>
          </p:nvSpPr>
          <p:spPr>
            <a:xfrm>
              <a:off x="4226902" y="3890129"/>
              <a:ext cx="485299" cy="445500"/>
            </a:xfrm>
            <a:prstGeom prst="rect">
              <a:avLst/>
            </a:prstGeom>
            <a:noFill/>
          </p:spPr>
          <p:txBody>
            <a:bodyPr wrap="none" rtlCol="0">
              <a:spAutoFit/>
            </a:bodyPr>
            <a:lstStyle/>
            <a:p>
              <a:r>
                <a:rPr lang="en-US" altLang="zh-CN" sz="1600" b="1" dirty="0">
                  <a:cs typeface="+mn-ea"/>
                  <a:sym typeface="+mn-lt"/>
                </a:rPr>
                <a:t>k</a:t>
              </a:r>
              <a:r>
                <a:rPr lang="en-US" altLang="zh-CN" sz="1600" b="1" baseline="-25000" dirty="0">
                  <a:cs typeface="+mn-ea"/>
                  <a:sym typeface="+mn-lt"/>
                </a:rPr>
                <a:t>1</a:t>
              </a:r>
              <a:endParaRPr lang="zh-CN" altLang="en-US" sz="1600" b="1" baseline="-25000" dirty="0">
                <a:cs typeface="+mn-ea"/>
                <a:sym typeface="+mn-lt"/>
              </a:endParaRPr>
            </a:p>
          </p:txBody>
        </p:sp>
        <p:cxnSp>
          <p:nvCxnSpPr>
            <p:cNvPr id="66" name="直接箭头连接符 65">
              <a:extLst>
                <a:ext uri="{FF2B5EF4-FFF2-40B4-BE49-F238E27FC236}">
                  <a16:creationId xmlns:a16="http://schemas.microsoft.com/office/drawing/2014/main" id="{3C3EA71D-07FE-4511-A81C-BA6E528591D7}"/>
                </a:ext>
              </a:extLst>
            </p:cNvPr>
            <p:cNvCxnSpPr>
              <a:cxnSpLocks/>
              <a:stCxn id="65" idx="2"/>
              <a:endCxn id="40" idx="0"/>
            </p:cNvCxnSpPr>
            <p:nvPr/>
          </p:nvCxnSpPr>
          <p:spPr>
            <a:xfrm>
              <a:off x="4469552" y="4335629"/>
              <a:ext cx="35865" cy="163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68AAE73B-07E4-4AB7-9660-640C0BCE7E06}"/>
                </a:ext>
              </a:extLst>
            </p:cNvPr>
            <p:cNvSpPr txBox="1"/>
            <p:nvPr/>
          </p:nvSpPr>
          <p:spPr>
            <a:xfrm>
              <a:off x="5504155" y="5327127"/>
              <a:ext cx="782889" cy="405001"/>
            </a:xfrm>
            <a:prstGeom prst="rect">
              <a:avLst/>
            </a:prstGeom>
            <a:noFill/>
          </p:spPr>
          <p:txBody>
            <a:bodyPr wrap="none" rtlCol="0">
              <a:spAutoFit/>
            </a:bodyPr>
            <a:lstStyle/>
            <a:p>
              <a:r>
                <a:rPr lang="en-US" altLang="zh-CN" sz="1400" dirty="0">
                  <a:solidFill>
                    <a:srgbClr val="4A7EBB"/>
                  </a:solidFill>
                  <a:cs typeface="+mn-ea"/>
                  <a:sym typeface="+mn-lt"/>
                </a:rPr>
                <a:t>swap</a:t>
              </a:r>
              <a:endParaRPr lang="zh-CN" altLang="en-US" sz="1400" dirty="0">
                <a:solidFill>
                  <a:srgbClr val="4A7EBB"/>
                </a:solidFill>
                <a:cs typeface="+mn-ea"/>
                <a:sym typeface="+mn-lt"/>
              </a:endParaRPr>
            </a:p>
          </p:txBody>
        </p:sp>
        <p:cxnSp>
          <p:nvCxnSpPr>
            <p:cNvPr id="68" name="直接箭头连接符 67">
              <a:extLst>
                <a:ext uri="{FF2B5EF4-FFF2-40B4-BE49-F238E27FC236}">
                  <a16:creationId xmlns:a16="http://schemas.microsoft.com/office/drawing/2014/main" id="{A15C1907-CABB-4974-95C3-58D1B4DC82B2}"/>
                </a:ext>
              </a:extLst>
            </p:cNvPr>
            <p:cNvCxnSpPr/>
            <p:nvPr/>
          </p:nvCxnSpPr>
          <p:spPr>
            <a:xfrm>
              <a:off x="4469930" y="6452548"/>
              <a:ext cx="0" cy="276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FB499BFB-5F49-4572-9D17-C28AD85CC988}"/>
                </a:ext>
              </a:extLst>
            </p:cNvPr>
            <p:cNvCxnSpPr>
              <a:cxnSpLocks/>
              <a:endCxn id="7" idx="0"/>
            </p:cNvCxnSpPr>
            <p:nvPr/>
          </p:nvCxnSpPr>
          <p:spPr>
            <a:xfrm>
              <a:off x="4498216" y="5126"/>
              <a:ext cx="7201" cy="314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EF3827E7-7808-45CC-909E-FCD9B2D5D530}"/>
                </a:ext>
              </a:extLst>
            </p:cNvPr>
            <p:cNvSpPr txBox="1"/>
            <p:nvPr/>
          </p:nvSpPr>
          <p:spPr>
            <a:xfrm>
              <a:off x="3708802" y="-289825"/>
              <a:ext cx="2021109" cy="405001"/>
            </a:xfrm>
            <a:prstGeom prst="rect">
              <a:avLst/>
            </a:prstGeom>
            <a:noFill/>
          </p:spPr>
          <p:txBody>
            <a:bodyPr wrap="none" rtlCol="0">
              <a:spAutoFit/>
            </a:bodyPr>
            <a:lstStyle/>
            <a:p>
              <a:r>
                <a:rPr lang="en-US" altLang="zh-CN" sz="1400" dirty="0">
                  <a:cs typeface="+mn-ea"/>
                  <a:sym typeface="+mn-lt"/>
                </a:rPr>
                <a:t>Ciphertext (64bit)</a:t>
              </a:r>
              <a:endParaRPr lang="zh-CN" altLang="en-US" sz="1400" dirty="0">
                <a:cs typeface="+mn-ea"/>
                <a:sym typeface="+mn-lt"/>
              </a:endParaRPr>
            </a:p>
          </p:txBody>
        </p:sp>
        <p:sp>
          <p:nvSpPr>
            <p:cNvPr id="71" name="文本框 70">
              <a:extLst>
                <a:ext uri="{FF2B5EF4-FFF2-40B4-BE49-F238E27FC236}">
                  <a16:creationId xmlns:a16="http://schemas.microsoft.com/office/drawing/2014/main" id="{1396C764-E2F5-4E64-90FD-DD15754D6E48}"/>
                </a:ext>
              </a:extLst>
            </p:cNvPr>
            <p:cNvSpPr txBox="1"/>
            <p:nvPr/>
          </p:nvSpPr>
          <p:spPr>
            <a:xfrm>
              <a:off x="3706380" y="6626206"/>
              <a:ext cx="1854625" cy="405001"/>
            </a:xfrm>
            <a:prstGeom prst="rect">
              <a:avLst/>
            </a:prstGeom>
            <a:noFill/>
          </p:spPr>
          <p:txBody>
            <a:bodyPr wrap="none" rtlCol="0">
              <a:spAutoFit/>
            </a:bodyPr>
            <a:lstStyle/>
            <a:p>
              <a:r>
                <a:rPr lang="en-US" altLang="zh-CN" sz="1400" dirty="0">
                  <a:cs typeface="+mn-ea"/>
                  <a:sym typeface="+mn-lt"/>
                </a:rPr>
                <a:t>Plaintext (64bit)</a:t>
              </a:r>
              <a:endParaRPr lang="zh-CN" altLang="en-US" sz="1400" dirty="0">
                <a:cs typeface="+mn-ea"/>
                <a:sym typeface="+mn-lt"/>
              </a:endParaRPr>
            </a:p>
          </p:txBody>
        </p:sp>
        <p:sp>
          <p:nvSpPr>
            <p:cNvPr id="72" name="文本框 71">
              <a:extLst>
                <a:ext uri="{FF2B5EF4-FFF2-40B4-BE49-F238E27FC236}">
                  <a16:creationId xmlns:a16="http://schemas.microsoft.com/office/drawing/2014/main" id="{ADA4FC60-2843-4E16-91E4-B4460F5D1716}"/>
                </a:ext>
              </a:extLst>
            </p:cNvPr>
            <p:cNvSpPr txBox="1"/>
            <p:nvPr/>
          </p:nvSpPr>
          <p:spPr>
            <a:xfrm>
              <a:off x="2340982" y="1022699"/>
              <a:ext cx="1117936" cy="405001"/>
            </a:xfrm>
            <a:prstGeom prst="rect">
              <a:avLst/>
            </a:prstGeom>
            <a:noFill/>
          </p:spPr>
          <p:txBody>
            <a:bodyPr wrap="none" rtlCol="0">
              <a:spAutoFit/>
            </a:bodyPr>
            <a:lstStyle/>
            <a:p>
              <a:r>
                <a:rPr lang="en-US" altLang="zh-CN" sz="1400" dirty="0">
                  <a:solidFill>
                    <a:schemeClr val="bg1">
                      <a:lumMod val="50000"/>
                    </a:schemeClr>
                  </a:solidFill>
                  <a:cs typeface="+mn-ea"/>
                  <a:sym typeface="+mn-lt"/>
                </a:rPr>
                <a:t>Round 1</a:t>
              </a:r>
              <a:endParaRPr lang="zh-CN" altLang="en-US" sz="1400" dirty="0">
                <a:solidFill>
                  <a:schemeClr val="bg1">
                    <a:lumMod val="50000"/>
                  </a:schemeClr>
                </a:solidFill>
                <a:cs typeface="+mn-ea"/>
                <a:sym typeface="+mn-lt"/>
              </a:endParaRPr>
            </a:p>
          </p:txBody>
        </p:sp>
        <p:sp>
          <p:nvSpPr>
            <p:cNvPr id="73" name="文本框 72">
              <a:extLst>
                <a:ext uri="{FF2B5EF4-FFF2-40B4-BE49-F238E27FC236}">
                  <a16:creationId xmlns:a16="http://schemas.microsoft.com/office/drawing/2014/main" id="{15F0558B-96AE-4306-B012-08DC45308D68}"/>
                </a:ext>
              </a:extLst>
            </p:cNvPr>
            <p:cNvSpPr txBox="1"/>
            <p:nvPr/>
          </p:nvSpPr>
          <p:spPr>
            <a:xfrm>
              <a:off x="2342512" y="2226706"/>
              <a:ext cx="1117936" cy="405001"/>
            </a:xfrm>
            <a:prstGeom prst="rect">
              <a:avLst/>
            </a:prstGeom>
            <a:noFill/>
          </p:spPr>
          <p:txBody>
            <a:bodyPr wrap="none" rtlCol="0">
              <a:spAutoFit/>
            </a:bodyPr>
            <a:lstStyle/>
            <a:p>
              <a:r>
                <a:rPr lang="en-US" altLang="zh-CN" sz="1400" dirty="0">
                  <a:solidFill>
                    <a:schemeClr val="bg1">
                      <a:lumMod val="50000"/>
                    </a:schemeClr>
                  </a:solidFill>
                  <a:cs typeface="+mn-ea"/>
                  <a:sym typeface="+mn-lt"/>
                </a:rPr>
                <a:t>Round 2</a:t>
              </a:r>
              <a:endParaRPr lang="zh-CN" altLang="en-US" sz="1400" dirty="0">
                <a:solidFill>
                  <a:schemeClr val="bg1">
                    <a:lumMod val="50000"/>
                  </a:schemeClr>
                </a:solidFill>
                <a:cs typeface="+mn-ea"/>
                <a:sym typeface="+mn-lt"/>
              </a:endParaRPr>
            </a:p>
          </p:txBody>
        </p:sp>
        <p:sp>
          <p:nvSpPr>
            <p:cNvPr id="74" name="文本框 73">
              <a:extLst>
                <a:ext uri="{FF2B5EF4-FFF2-40B4-BE49-F238E27FC236}">
                  <a16:creationId xmlns:a16="http://schemas.microsoft.com/office/drawing/2014/main" id="{CFC80F5B-4834-4842-B830-9454FC03A878}"/>
                </a:ext>
              </a:extLst>
            </p:cNvPr>
            <p:cNvSpPr txBox="1"/>
            <p:nvPr/>
          </p:nvSpPr>
          <p:spPr>
            <a:xfrm>
              <a:off x="2284316" y="3926569"/>
              <a:ext cx="1246961" cy="405001"/>
            </a:xfrm>
            <a:prstGeom prst="rect">
              <a:avLst/>
            </a:prstGeom>
            <a:noFill/>
          </p:spPr>
          <p:txBody>
            <a:bodyPr wrap="none" rtlCol="0">
              <a:spAutoFit/>
            </a:bodyPr>
            <a:lstStyle/>
            <a:p>
              <a:r>
                <a:rPr lang="en-US" altLang="zh-CN" sz="1400" dirty="0">
                  <a:solidFill>
                    <a:schemeClr val="bg1">
                      <a:lumMod val="50000"/>
                    </a:schemeClr>
                  </a:solidFill>
                  <a:cs typeface="+mn-ea"/>
                  <a:sym typeface="+mn-lt"/>
                </a:rPr>
                <a:t>Round 16</a:t>
              </a:r>
              <a:endParaRPr lang="zh-CN" altLang="en-US" sz="1400" dirty="0">
                <a:solidFill>
                  <a:schemeClr val="bg1">
                    <a:lumMod val="50000"/>
                  </a:schemeClr>
                </a:solidFill>
                <a:cs typeface="+mn-ea"/>
                <a:sym typeface="+mn-lt"/>
              </a:endParaRPr>
            </a:p>
          </p:txBody>
        </p:sp>
        <p:sp>
          <p:nvSpPr>
            <p:cNvPr id="80" name="文本框 79">
              <a:extLst>
                <a:ext uri="{FF2B5EF4-FFF2-40B4-BE49-F238E27FC236}">
                  <a16:creationId xmlns:a16="http://schemas.microsoft.com/office/drawing/2014/main" id="{0A30A105-79E3-4165-A4C6-0A14293B820B}"/>
                </a:ext>
              </a:extLst>
            </p:cNvPr>
            <p:cNvSpPr txBox="1"/>
            <p:nvPr/>
          </p:nvSpPr>
          <p:spPr>
            <a:xfrm>
              <a:off x="6041223" y="1135667"/>
              <a:ext cx="583109" cy="445500"/>
            </a:xfrm>
            <a:prstGeom prst="rect">
              <a:avLst/>
            </a:prstGeom>
            <a:noFill/>
          </p:spPr>
          <p:txBody>
            <a:bodyPr wrap="none" rtlCol="0">
              <a:spAutoFit/>
            </a:bodyPr>
            <a:lstStyle/>
            <a:p>
              <a:r>
                <a:rPr lang="en-US" altLang="zh-CN" sz="1600" b="1" dirty="0">
                  <a:cs typeface="+mn-ea"/>
                  <a:sym typeface="+mn-lt"/>
                </a:rPr>
                <a:t>k</a:t>
              </a:r>
              <a:r>
                <a:rPr lang="en-US" altLang="zh-CN" sz="1600" b="1" baseline="-25000" dirty="0">
                  <a:cs typeface="+mn-ea"/>
                  <a:sym typeface="+mn-lt"/>
                </a:rPr>
                <a:t>16</a:t>
              </a:r>
              <a:endParaRPr lang="zh-CN" altLang="en-US" sz="1600" b="1" baseline="-25000" dirty="0">
                <a:cs typeface="+mn-ea"/>
                <a:sym typeface="+mn-lt"/>
              </a:endParaRPr>
            </a:p>
          </p:txBody>
        </p:sp>
        <p:cxnSp>
          <p:nvCxnSpPr>
            <p:cNvPr id="81" name="直接箭头连接符 80">
              <a:extLst>
                <a:ext uri="{FF2B5EF4-FFF2-40B4-BE49-F238E27FC236}">
                  <a16:creationId xmlns:a16="http://schemas.microsoft.com/office/drawing/2014/main" id="{43F26503-3439-47B5-9629-B1C6D6616AEE}"/>
                </a:ext>
              </a:extLst>
            </p:cNvPr>
            <p:cNvCxnSpPr/>
            <p:nvPr/>
          </p:nvCxnSpPr>
          <p:spPr>
            <a:xfrm flipH="1">
              <a:off x="6017745" y="1544714"/>
              <a:ext cx="764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文本框 81">
              <a:extLst>
                <a:ext uri="{FF2B5EF4-FFF2-40B4-BE49-F238E27FC236}">
                  <a16:creationId xmlns:a16="http://schemas.microsoft.com/office/drawing/2014/main" id="{36E7CFF0-801D-4FE7-A274-4CD1FB6FF09B}"/>
                </a:ext>
              </a:extLst>
            </p:cNvPr>
            <p:cNvSpPr txBox="1"/>
            <p:nvPr/>
          </p:nvSpPr>
          <p:spPr>
            <a:xfrm>
              <a:off x="6041223" y="2251179"/>
              <a:ext cx="583109" cy="445500"/>
            </a:xfrm>
            <a:prstGeom prst="rect">
              <a:avLst/>
            </a:prstGeom>
            <a:noFill/>
          </p:spPr>
          <p:txBody>
            <a:bodyPr wrap="none" rtlCol="0">
              <a:spAutoFit/>
            </a:bodyPr>
            <a:lstStyle/>
            <a:p>
              <a:r>
                <a:rPr lang="en-US" altLang="zh-CN" sz="1600" b="1" dirty="0">
                  <a:cs typeface="+mn-ea"/>
                  <a:sym typeface="+mn-lt"/>
                </a:rPr>
                <a:t>k</a:t>
              </a:r>
              <a:r>
                <a:rPr lang="en-US" altLang="zh-CN" sz="1600" b="1" baseline="-25000" dirty="0">
                  <a:cs typeface="+mn-ea"/>
                  <a:sym typeface="+mn-lt"/>
                </a:rPr>
                <a:t>15</a:t>
              </a:r>
              <a:endParaRPr lang="zh-CN" altLang="en-US" sz="1600" b="1" baseline="-25000" dirty="0">
                <a:cs typeface="+mn-ea"/>
                <a:sym typeface="+mn-lt"/>
              </a:endParaRPr>
            </a:p>
          </p:txBody>
        </p:sp>
        <p:cxnSp>
          <p:nvCxnSpPr>
            <p:cNvPr id="83" name="直接箭头连接符 82">
              <a:extLst>
                <a:ext uri="{FF2B5EF4-FFF2-40B4-BE49-F238E27FC236}">
                  <a16:creationId xmlns:a16="http://schemas.microsoft.com/office/drawing/2014/main" id="{55775B60-82C7-43A3-8A84-A1ED71396ADB}"/>
                </a:ext>
              </a:extLst>
            </p:cNvPr>
            <p:cNvCxnSpPr/>
            <p:nvPr/>
          </p:nvCxnSpPr>
          <p:spPr>
            <a:xfrm flipH="1">
              <a:off x="6017745" y="2660226"/>
              <a:ext cx="764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2F31AD7B-432D-4EA4-AF24-300CD9820310}"/>
                </a:ext>
              </a:extLst>
            </p:cNvPr>
            <p:cNvSpPr txBox="1"/>
            <p:nvPr/>
          </p:nvSpPr>
          <p:spPr>
            <a:xfrm>
              <a:off x="6017588" y="4201411"/>
              <a:ext cx="485299" cy="445500"/>
            </a:xfrm>
            <a:prstGeom prst="rect">
              <a:avLst/>
            </a:prstGeom>
            <a:noFill/>
          </p:spPr>
          <p:txBody>
            <a:bodyPr wrap="none" rtlCol="0">
              <a:spAutoFit/>
            </a:bodyPr>
            <a:lstStyle/>
            <a:p>
              <a:r>
                <a:rPr lang="en-US" altLang="zh-CN" sz="1600" b="1" dirty="0">
                  <a:cs typeface="+mn-ea"/>
                  <a:sym typeface="+mn-lt"/>
                </a:rPr>
                <a:t>k</a:t>
              </a:r>
              <a:r>
                <a:rPr lang="en-US" altLang="zh-CN" sz="1600" b="1" baseline="-25000" dirty="0">
                  <a:cs typeface="+mn-ea"/>
                  <a:sym typeface="+mn-lt"/>
                </a:rPr>
                <a:t>1</a:t>
              </a:r>
              <a:endParaRPr lang="zh-CN" altLang="en-US" sz="1600" b="1" baseline="-25000" dirty="0">
                <a:cs typeface="+mn-ea"/>
                <a:sym typeface="+mn-lt"/>
              </a:endParaRPr>
            </a:p>
          </p:txBody>
        </p:sp>
        <p:cxnSp>
          <p:nvCxnSpPr>
            <p:cNvPr id="85" name="直接箭头连接符 84">
              <a:extLst>
                <a:ext uri="{FF2B5EF4-FFF2-40B4-BE49-F238E27FC236}">
                  <a16:creationId xmlns:a16="http://schemas.microsoft.com/office/drawing/2014/main" id="{1F6A0EB0-C730-4E55-B114-1D73DED3D90B}"/>
                </a:ext>
              </a:extLst>
            </p:cNvPr>
            <p:cNvCxnSpPr/>
            <p:nvPr/>
          </p:nvCxnSpPr>
          <p:spPr>
            <a:xfrm flipH="1">
              <a:off x="5994110" y="4610458"/>
              <a:ext cx="764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80BD2809-CA6D-4524-8571-1E85847D606C}"/>
                </a:ext>
              </a:extLst>
            </p:cNvPr>
            <p:cNvSpPr txBox="1"/>
            <p:nvPr/>
          </p:nvSpPr>
          <p:spPr>
            <a:xfrm>
              <a:off x="6006352" y="3643339"/>
              <a:ext cx="559384" cy="760082"/>
            </a:xfrm>
            <a:prstGeom prst="rect">
              <a:avLst/>
            </a:prstGeom>
            <a:noFill/>
          </p:spPr>
          <p:txBody>
            <a:bodyPr vert="eaVert" wrap="square" rtlCol="0">
              <a:spAutoFit/>
            </a:bodyPr>
            <a:lstStyle/>
            <a:p>
              <a:r>
                <a:rPr lang="en-US" altLang="zh-CN" sz="1600" b="1" dirty="0">
                  <a:cs typeface="+mn-ea"/>
                  <a:sym typeface="+mn-lt"/>
                </a:rPr>
                <a:t>…</a:t>
              </a:r>
              <a:endParaRPr lang="zh-CN" altLang="en-US" sz="1600" b="1" dirty="0">
                <a:cs typeface="+mn-ea"/>
                <a:sym typeface="+mn-lt"/>
              </a:endParaRPr>
            </a:p>
          </p:txBody>
        </p:sp>
      </p:grpSp>
      <p:grpSp>
        <p:nvGrpSpPr>
          <p:cNvPr id="89" name="组合 88">
            <a:extLst>
              <a:ext uri="{FF2B5EF4-FFF2-40B4-BE49-F238E27FC236}">
                <a16:creationId xmlns:a16="http://schemas.microsoft.com/office/drawing/2014/main" id="{E865E5E0-195E-4DD9-9209-A2297FDC0FBD}"/>
              </a:ext>
            </a:extLst>
          </p:cNvPr>
          <p:cNvGrpSpPr/>
          <p:nvPr/>
        </p:nvGrpSpPr>
        <p:grpSpPr>
          <a:xfrm>
            <a:off x="5241032" y="2304956"/>
            <a:ext cx="4087125" cy="3233660"/>
            <a:chOff x="5241032" y="2304956"/>
            <a:chExt cx="4087125" cy="3233660"/>
          </a:xfrm>
        </p:grpSpPr>
        <p:sp>
          <p:nvSpPr>
            <p:cNvPr id="2" name="矩形 1">
              <a:extLst>
                <a:ext uri="{FF2B5EF4-FFF2-40B4-BE49-F238E27FC236}">
                  <a16:creationId xmlns:a16="http://schemas.microsoft.com/office/drawing/2014/main" id="{2A3EF19E-A619-48AC-8F77-1F56D5F5E83B}"/>
                </a:ext>
              </a:extLst>
            </p:cNvPr>
            <p:cNvSpPr/>
            <p:nvPr/>
          </p:nvSpPr>
          <p:spPr>
            <a:xfrm>
              <a:off x="8589141" y="2304956"/>
              <a:ext cx="739016" cy="289132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88" name="直接箭头连接符 87">
              <a:extLst>
                <a:ext uri="{FF2B5EF4-FFF2-40B4-BE49-F238E27FC236}">
                  <a16:creationId xmlns:a16="http://schemas.microsoft.com/office/drawing/2014/main" id="{4F6039DC-CB6C-401A-89D5-0575791165E7}"/>
                </a:ext>
              </a:extLst>
            </p:cNvPr>
            <p:cNvCxnSpPr>
              <a:cxnSpLocks/>
              <a:stCxn id="2" idx="1"/>
            </p:cNvCxnSpPr>
            <p:nvPr/>
          </p:nvCxnSpPr>
          <p:spPr>
            <a:xfrm flipH="1">
              <a:off x="5241032" y="3750618"/>
              <a:ext cx="3348109" cy="1787998"/>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grpSp>
      <p:grpSp>
        <p:nvGrpSpPr>
          <p:cNvPr id="93" name="组合 92">
            <a:extLst>
              <a:ext uri="{FF2B5EF4-FFF2-40B4-BE49-F238E27FC236}">
                <a16:creationId xmlns:a16="http://schemas.microsoft.com/office/drawing/2014/main" id="{19D719F1-A810-47D3-A195-F7906012E679}"/>
              </a:ext>
            </a:extLst>
          </p:cNvPr>
          <p:cNvGrpSpPr/>
          <p:nvPr/>
        </p:nvGrpSpPr>
        <p:grpSpPr>
          <a:xfrm>
            <a:off x="856863" y="6237312"/>
            <a:ext cx="4341105" cy="646331"/>
            <a:chOff x="35506" y="6270761"/>
            <a:chExt cx="4341105" cy="646331"/>
          </a:xfrm>
        </p:grpSpPr>
        <p:pic>
          <p:nvPicPr>
            <p:cNvPr id="91" name="图片 90">
              <a:extLst>
                <a:ext uri="{FF2B5EF4-FFF2-40B4-BE49-F238E27FC236}">
                  <a16:creationId xmlns:a16="http://schemas.microsoft.com/office/drawing/2014/main" id="{F81B73A9-7B62-4423-AAB7-C30B968929D5}"/>
                </a:ext>
              </a:extLst>
            </p:cNvPr>
            <p:cNvPicPr>
              <a:picLocks noChangeAspect="1"/>
            </p:cNvPicPr>
            <p:nvPr/>
          </p:nvPicPr>
          <p:blipFill rotWithShape="1">
            <a:blip r:embed="rId3"/>
            <a:srcRect r="21842"/>
            <a:stretch/>
          </p:blipFill>
          <p:spPr>
            <a:xfrm>
              <a:off x="1120185" y="6377903"/>
              <a:ext cx="3256426" cy="432048"/>
            </a:xfrm>
            <a:prstGeom prst="rect">
              <a:avLst/>
            </a:prstGeom>
          </p:spPr>
        </p:pic>
        <p:sp>
          <p:nvSpPr>
            <p:cNvPr id="92" name="文本框 91">
              <a:extLst>
                <a:ext uri="{FF2B5EF4-FFF2-40B4-BE49-F238E27FC236}">
                  <a16:creationId xmlns:a16="http://schemas.microsoft.com/office/drawing/2014/main" id="{E471FCE9-2DCA-4176-A372-5D783252766B}"/>
                </a:ext>
              </a:extLst>
            </p:cNvPr>
            <p:cNvSpPr txBox="1"/>
            <p:nvPr/>
          </p:nvSpPr>
          <p:spPr>
            <a:xfrm>
              <a:off x="35506" y="6270761"/>
              <a:ext cx="1440150" cy="646331"/>
            </a:xfrm>
            <a:prstGeom prst="rect">
              <a:avLst/>
            </a:prstGeom>
            <a:noFill/>
          </p:spPr>
          <p:txBody>
            <a:bodyPr wrap="square" rtlCol="0">
              <a:spAutoFit/>
            </a:bodyPr>
            <a:lstStyle/>
            <a:p>
              <a:r>
                <a:rPr lang="en-US" altLang="zh-CN" dirty="0">
                  <a:cs typeface="+mn-ea"/>
                  <a:sym typeface="+mn-lt"/>
                </a:rPr>
                <a:t>subkey[0]</a:t>
              </a:r>
            </a:p>
            <a:p>
              <a:r>
                <a:rPr lang="en-US" altLang="zh-CN" dirty="0">
                  <a:cs typeface="+mn-ea"/>
                  <a:sym typeface="+mn-lt"/>
                </a:rPr>
                <a:t>  </a:t>
              </a:r>
              <a:r>
                <a:rPr lang="en-US" altLang="zh-CN" dirty="0">
                  <a:solidFill>
                    <a:srgbClr val="00B050"/>
                  </a:solidFill>
                  <a:cs typeface="+mn-ea"/>
                  <a:sym typeface="+mn-lt"/>
                </a:rPr>
                <a:t>48 bit </a:t>
              </a:r>
              <a:endParaRPr lang="zh-CN" altLang="en-US" dirty="0">
                <a:solidFill>
                  <a:srgbClr val="00B050"/>
                </a:solidFill>
                <a:cs typeface="+mn-ea"/>
                <a:sym typeface="+mn-lt"/>
              </a:endParaRPr>
            </a:p>
          </p:txBody>
        </p:sp>
      </p:grpSp>
    </p:spTree>
    <p:extLst>
      <p:ext uri="{BB962C8B-B14F-4D97-AF65-F5344CB8AC3E}">
        <p14:creationId xmlns:p14="http://schemas.microsoft.com/office/powerpoint/2010/main" val="227270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anim calcmode="lin" valueType="num">
                                      <p:cBhvr additive="base">
                                        <p:cTn id="1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6" end="6"/>
                                            </p:txEl>
                                          </p:spTgt>
                                        </p:tgtEl>
                                        <p:attrNameLst>
                                          <p:attrName>ppt_y</p:attrName>
                                        </p:attrNameLst>
                                      </p:cBhvr>
                                      <p:tavLst>
                                        <p:tav tm="0">
                                          <p:val>
                                            <p:strVal val="1+#ppt_h/2"/>
                                          </p:val>
                                        </p:tav>
                                        <p:tav tm="100000">
                                          <p:val>
                                            <p:strVal val="#ppt_y"/>
                                          </p:val>
                                        </p:tav>
                                      </p:tavLst>
                                    </p:anim>
                                  </p:childTnLst>
                                </p:cTn>
                              </p:par>
                              <p:par>
                                <p:cTn id="15" presetID="22" presetClass="entr" presetSubtype="4" fill="hold" nodeType="withEffect">
                                  <p:stCondLst>
                                    <p:cond delay="0"/>
                                  </p:stCondLst>
                                  <p:childTnLst>
                                    <p:set>
                                      <p:cBhvr>
                                        <p:cTn id="16" dur="1" fill="hold">
                                          <p:stCondLst>
                                            <p:cond delay="0"/>
                                          </p:stCondLst>
                                        </p:cTn>
                                        <p:tgtEl>
                                          <p:spTgt spid="89"/>
                                        </p:tgtEl>
                                        <p:attrNameLst>
                                          <p:attrName>style.visibility</p:attrName>
                                        </p:attrNameLst>
                                      </p:cBhvr>
                                      <p:to>
                                        <p:strVal val="visible"/>
                                      </p:to>
                                    </p:set>
                                    <p:animEffect transition="in" filter="wipe(down)">
                                      <p:cBhvr>
                                        <p:cTn id="17" dur="500"/>
                                        <p:tgtEl>
                                          <p:spTgt spid="89"/>
                                        </p:tgtEl>
                                      </p:cBhvr>
                                    </p:animEffect>
                                  </p:childTnLst>
                                </p:cTn>
                              </p:par>
                            </p:childTnLst>
                          </p:cTn>
                        </p:par>
                        <p:par>
                          <p:cTn id="18" fill="hold">
                            <p:stCondLst>
                              <p:cond delay="500"/>
                            </p:stCondLst>
                            <p:childTnLst>
                              <p:par>
                                <p:cTn id="19" presetID="2" presetClass="entr" presetSubtype="4" fill="hold" nodeType="afterEffect">
                                  <p:stCondLst>
                                    <p:cond delay="750"/>
                                  </p:stCondLst>
                                  <p:childTnLst>
                                    <p:set>
                                      <p:cBhvr>
                                        <p:cTn id="20" dur="1" fill="hold">
                                          <p:stCondLst>
                                            <p:cond delay="0"/>
                                          </p:stCondLst>
                                        </p:cTn>
                                        <p:tgtEl>
                                          <p:spTgt spid="93"/>
                                        </p:tgtEl>
                                        <p:attrNameLst>
                                          <p:attrName>style.visibility</p:attrName>
                                        </p:attrNameLst>
                                      </p:cBhvr>
                                      <p:to>
                                        <p:strVal val="visible"/>
                                      </p:to>
                                    </p:set>
                                    <p:anim calcmode="lin" valueType="num">
                                      <p:cBhvr additive="base">
                                        <p:cTn id="21" dur="250" fill="hold"/>
                                        <p:tgtEl>
                                          <p:spTgt spid="93"/>
                                        </p:tgtEl>
                                        <p:attrNameLst>
                                          <p:attrName>ppt_x</p:attrName>
                                        </p:attrNameLst>
                                      </p:cBhvr>
                                      <p:tavLst>
                                        <p:tav tm="0">
                                          <p:val>
                                            <p:strVal val="#ppt_x"/>
                                          </p:val>
                                        </p:tav>
                                        <p:tav tm="100000">
                                          <p:val>
                                            <p:strVal val="#ppt_x"/>
                                          </p:val>
                                        </p:tav>
                                      </p:tavLst>
                                    </p:anim>
                                    <p:anim calcmode="lin" valueType="num">
                                      <p:cBhvr additive="base">
                                        <p:cTn id="22" dur="25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）对称加密算法逆向分析 </a:t>
            </a:r>
            <a:r>
              <a:rPr lang="en-US" altLang="zh-CN" sz="2800" b="1" dirty="0">
                <a:solidFill>
                  <a:srgbClr val="C00000"/>
                </a:solidFill>
                <a:cs typeface="+mn-ea"/>
                <a:sym typeface="+mn-lt"/>
              </a:rPr>
              <a:t>— DES</a:t>
            </a:r>
            <a:endParaRPr lang="zh-CN" altLang="en-US" sz="2800" b="1" dirty="0">
              <a:solidFill>
                <a:srgbClr val="C00000"/>
              </a:solidFill>
              <a:cs typeface="+mn-ea"/>
              <a:sym typeface="+mn-lt"/>
            </a:endParaRPr>
          </a:p>
        </p:txBody>
      </p:sp>
      <p:sp>
        <p:nvSpPr>
          <p:cNvPr id="6" name="Rectangle 1"/>
          <p:cNvSpPr>
            <a:spLocks noChangeArrowheads="1"/>
          </p:cNvSpPr>
          <p:nvPr/>
        </p:nvSpPr>
        <p:spPr bwMode="auto">
          <a:xfrm>
            <a:off x="288032" y="2071876"/>
            <a:ext cx="9777536" cy="40934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err="1">
                <a:ln>
                  <a:noFill/>
                </a:ln>
                <a:solidFill>
                  <a:srgbClr val="8000FF"/>
                </a:solidFill>
                <a:effectLst/>
                <a:cs typeface="+mn-ea"/>
                <a:sym typeface="+mn-lt"/>
              </a:rPr>
              <a:t>int</a:t>
            </a:r>
            <a:r>
              <a:rPr kumimoji="0" lang="en-US" altLang="zh-CN" sz="2000" b="1" i="0" u="none" strike="noStrike" cap="none" normalizeH="0" baseline="0" dirty="0">
                <a:ln>
                  <a:noFill/>
                </a:ln>
                <a:solidFill>
                  <a:srgbClr val="000000"/>
                </a:solidFill>
                <a:effectLst/>
                <a:cs typeface="+mn-ea"/>
                <a:sym typeface="+mn-lt"/>
              </a:rPr>
              <a:t> main</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8000FF"/>
                </a:solidFill>
                <a:effectLst/>
                <a:cs typeface="+mn-ea"/>
                <a:sym typeface="+mn-lt"/>
              </a:rPr>
              <a:t>	</a:t>
            </a:r>
            <a:r>
              <a:rPr kumimoji="0" lang="en-US" altLang="zh-CN" sz="2000" b="1" i="0" u="none" strike="noStrike" cap="none" normalizeH="0" baseline="0" dirty="0" err="1">
                <a:ln>
                  <a:noFill/>
                </a:ln>
                <a:solidFill>
                  <a:srgbClr val="8000FF"/>
                </a:solidFill>
                <a:effectLst/>
                <a:cs typeface="+mn-ea"/>
                <a:sym typeface="+mn-lt"/>
              </a:rPr>
              <a:t>unsignedchar</a:t>
            </a:r>
            <a:r>
              <a:rPr kumimoji="0" lang="en-US" altLang="zh-CN" sz="2000" b="1" i="0" u="none" strike="noStrike" cap="none" normalizeH="0" baseline="0" dirty="0">
                <a:ln>
                  <a:noFill/>
                </a:ln>
                <a:solidFill>
                  <a:srgbClr val="000000"/>
                </a:solidFill>
                <a:effectLst/>
                <a:cs typeface="+mn-ea"/>
                <a:sym typeface="+mn-lt"/>
              </a:rPr>
              <a:t> key</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a:ln>
                  <a:noFill/>
                </a:ln>
                <a:solidFill>
                  <a:srgbClr val="FF8000"/>
                </a:solidFill>
                <a:effectLst/>
                <a:cs typeface="+mn-ea"/>
                <a:sym typeface="+mn-lt"/>
              </a:rPr>
              <a:t>9</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a:ln>
                  <a:noFill/>
                </a:ln>
                <a:solidFill>
                  <a:srgbClr val="808080"/>
                </a:solidFill>
                <a:effectLst/>
                <a:cs typeface="+mn-ea"/>
                <a:sym typeface="+mn-lt"/>
              </a:rPr>
              <a:t>"DE3_En1C"</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8000FF"/>
                </a:solidFill>
                <a:effectLst/>
                <a:cs typeface="+mn-ea"/>
                <a:sym typeface="+mn-lt"/>
              </a:rPr>
              <a:t>	</a:t>
            </a:r>
            <a:r>
              <a:rPr kumimoji="0" lang="en-US" altLang="zh-CN" sz="2000" b="1" i="0" u="none" strike="noStrike" cap="none" normalizeH="0" baseline="0" dirty="0" err="1">
                <a:ln>
                  <a:noFill/>
                </a:ln>
                <a:solidFill>
                  <a:srgbClr val="8000FF"/>
                </a:solidFill>
                <a:effectLst/>
                <a:cs typeface="+mn-ea"/>
                <a:sym typeface="+mn-lt"/>
              </a:rPr>
              <a:t>unsignedchar</a:t>
            </a:r>
            <a:r>
              <a:rPr kumimoji="0" lang="en-US" altLang="zh-CN" sz="2000" b="1" i="0" u="none" strike="noStrike" cap="none" normalizeH="0" baseline="0" dirty="0">
                <a:ln>
                  <a:noFill/>
                </a:ln>
                <a:solidFill>
                  <a:srgbClr val="000000"/>
                </a:solidFill>
                <a:effectLst/>
                <a:cs typeface="+mn-ea"/>
                <a:sym typeface="+mn-lt"/>
              </a:rPr>
              <a:t> plaintext</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a:ln>
                  <a:noFill/>
                </a:ln>
                <a:solidFill>
                  <a:srgbClr val="FF8000"/>
                </a:solidFill>
                <a:effectLst/>
                <a:cs typeface="+mn-ea"/>
                <a:sym typeface="+mn-lt"/>
              </a:rPr>
              <a:t>20</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8000FF"/>
                </a:solidFill>
                <a:effectLst/>
                <a:cs typeface="+mn-ea"/>
                <a:sym typeface="+mn-lt"/>
              </a:rPr>
              <a:t>	</a:t>
            </a:r>
            <a:r>
              <a:rPr kumimoji="0" lang="en-US" altLang="zh-CN" sz="2000" b="1" i="0" u="none" strike="noStrike" cap="none" normalizeH="0" baseline="0" dirty="0" err="1">
                <a:ln>
                  <a:noFill/>
                </a:ln>
                <a:solidFill>
                  <a:srgbClr val="8000FF"/>
                </a:solidFill>
                <a:effectLst/>
                <a:cs typeface="+mn-ea"/>
                <a:sym typeface="+mn-lt"/>
              </a:rPr>
              <a:t>unsignedchar</a:t>
            </a:r>
            <a:r>
              <a:rPr kumimoji="0" lang="en-US" altLang="zh-CN" sz="2000" b="1" i="0" u="none" strike="noStrike" cap="none" normalizeH="0" baseline="0" dirty="0">
                <a:ln>
                  <a:noFill/>
                </a:ln>
                <a:solidFill>
                  <a:srgbClr val="000000"/>
                </a:solidFill>
                <a:effectLst/>
                <a:cs typeface="+mn-ea"/>
                <a:sym typeface="+mn-lt"/>
              </a:rPr>
              <a:t> 	</a:t>
            </a:r>
            <a:r>
              <a:rPr kumimoji="0" lang="en-US" altLang="zh-CN" sz="2000" b="1" i="0" u="none" strike="noStrike" cap="none" normalizeH="0" baseline="0" dirty="0" err="1">
                <a:ln>
                  <a:noFill/>
                </a:ln>
                <a:solidFill>
                  <a:srgbClr val="000000"/>
                </a:solidFill>
                <a:effectLst/>
                <a:cs typeface="+mn-ea"/>
                <a:sym typeface="+mn-lt"/>
              </a:rPr>
              <a:t>ciphertext</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a:ln>
                  <a:noFill/>
                </a:ln>
                <a:solidFill>
                  <a:srgbClr val="FF8000"/>
                </a:solidFill>
                <a:effectLst/>
                <a:cs typeface="+mn-ea"/>
                <a:sym typeface="+mn-lt"/>
              </a:rPr>
              <a:t>8</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a:ln>
                  <a:noFill/>
                </a:ln>
                <a:solidFill>
                  <a:srgbClr val="FF8000"/>
                </a:solidFill>
                <a:effectLst/>
                <a:cs typeface="+mn-ea"/>
                <a:sym typeface="+mn-lt"/>
              </a:rPr>
              <a:t>0xef</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a:ln>
                  <a:noFill/>
                </a:ln>
                <a:solidFill>
                  <a:srgbClr val="FF8000"/>
                </a:solidFill>
                <a:effectLst/>
                <a:cs typeface="+mn-ea"/>
                <a:sym typeface="+mn-lt"/>
              </a:rPr>
              <a:t>0x34</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a:ln>
                  <a:noFill/>
                </a:ln>
                <a:solidFill>
                  <a:srgbClr val="FF8000"/>
                </a:solidFill>
                <a:effectLst/>
                <a:cs typeface="+mn-ea"/>
                <a:sym typeface="+mn-lt"/>
              </a:rPr>
              <a:t>0xd4</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a:ln>
                  <a:noFill/>
                </a:ln>
                <a:solidFill>
                  <a:srgbClr val="FF8000"/>
                </a:solidFill>
                <a:effectLst/>
                <a:cs typeface="+mn-ea"/>
                <a:sym typeface="+mn-lt"/>
              </a:rPr>
              <a:t>0xa3</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a:ln>
                  <a:noFill/>
                </a:ln>
                <a:solidFill>
                  <a:srgbClr val="FF8000"/>
                </a:solidFill>
                <a:effectLst/>
                <a:cs typeface="+mn-ea"/>
                <a:sym typeface="+mn-lt"/>
              </a:rPr>
              <a:t>0xc6</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a:ln>
                  <a:noFill/>
                </a:ln>
                <a:solidFill>
                  <a:srgbClr val="FF8000"/>
                </a:solidFill>
                <a:effectLst/>
                <a:cs typeface="+mn-ea"/>
                <a:sym typeface="+mn-lt"/>
              </a:rPr>
              <a:t>0x84</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a:ln>
                  <a:noFill/>
                </a:ln>
                <a:solidFill>
                  <a:srgbClr val="FF8000"/>
                </a:solidFill>
                <a:effectLst/>
                <a:cs typeface="+mn-ea"/>
                <a:sym typeface="+mn-lt"/>
              </a:rPr>
              <a:t>0xe4</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a:ln>
                  <a:noFill/>
                </a:ln>
                <a:solidFill>
                  <a:srgbClr val="FF8000"/>
                </a:solidFill>
                <a:effectLst/>
                <a:cs typeface="+mn-ea"/>
                <a:sym typeface="+mn-lt"/>
              </a:rPr>
              <a:t>0x23</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cs typeface="+mn-ea"/>
                <a:sym typeface="+mn-lt"/>
              </a:rPr>
              <a:t>    	</a:t>
            </a:r>
            <a:r>
              <a:rPr kumimoji="0" lang="en-US" altLang="zh-CN" sz="2000" b="1" i="0" u="none" strike="noStrike" cap="none" normalizeH="0" baseline="0" dirty="0" err="1">
                <a:ln>
                  <a:noFill/>
                </a:ln>
                <a:solidFill>
                  <a:srgbClr val="000000"/>
                </a:solidFill>
                <a:effectLst/>
                <a:cs typeface="+mn-ea"/>
                <a:sym typeface="+mn-lt"/>
              </a:rPr>
              <a:t>get_subkey</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a:ln>
                  <a:noFill/>
                </a:ln>
                <a:solidFill>
                  <a:srgbClr val="000000"/>
                </a:solidFill>
                <a:effectLst/>
                <a:cs typeface="+mn-ea"/>
                <a:sym typeface="+mn-lt"/>
              </a:rPr>
              <a:t>key</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cs typeface="+mn-ea"/>
                <a:sym typeface="+mn-lt"/>
              </a:rPr>
              <a:t>    	decryption</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err="1">
                <a:ln>
                  <a:noFill/>
                </a:ln>
                <a:solidFill>
                  <a:srgbClr val="000000"/>
                </a:solidFill>
                <a:effectLst/>
                <a:cs typeface="+mn-ea"/>
                <a:sym typeface="+mn-lt"/>
              </a:rPr>
              <a:t>ciphertext</a:t>
            </a:r>
            <a:r>
              <a:rPr kumimoji="0" lang="en-US" altLang="zh-CN" sz="2000" b="1" i="0" u="none" strike="noStrike" cap="none" normalizeH="0" baseline="0" dirty="0" err="1">
                <a:ln>
                  <a:noFill/>
                </a:ln>
                <a:solidFill>
                  <a:srgbClr val="000080"/>
                </a:solidFill>
                <a:effectLst/>
                <a:cs typeface="+mn-ea"/>
                <a:sym typeface="+mn-lt"/>
              </a:rPr>
              <a:t>,</a:t>
            </a:r>
            <a:r>
              <a:rPr kumimoji="0" lang="en-US" altLang="zh-CN" sz="2000" b="1" i="0" u="none" strike="noStrike" cap="none" normalizeH="0" baseline="0" dirty="0" err="1">
                <a:ln>
                  <a:noFill/>
                </a:ln>
                <a:solidFill>
                  <a:srgbClr val="000000"/>
                </a:solidFill>
                <a:effectLst/>
                <a:cs typeface="+mn-ea"/>
                <a:sym typeface="+mn-lt"/>
              </a:rPr>
              <a:t>plaintext</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cs typeface="+mn-ea"/>
                <a:sym typeface="+mn-lt"/>
              </a:rPr>
              <a:t>	plaintext</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a:ln>
                  <a:noFill/>
                </a:ln>
                <a:solidFill>
                  <a:srgbClr val="FF8000"/>
                </a:solidFill>
                <a:effectLst/>
                <a:cs typeface="+mn-ea"/>
                <a:sym typeface="+mn-lt"/>
              </a:rPr>
              <a:t>8</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a:ln>
                  <a:noFill/>
                </a:ln>
                <a:solidFill>
                  <a:srgbClr val="808080"/>
                </a:solidFill>
                <a:effectLst/>
                <a:cs typeface="+mn-ea"/>
                <a:sym typeface="+mn-lt"/>
              </a:rPr>
              <a:t>'\0'</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cs typeface="+mn-ea"/>
                <a:sym typeface="+mn-lt"/>
              </a:rPr>
              <a:t>	</a:t>
            </a:r>
            <a:r>
              <a:rPr kumimoji="0" lang="en-US" altLang="zh-CN" sz="2000" b="1" i="0" u="none" strike="noStrike" cap="none" normalizeH="0" baseline="0" dirty="0" err="1">
                <a:ln>
                  <a:noFill/>
                </a:ln>
                <a:solidFill>
                  <a:srgbClr val="000000"/>
                </a:solidFill>
                <a:effectLst/>
                <a:cs typeface="+mn-ea"/>
                <a:sym typeface="+mn-lt"/>
              </a:rPr>
              <a:t>printf</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a:ln>
                  <a:noFill/>
                </a:ln>
                <a:solidFill>
                  <a:srgbClr val="808080"/>
                </a:solidFill>
                <a:effectLst/>
                <a:cs typeface="+mn-ea"/>
                <a:sym typeface="+mn-lt"/>
              </a:rPr>
              <a:t>"%s\</a:t>
            </a:r>
            <a:r>
              <a:rPr kumimoji="0" lang="en-US" altLang="zh-CN" sz="2000" b="1" i="0" u="none" strike="noStrike" cap="none" normalizeH="0" baseline="0" dirty="0" err="1">
                <a:ln>
                  <a:noFill/>
                </a:ln>
                <a:solidFill>
                  <a:srgbClr val="808080"/>
                </a:solidFill>
                <a:effectLst/>
                <a:cs typeface="+mn-ea"/>
                <a:sym typeface="+mn-lt"/>
              </a:rPr>
              <a:t>n"</a:t>
            </a:r>
            <a:r>
              <a:rPr kumimoji="0" lang="en-US" altLang="zh-CN" sz="2000" b="1" i="0" u="none" strike="noStrike" cap="none" normalizeH="0" baseline="0" dirty="0" err="1">
                <a:ln>
                  <a:noFill/>
                </a:ln>
                <a:solidFill>
                  <a:srgbClr val="000080"/>
                </a:solidFill>
                <a:effectLst/>
                <a:cs typeface="+mn-ea"/>
                <a:sym typeface="+mn-lt"/>
              </a:rPr>
              <a:t>,</a:t>
            </a:r>
            <a:r>
              <a:rPr kumimoji="0" lang="en-US" altLang="zh-CN" sz="2000" b="1" i="0" u="none" strike="noStrike" cap="none" normalizeH="0" baseline="0" dirty="0" err="1">
                <a:ln>
                  <a:noFill/>
                </a:ln>
                <a:solidFill>
                  <a:srgbClr val="000000"/>
                </a:solidFill>
                <a:effectLst/>
                <a:cs typeface="+mn-ea"/>
                <a:sym typeface="+mn-lt"/>
              </a:rPr>
              <a:t>plaintext</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cs typeface="+mn-ea"/>
                <a:sym typeface="+mn-lt"/>
              </a:rPr>
              <a:t>	system</a:t>
            </a:r>
            <a:r>
              <a:rPr kumimoji="0" lang="en-US" altLang="zh-CN" sz="2000" b="1" i="0" u="none" strike="noStrike" cap="none" normalizeH="0" baseline="0" dirty="0">
                <a:ln>
                  <a:noFill/>
                </a:ln>
                <a:solidFill>
                  <a:srgbClr val="000080"/>
                </a:solidFill>
                <a:effectLst/>
                <a:cs typeface="+mn-ea"/>
                <a:sym typeface="+mn-lt"/>
              </a:rPr>
              <a:t>(</a:t>
            </a:r>
            <a:r>
              <a:rPr kumimoji="0" lang="en-US" altLang="zh-CN" sz="2000" b="1" i="0" u="none" strike="noStrike" cap="none" normalizeH="0" baseline="0" dirty="0">
                <a:ln>
                  <a:noFill/>
                </a:ln>
                <a:solidFill>
                  <a:srgbClr val="808080"/>
                </a:solidFill>
                <a:effectLst/>
                <a:cs typeface="+mn-ea"/>
                <a:sym typeface="+mn-lt"/>
              </a:rPr>
              <a:t>"pause"</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FF"/>
                </a:solidFill>
                <a:effectLst/>
                <a:cs typeface="+mn-ea"/>
                <a:sym typeface="+mn-lt"/>
              </a:rPr>
              <a:t>	return </a:t>
            </a:r>
            <a:r>
              <a:rPr kumimoji="0" lang="en-US" altLang="zh-CN" sz="2000" b="1" i="0" u="none" strike="noStrike" cap="none" normalizeH="0" baseline="0" dirty="0">
                <a:ln>
                  <a:noFill/>
                </a:ln>
                <a:solidFill>
                  <a:srgbClr val="FF8000"/>
                </a:solidFill>
                <a:effectLst/>
                <a:cs typeface="+mn-ea"/>
                <a:sym typeface="+mn-lt"/>
              </a:rPr>
              <a:t>0</a:t>
            </a: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80"/>
                </a:solidFill>
                <a:effectLst/>
                <a:cs typeface="+mn-ea"/>
                <a:sym typeface="+mn-lt"/>
              </a:rPr>
              <a:t>}</a:t>
            </a:r>
            <a:endParaRPr kumimoji="0" lang="en-US" altLang="zh-CN" sz="2000" b="1" i="0" u="none" strike="noStrike" cap="none" normalizeH="0" baseline="0" dirty="0">
              <a:ln>
                <a:noFill/>
              </a:ln>
              <a:solidFill>
                <a:schemeClr val="tx1"/>
              </a:solidFill>
              <a:effectLst/>
              <a:cs typeface="+mn-ea"/>
              <a:sym typeface="+mn-lt"/>
            </a:endParaRPr>
          </a:p>
        </p:txBody>
      </p:sp>
      <p:sp>
        <p:nvSpPr>
          <p:cNvPr id="8" name="内容占位符 3">
            <a:extLst>
              <a:ext uri="{FF2B5EF4-FFF2-40B4-BE49-F238E27FC236}">
                <a16:creationId xmlns:a16="http://schemas.microsoft.com/office/drawing/2014/main" id="{CB2C419C-068F-4581-9C49-447F4A368E0E}"/>
              </a:ext>
            </a:extLst>
          </p:cNvPr>
          <p:cNvSpPr>
            <a:spLocks noGrp="1"/>
          </p:cNvSpPr>
          <p:nvPr>
            <p:ph idx="1"/>
          </p:nvPr>
        </p:nvSpPr>
        <p:spPr>
          <a:xfrm>
            <a:off x="13458" y="1380454"/>
            <a:ext cx="9043998" cy="4752528"/>
          </a:xfrm>
        </p:spPr>
        <p:txBody>
          <a:bodyPr>
            <a:normAutofit/>
          </a:bodyPr>
          <a:lstStyle/>
          <a:p>
            <a:pPr lvl="1"/>
            <a:r>
              <a:rPr lang="zh-CN" altLang="en-US" dirty="0">
                <a:cs typeface="+mn-ea"/>
                <a:sym typeface="+mn-lt"/>
              </a:rPr>
              <a:t>因</a:t>
            </a:r>
            <a:r>
              <a:rPr lang="en-US" altLang="zh-CN" dirty="0">
                <a:cs typeface="+mn-ea"/>
                <a:sym typeface="+mn-lt"/>
              </a:rPr>
              <a:t>C/C++</a:t>
            </a:r>
            <a:r>
              <a:rPr lang="zh-CN" altLang="en-US" dirty="0">
                <a:cs typeface="+mn-ea"/>
                <a:sym typeface="+mn-lt"/>
              </a:rPr>
              <a:t>的解码程序较长，如下仅列出关键部分</a:t>
            </a:r>
            <a:endParaRPr lang="en-US" altLang="zh-CN" dirty="0">
              <a:cs typeface="+mn-ea"/>
              <a:sym typeface="+mn-lt"/>
            </a:endParaRPr>
          </a:p>
        </p:txBody>
      </p:sp>
    </p:spTree>
    <p:extLst>
      <p:ext uri="{BB962C8B-B14F-4D97-AF65-F5344CB8AC3E}">
        <p14:creationId xmlns:p14="http://schemas.microsoft.com/office/powerpoint/2010/main" val="232265440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）对称加密算法逆向分析 </a:t>
            </a:r>
            <a:r>
              <a:rPr lang="en-US" altLang="zh-CN" sz="2800" b="1" dirty="0">
                <a:solidFill>
                  <a:srgbClr val="C00000"/>
                </a:solidFill>
                <a:cs typeface="+mn-ea"/>
                <a:sym typeface="+mn-lt"/>
              </a:rPr>
              <a:t>— DES</a:t>
            </a:r>
            <a:endParaRPr lang="zh-CN" altLang="en-US" sz="2800" b="1" dirty="0">
              <a:solidFill>
                <a:srgbClr val="C00000"/>
              </a:solidFill>
              <a:cs typeface="+mn-ea"/>
              <a:sym typeface="+mn-lt"/>
            </a:endParaRPr>
          </a:p>
        </p:txBody>
      </p:sp>
      <p:sp>
        <p:nvSpPr>
          <p:cNvPr id="6" name="Rectangle 1"/>
          <p:cNvSpPr>
            <a:spLocks noChangeArrowheads="1"/>
          </p:cNvSpPr>
          <p:nvPr/>
        </p:nvSpPr>
        <p:spPr bwMode="auto">
          <a:xfrm>
            <a:off x="279385" y="1586424"/>
            <a:ext cx="9347230" cy="526297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8000FF"/>
                </a:solidFill>
                <a:effectLst/>
                <a:cs typeface="+mn-ea"/>
                <a:sym typeface="+mn-lt"/>
              </a:rPr>
              <a:t>void</a:t>
            </a:r>
            <a:r>
              <a:rPr kumimoji="0" lang="en-US" altLang="zh-CN" sz="1400" b="1" i="0" u="none" strike="noStrike" cap="none" normalizeH="0" baseline="0" dirty="0">
                <a:ln>
                  <a:noFill/>
                </a:ln>
                <a:solidFill>
                  <a:srgbClr val="000000"/>
                </a:solidFill>
                <a:effectLst/>
                <a:cs typeface="+mn-ea"/>
                <a:sym typeface="+mn-lt"/>
              </a:rPr>
              <a:t> decryption</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err="1">
                <a:ln>
                  <a:noFill/>
                </a:ln>
                <a:solidFill>
                  <a:srgbClr val="8000FF"/>
                </a:solidFill>
                <a:effectLst/>
                <a:cs typeface="+mn-ea"/>
                <a:sym typeface="+mn-lt"/>
              </a:rPr>
              <a:t>unsignedchar</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 </a:t>
            </a:r>
            <a:r>
              <a:rPr kumimoji="0" lang="en-US" altLang="zh-CN" sz="1400" b="1" i="0" u="none" strike="noStrike" cap="none" normalizeH="0" baseline="0" dirty="0" err="1">
                <a:ln>
                  <a:noFill/>
                </a:ln>
                <a:solidFill>
                  <a:srgbClr val="000000"/>
                </a:solidFill>
                <a:effectLst/>
                <a:cs typeface="+mn-ea"/>
                <a:sym typeface="+mn-lt"/>
              </a:rPr>
              <a:t>ciphertext</a:t>
            </a:r>
            <a:r>
              <a:rPr kumimoji="0" lang="en-US" altLang="zh-CN" sz="1400" b="1" i="0" u="none" strike="noStrike" cap="none" normalizeH="0" baseline="0" dirty="0" err="1">
                <a:ln>
                  <a:noFill/>
                </a:ln>
                <a:solidFill>
                  <a:srgbClr val="000080"/>
                </a:solidFill>
                <a:effectLst/>
                <a:cs typeface="+mn-ea"/>
                <a:sym typeface="+mn-lt"/>
              </a:rPr>
              <a:t>,</a:t>
            </a:r>
            <a:r>
              <a:rPr kumimoji="0" lang="en-US" altLang="zh-CN" sz="1400" b="1" i="0" u="none" strike="noStrike" cap="none" normalizeH="0" baseline="0" dirty="0" err="1">
                <a:ln>
                  <a:noFill/>
                </a:ln>
                <a:solidFill>
                  <a:srgbClr val="8000FF"/>
                </a:solidFill>
                <a:effectLst/>
                <a:cs typeface="+mn-ea"/>
                <a:sym typeface="+mn-lt"/>
              </a:rPr>
              <a:t>unsignedchar</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 plaintext</a:t>
            </a:r>
            <a:r>
              <a:rPr kumimoji="0" lang="en-US" altLang="zh-CN" sz="1400" b="1" i="0" u="none" strike="noStrike" cap="none" normalizeH="0" baseline="0" dirty="0">
                <a:ln>
                  <a:noFill/>
                </a:ln>
                <a:solidFill>
                  <a:srgbClr val="000080"/>
                </a:solidFill>
                <a:effectLst/>
                <a:cs typeface="+mn-ea"/>
                <a:sym typeface="+mn-lt"/>
              </a:rPr>
              <a:t>)</a:t>
            </a:r>
          </a:p>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8000FF"/>
                </a:solidFill>
                <a:effectLst/>
                <a:cs typeface="+mn-ea"/>
                <a:sym typeface="+mn-lt"/>
              </a:rPr>
              <a:t>	</a:t>
            </a:r>
            <a:r>
              <a:rPr kumimoji="0" lang="en-US" altLang="zh-CN" sz="1400" b="1" i="0" u="none" strike="noStrike" cap="none" normalizeH="0" baseline="0" dirty="0" err="1">
                <a:ln>
                  <a:noFill/>
                </a:ln>
                <a:solidFill>
                  <a:srgbClr val="8000FF"/>
                </a:solidFill>
                <a:effectLst/>
                <a:cs typeface="+mn-ea"/>
                <a:sym typeface="+mn-lt"/>
              </a:rPr>
              <a:t>int</a:t>
            </a:r>
            <a:r>
              <a:rPr kumimoji="0" lang="en-US" altLang="zh-CN" sz="1400" b="1" i="0" u="none" strike="noStrike" cap="none" normalizeH="0" baseline="0" dirty="0">
                <a:ln>
                  <a:noFill/>
                </a:ln>
                <a:solidFill>
                  <a:srgbClr val="000000"/>
                </a:solidFill>
                <a:effectLst/>
                <a:cs typeface="+mn-ea"/>
                <a:sym typeface="+mn-lt"/>
              </a:rPr>
              <a:t> </a:t>
            </a:r>
            <a:r>
              <a:rPr kumimoji="0" lang="en-US" altLang="zh-CN" sz="1400" b="1" i="0" u="none" strike="noStrike" cap="none" normalizeH="0" baseline="0" dirty="0" err="1">
                <a:ln>
                  <a:noFill/>
                </a:ln>
                <a:solidFill>
                  <a:srgbClr val="000000"/>
                </a:solidFill>
                <a:effectLst/>
                <a:cs typeface="+mn-ea"/>
                <a:sym typeface="+mn-lt"/>
              </a:rPr>
              <a:t>i</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8000FF"/>
                </a:solidFill>
                <a:effectLst/>
                <a:cs typeface="+mn-ea"/>
                <a:sym typeface="+mn-lt"/>
              </a:rPr>
              <a:t>	</a:t>
            </a:r>
            <a:r>
              <a:rPr kumimoji="0" lang="en-US" altLang="zh-CN" sz="1400" b="1" i="0" u="none" strike="noStrike" cap="none" normalizeH="0" baseline="0" dirty="0" err="1">
                <a:ln>
                  <a:noFill/>
                </a:ln>
                <a:solidFill>
                  <a:srgbClr val="8000FF"/>
                </a:solidFill>
                <a:effectLst/>
                <a:cs typeface="+mn-ea"/>
                <a:sym typeface="+mn-lt"/>
              </a:rPr>
              <a:t>unsignedchar</a:t>
            </a:r>
            <a:r>
              <a:rPr kumimoji="0" lang="en-US" altLang="zh-CN" sz="1400" b="1" i="0" u="none" strike="noStrike" cap="none" normalizeH="0" baseline="0" dirty="0">
                <a:ln>
                  <a:noFill/>
                </a:ln>
                <a:solidFill>
                  <a:srgbClr val="000000"/>
                </a:solidFill>
                <a:effectLst/>
                <a:cs typeface="+mn-ea"/>
                <a:sym typeface="+mn-lt"/>
              </a:rPr>
              <a:t> </a:t>
            </a:r>
            <a:r>
              <a:rPr kumimoji="0" lang="en-US" altLang="zh-CN" sz="1400" b="1" i="0" u="none" strike="noStrike" cap="none" normalizeH="0" baseline="0" dirty="0" err="1">
                <a:ln>
                  <a:noFill/>
                </a:ln>
                <a:solidFill>
                  <a:srgbClr val="000000"/>
                </a:solidFill>
                <a:effectLst/>
                <a:cs typeface="+mn-ea"/>
                <a:sym typeface="+mn-lt"/>
              </a:rPr>
              <a:t>array_ciphertext</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64</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8000FF"/>
                </a:solidFill>
                <a:effectLst/>
                <a:cs typeface="+mn-ea"/>
                <a:sym typeface="+mn-lt"/>
              </a:rPr>
              <a:t>	</a:t>
            </a:r>
            <a:r>
              <a:rPr kumimoji="0" lang="en-US" altLang="zh-CN" sz="1400" b="1" i="0" u="none" strike="noStrike" cap="none" normalizeH="0" baseline="0" dirty="0" err="1">
                <a:ln>
                  <a:noFill/>
                </a:ln>
                <a:solidFill>
                  <a:srgbClr val="8000FF"/>
                </a:solidFill>
                <a:effectLst/>
                <a:cs typeface="+mn-ea"/>
                <a:sym typeface="+mn-lt"/>
              </a:rPr>
              <a:t>unsignedchar</a:t>
            </a:r>
            <a:r>
              <a:rPr kumimoji="0" lang="en-US" altLang="zh-CN" sz="1400" b="1" i="0" u="none" strike="noStrike" cap="none" normalizeH="0" baseline="0" dirty="0">
                <a:ln>
                  <a:noFill/>
                </a:ln>
                <a:solidFill>
                  <a:srgbClr val="000000"/>
                </a:solidFill>
                <a:effectLst/>
                <a:cs typeface="+mn-ea"/>
                <a:sym typeface="+mn-lt"/>
              </a:rPr>
              <a:t> </a:t>
            </a:r>
            <a:r>
              <a:rPr kumimoji="0" lang="en-US" altLang="zh-CN" sz="1400" b="1" i="0" u="none" strike="noStrike" cap="none" normalizeH="0" baseline="0" dirty="0" err="1">
                <a:ln>
                  <a:noFill/>
                </a:ln>
                <a:solidFill>
                  <a:srgbClr val="000000"/>
                </a:solidFill>
                <a:effectLst/>
                <a:cs typeface="+mn-ea"/>
                <a:sym typeface="+mn-lt"/>
              </a:rPr>
              <a:t>f_result</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32</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8000FF"/>
                </a:solidFill>
                <a:effectLst/>
                <a:cs typeface="+mn-ea"/>
                <a:sym typeface="+mn-lt"/>
              </a:rPr>
              <a:t>	</a:t>
            </a:r>
            <a:r>
              <a:rPr kumimoji="0" lang="en-US" altLang="zh-CN" sz="1400" b="1" i="0" u="none" strike="noStrike" cap="none" normalizeH="0" baseline="0" dirty="0" err="1">
                <a:ln>
                  <a:noFill/>
                </a:ln>
                <a:solidFill>
                  <a:srgbClr val="8000FF"/>
                </a:solidFill>
                <a:effectLst/>
                <a:cs typeface="+mn-ea"/>
                <a:sym typeface="+mn-lt"/>
              </a:rPr>
              <a:t>unsignedchar</a:t>
            </a:r>
            <a:r>
              <a:rPr kumimoji="0" lang="en-US" altLang="zh-CN" sz="1400" b="1" i="0" u="none" strike="noStrike" cap="none" normalizeH="0" baseline="0" dirty="0">
                <a:ln>
                  <a:noFill/>
                </a:ln>
                <a:solidFill>
                  <a:srgbClr val="000000"/>
                </a:solidFill>
                <a:effectLst/>
                <a:cs typeface="+mn-ea"/>
                <a:sym typeface="+mn-lt"/>
              </a:rPr>
              <a:t> </a:t>
            </a:r>
            <a:r>
              <a:rPr kumimoji="0" lang="en-US" altLang="zh-CN" sz="1400" b="1" i="0" u="none" strike="noStrike" cap="none" normalizeH="0" baseline="0" dirty="0" err="1">
                <a:ln>
                  <a:noFill/>
                </a:ln>
                <a:solidFill>
                  <a:srgbClr val="000000"/>
                </a:solidFill>
                <a:effectLst/>
                <a:cs typeface="+mn-ea"/>
                <a:sym typeface="+mn-lt"/>
              </a:rPr>
              <a:t>left_array</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32</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lang="en-US" altLang="zh-CN" sz="1400" b="1" dirty="0">
                <a:solidFill>
                  <a:srgbClr val="8000FF"/>
                </a:solidFill>
                <a:cs typeface="+mn-ea"/>
                <a:sym typeface="+mn-lt"/>
              </a:rPr>
              <a:t>	</a:t>
            </a:r>
            <a:r>
              <a:rPr kumimoji="0" lang="en-US" altLang="zh-CN" sz="1400" b="1" i="0" u="none" strike="noStrike" cap="none" normalizeH="0" baseline="0" dirty="0" err="1">
                <a:ln>
                  <a:noFill/>
                </a:ln>
                <a:solidFill>
                  <a:srgbClr val="8000FF"/>
                </a:solidFill>
                <a:effectLst/>
                <a:cs typeface="+mn-ea"/>
                <a:sym typeface="+mn-lt"/>
              </a:rPr>
              <a:t>unsignedchar</a:t>
            </a:r>
            <a:r>
              <a:rPr kumimoji="0" lang="en-US" altLang="zh-CN" sz="1400" b="1" i="0" u="none" strike="noStrike" cap="none" normalizeH="0" baseline="0" dirty="0">
                <a:ln>
                  <a:noFill/>
                </a:ln>
                <a:solidFill>
                  <a:srgbClr val="000000"/>
                </a:solidFill>
                <a:effectLst/>
                <a:cs typeface="+mn-ea"/>
                <a:sym typeface="+mn-lt"/>
              </a:rPr>
              <a:t> </a:t>
            </a:r>
            <a:r>
              <a:rPr kumimoji="0" lang="en-US" altLang="zh-CN" sz="1400" b="1" i="0" u="none" strike="noStrike" cap="none" normalizeH="0" baseline="0" dirty="0" err="1">
                <a:ln>
                  <a:noFill/>
                </a:ln>
                <a:solidFill>
                  <a:srgbClr val="000000"/>
                </a:solidFill>
                <a:effectLst/>
                <a:cs typeface="+mn-ea"/>
                <a:sym typeface="+mn-lt"/>
              </a:rPr>
              <a:t>right_array</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32</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cs typeface="+mn-ea"/>
                <a:sym typeface="+mn-lt"/>
              </a:rPr>
              <a:t>    	byte2Bit</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ciphertext</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array_ciphertext</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8</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cs typeface="+mn-ea"/>
                <a:sym typeface="+mn-lt"/>
              </a:rPr>
              <a:t>    	</a:t>
            </a:r>
            <a:r>
              <a:rPr kumimoji="0" lang="en-US" altLang="zh-CN" sz="1400" b="1" i="0" u="none" strike="noStrike" cap="none" normalizeH="0" baseline="0" dirty="0" err="1">
                <a:ln>
                  <a:noFill/>
                </a:ln>
                <a:solidFill>
                  <a:srgbClr val="000000"/>
                </a:solidFill>
                <a:effectLst/>
                <a:cs typeface="+mn-ea"/>
                <a:sym typeface="+mn-lt"/>
              </a:rPr>
              <a:t>ip_replace</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err="1">
                <a:ln>
                  <a:noFill/>
                </a:ln>
                <a:solidFill>
                  <a:srgbClr val="000000"/>
                </a:solidFill>
                <a:effectLst/>
                <a:cs typeface="+mn-ea"/>
                <a:sym typeface="+mn-lt"/>
              </a:rPr>
              <a:t>array_ciphertext</a:t>
            </a:r>
            <a:r>
              <a:rPr kumimoji="0" lang="en-US" altLang="zh-CN" sz="1400" b="1" i="0" u="none" strike="noStrike" cap="none" normalizeH="0" baseline="0" dirty="0" err="1">
                <a:ln>
                  <a:noFill/>
                </a:ln>
                <a:solidFill>
                  <a:srgbClr val="000080"/>
                </a:solidFill>
                <a:effectLst/>
                <a:cs typeface="+mn-ea"/>
                <a:sym typeface="+mn-lt"/>
              </a:rPr>
              <a:t>,</a:t>
            </a:r>
            <a:r>
              <a:rPr kumimoji="0" lang="en-US" altLang="zh-CN" sz="1400" b="1" i="0" u="none" strike="noStrike" cap="none" normalizeH="0" baseline="0" dirty="0" err="1">
                <a:ln>
                  <a:noFill/>
                </a:ln>
                <a:solidFill>
                  <a:srgbClr val="000000"/>
                </a:solidFill>
                <a:effectLst/>
                <a:cs typeface="+mn-ea"/>
                <a:sym typeface="+mn-lt"/>
              </a:rPr>
              <a:t>array_ciphertext</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cs typeface="+mn-ea"/>
                <a:sym typeface="+mn-lt"/>
              </a:rPr>
              <a:t>    	</a:t>
            </a:r>
            <a:r>
              <a:rPr kumimoji="0" lang="en-US" altLang="zh-CN" sz="1400" b="1" i="0" u="none" strike="noStrike" cap="none" normalizeH="0" baseline="0" dirty="0" err="1">
                <a:ln>
                  <a:noFill/>
                </a:ln>
                <a:solidFill>
                  <a:srgbClr val="000000"/>
                </a:solidFill>
                <a:effectLst/>
                <a:cs typeface="+mn-ea"/>
                <a:sym typeface="+mn-lt"/>
              </a:rPr>
              <a:t>memcpy</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left_array</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array_ciphertext</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32</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cs typeface="+mn-ea"/>
                <a:sym typeface="+mn-lt"/>
              </a:rPr>
              <a:t>    	</a:t>
            </a:r>
            <a:r>
              <a:rPr kumimoji="0" lang="en-US" altLang="zh-CN" sz="1400" b="1" i="0" u="none" strike="noStrike" cap="none" normalizeH="0" baseline="0" dirty="0" err="1">
                <a:ln>
                  <a:noFill/>
                </a:ln>
                <a:solidFill>
                  <a:srgbClr val="000000"/>
                </a:solidFill>
                <a:effectLst/>
                <a:cs typeface="+mn-ea"/>
                <a:sym typeface="+mn-lt"/>
              </a:rPr>
              <a:t>memcpy</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right_array</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array_ciphertext</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32</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32</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FF"/>
                </a:solidFill>
                <a:effectLst/>
                <a:cs typeface="+mn-ea"/>
                <a:sym typeface="+mn-lt"/>
              </a:rPr>
              <a:t>	</a:t>
            </a:r>
            <a:r>
              <a:rPr kumimoji="0" lang="en-US" altLang="zh-CN" sz="1400" b="1" i="0" u="none" strike="noStrike" cap="none" normalizeH="0" baseline="0" dirty="0">
                <a:ln>
                  <a:noFill/>
                </a:ln>
                <a:solidFill>
                  <a:srgbClr val="0000FF"/>
                </a:solidFill>
                <a:effectLst/>
                <a:highlight>
                  <a:srgbClr val="FFFF00"/>
                </a:highlight>
                <a:cs typeface="+mn-ea"/>
                <a:sym typeface="+mn-lt"/>
              </a:rPr>
              <a:t>for</a:t>
            </a:r>
            <a:r>
              <a:rPr kumimoji="0" lang="en-US" altLang="zh-CN" sz="1400" b="1" i="0" u="none" strike="noStrike" cap="none" normalizeH="0" baseline="0" dirty="0">
                <a:ln>
                  <a:noFill/>
                </a:ln>
                <a:solidFill>
                  <a:srgbClr val="000080"/>
                </a:solidFill>
                <a:effectLst/>
                <a:highlight>
                  <a:srgbClr val="FFFF00"/>
                </a:highlight>
                <a:cs typeface="+mn-ea"/>
                <a:sym typeface="+mn-lt"/>
              </a:rPr>
              <a:t>(</a:t>
            </a:r>
            <a:r>
              <a:rPr kumimoji="0" lang="en-US" altLang="zh-CN" sz="1400" b="1" i="0" u="none" strike="noStrike" cap="none" normalizeH="0" baseline="0" dirty="0" err="1">
                <a:ln>
                  <a:noFill/>
                </a:ln>
                <a:solidFill>
                  <a:srgbClr val="000000"/>
                </a:solidFill>
                <a:effectLst/>
                <a:highlight>
                  <a:srgbClr val="FFFF00"/>
                </a:highlight>
                <a:cs typeface="+mn-ea"/>
                <a:sym typeface="+mn-lt"/>
              </a:rPr>
              <a:t>i</a:t>
            </a:r>
            <a:r>
              <a:rPr kumimoji="0" lang="en-US" altLang="zh-CN" sz="1400" b="1" i="0" u="none" strike="noStrike" cap="none" normalizeH="0" baseline="0" dirty="0">
                <a:ln>
                  <a:noFill/>
                </a:ln>
                <a:solidFill>
                  <a:srgbClr val="000080"/>
                </a:solidFill>
                <a:effectLst/>
                <a:highlight>
                  <a:srgbClr val="FFFF00"/>
                </a:highlight>
                <a:cs typeface="+mn-ea"/>
                <a:sym typeface="+mn-lt"/>
              </a:rPr>
              <a:t>=</a:t>
            </a:r>
            <a:r>
              <a:rPr kumimoji="0" lang="en-US" altLang="zh-CN" sz="1400" b="1" i="0" u="none" strike="noStrike" cap="none" normalizeH="0" baseline="0" dirty="0">
                <a:ln>
                  <a:noFill/>
                </a:ln>
                <a:solidFill>
                  <a:srgbClr val="FF8000"/>
                </a:solidFill>
                <a:effectLst/>
                <a:highlight>
                  <a:srgbClr val="FFFF00"/>
                </a:highlight>
                <a:cs typeface="+mn-ea"/>
                <a:sym typeface="+mn-lt"/>
              </a:rPr>
              <a:t>15</a:t>
            </a:r>
            <a:r>
              <a:rPr kumimoji="0" lang="en-US" altLang="zh-CN" sz="1400" b="1" i="0" u="none" strike="noStrike" cap="none" normalizeH="0" baseline="0" dirty="0">
                <a:ln>
                  <a:noFill/>
                </a:ln>
                <a:solidFill>
                  <a:srgbClr val="000080"/>
                </a:solidFill>
                <a:effectLst/>
                <a:highlight>
                  <a:srgbClr val="FFFF00"/>
                </a:highlight>
                <a:cs typeface="+mn-ea"/>
                <a:sym typeface="+mn-lt"/>
              </a:rPr>
              <a:t>;</a:t>
            </a:r>
            <a:r>
              <a:rPr kumimoji="0" lang="en-US" altLang="zh-CN" sz="1400" b="1" i="0" u="none" strike="noStrike" cap="none" normalizeH="0" baseline="0" dirty="0">
                <a:ln>
                  <a:noFill/>
                </a:ln>
                <a:solidFill>
                  <a:srgbClr val="000000"/>
                </a:solidFill>
                <a:effectLst/>
                <a:highlight>
                  <a:srgbClr val="FFFF00"/>
                </a:highlight>
                <a:cs typeface="+mn-ea"/>
                <a:sym typeface="+mn-lt"/>
              </a:rPr>
              <a:t>i</a:t>
            </a:r>
            <a:r>
              <a:rPr kumimoji="0" lang="en-US" altLang="zh-CN" sz="1400" b="1" i="0" u="none" strike="noStrike" cap="none" normalizeH="0" baseline="0" dirty="0">
                <a:ln>
                  <a:noFill/>
                </a:ln>
                <a:solidFill>
                  <a:srgbClr val="000080"/>
                </a:solidFill>
                <a:effectLst/>
                <a:highlight>
                  <a:srgbClr val="FFFF00"/>
                </a:highlight>
                <a:cs typeface="+mn-ea"/>
                <a:sym typeface="+mn-lt"/>
              </a:rPr>
              <a:t>&gt;</a:t>
            </a:r>
            <a:r>
              <a:rPr kumimoji="0" lang="en-US" altLang="zh-CN" sz="1400" b="1" i="0" u="none" strike="noStrike" cap="none" normalizeH="0" baseline="0" dirty="0">
                <a:ln>
                  <a:noFill/>
                </a:ln>
                <a:solidFill>
                  <a:srgbClr val="FF8000"/>
                </a:solidFill>
                <a:effectLst/>
                <a:highlight>
                  <a:srgbClr val="FFFF00"/>
                </a:highlight>
                <a:cs typeface="+mn-ea"/>
                <a:sym typeface="+mn-lt"/>
              </a:rPr>
              <a:t>0</a:t>
            </a:r>
            <a:r>
              <a:rPr kumimoji="0" lang="en-US" altLang="zh-CN" sz="1400" b="1" i="0" u="none" strike="noStrike" cap="none" normalizeH="0" baseline="0" dirty="0">
                <a:ln>
                  <a:noFill/>
                </a:ln>
                <a:solidFill>
                  <a:srgbClr val="000080"/>
                </a:solidFill>
                <a:effectLst/>
                <a:highlight>
                  <a:srgbClr val="FFFF00"/>
                </a:highlight>
                <a:cs typeface="+mn-ea"/>
                <a:sym typeface="+mn-lt"/>
              </a:rPr>
              <a:t>;--</a:t>
            </a:r>
            <a:r>
              <a:rPr kumimoji="0" lang="en-US" altLang="zh-CN" sz="1400" b="1" i="0" u="none" strike="noStrike" cap="none" normalizeH="0" baseline="0" dirty="0" err="1">
                <a:ln>
                  <a:noFill/>
                </a:ln>
                <a:solidFill>
                  <a:srgbClr val="000000"/>
                </a:solidFill>
                <a:effectLst/>
                <a:highlight>
                  <a:srgbClr val="FFFF00"/>
                </a:highlight>
                <a:cs typeface="+mn-ea"/>
                <a:sym typeface="+mn-lt"/>
              </a:rPr>
              <a:t>i</a:t>
            </a:r>
            <a:r>
              <a:rPr kumimoji="0" lang="en-US" altLang="zh-CN" sz="1400" b="1" i="0" u="none" strike="noStrike" cap="none" normalizeH="0" baseline="0" dirty="0">
                <a:ln>
                  <a:noFill/>
                </a:ln>
                <a:solidFill>
                  <a:srgbClr val="000080"/>
                </a:solidFill>
                <a:effectLst/>
                <a:highlight>
                  <a:srgbClr val="FFFF00"/>
                </a:highlight>
                <a:cs typeface="+mn-ea"/>
                <a:sym typeface="+mn-lt"/>
              </a:rPr>
              <a:t>)</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cs typeface="+mn-ea"/>
                <a:sym typeface="+mn-lt"/>
              </a:rPr>
              <a:t>      </a:t>
            </a:r>
            <a:r>
              <a:rPr kumimoji="0" lang="en-US" altLang="zh-CN" sz="1400" b="1" i="0" u="none" strike="noStrike" cap="none" normalizeH="0" dirty="0">
                <a:ln>
                  <a:noFill/>
                </a:ln>
                <a:solidFill>
                  <a:srgbClr val="000000"/>
                </a:solidFill>
                <a:effectLst/>
                <a:cs typeface="+mn-ea"/>
                <a:sym typeface="+mn-lt"/>
              </a:rPr>
              <a:t>     </a:t>
            </a:r>
            <a:r>
              <a:rPr kumimoji="0" lang="en-US" altLang="zh-CN" sz="1400" b="1" i="0" u="none" strike="noStrike" cap="none" normalizeH="0" baseline="0" dirty="0" err="1">
                <a:ln>
                  <a:noFill/>
                </a:ln>
                <a:solidFill>
                  <a:srgbClr val="000000"/>
                </a:solidFill>
                <a:effectLst/>
                <a:cs typeface="+mn-ea"/>
                <a:sym typeface="+mn-lt"/>
              </a:rPr>
              <a:t>f_func</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right_array</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f_result</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80"/>
                </a:solidFill>
                <a:effectLst/>
                <a:highlight>
                  <a:srgbClr val="FFFF00"/>
                </a:highlight>
                <a:cs typeface="+mn-ea"/>
                <a:sym typeface="+mn-lt"/>
              </a:rPr>
              <a:t>&amp;</a:t>
            </a:r>
            <a:r>
              <a:rPr kumimoji="0" lang="en-US" altLang="zh-CN" sz="1400" b="1" i="0" u="none" strike="noStrike" cap="none" normalizeH="0" baseline="0" dirty="0" err="1">
                <a:ln>
                  <a:noFill/>
                </a:ln>
                <a:solidFill>
                  <a:srgbClr val="000000"/>
                </a:solidFill>
                <a:effectLst/>
                <a:highlight>
                  <a:srgbClr val="FFFF00"/>
                </a:highlight>
                <a:cs typeface="+mn-ea"/>
                <a:sym typeface="+mn-lt"/>
              </a:rPr>
              <a:t>subkey</a:t>
            </a:r>
            <a:r>
              <a:rPr kumimoji="0" lang="en-US" altLang="zh-CN" sz="1400" b="1" i="0" u="none" strike="noStrike" cap="none" normalizeH="0" baseline="0" dirty="0">
                <a:ln>
                  <a:noFill/>
                </a:ln>
                <a:solidFill>
                  <a:srgbClr val="000080"/>
                </a:solidFill>
                <a:effectLst/>
                <a:highlight>
                  <a:srgbClr val="FFFF00"/>
                </a:highlight>
                <a:cs typeface="+mn-ea"/>
                <a:sym typeface="+mn-lt"/>
              </a:rPr>
              <a:t>[</a:t>
            </a:r>
            <a:r>
              <a:rPr kumimoji="0" lang="en-US" altLang="zh-CN" sz="1400" b="1" i="0" u="none" strike="noStrike" cap="none" normalizeH="0" baseline="0" dirty="0" err="1">
                <a:ln>
                  <a:noFill/>
                </a:ln>
                <a:solidFill>
                  <a:srgbClr val="000000"/>
                </a:solidFill>
                <a:effectLst/>
                <a:highlight>
                  <a:srgbClr val="FFFF00"/>
                </a:highlight>
                <a:cs typeface="+mn-ea"/>
                <a:sym typeface="+mn-lt"/>
              </a:rPr>
              <a:t>i</a:t>
            </a:r>
            <a:r>
              <a:rPr kumimoji="0" lang="en-US" altLang="zh-CN" sz="1400" b="1" i="0" u="none" strike="noStrike" cap="none" normalizeH="0" baseline="0" dirty="0">
                <a:ln>
                  <a:noFill/>
                </a:ln>
                <a:solidFill>
                  <a:srgbClr val="000080"/>
                </a:solidFill>
                <a:effectLst/>
                <a:highlight>
                  <a:srgbClr val="FFFF00"/>
                </a:highlight>
                <a:cs typeface="+mn-ea"/>
                <a:sym typeface="+mn-lt"/>
              </a:rPr>
              <a:t>][</a:t>
            </a:r>
            <a:r>
              <a:rPr kumimoji="0" lang="en-US" altLang="zh-CN" sz="1400" b="1" i="0" u="none" strike="noStrike" cap="none" normalizeH="0" baseline="0" dirty="0">
                <a:ln>
                  <a:noFill/>
                </a:ln>
                <a:solidFill>
                  <a:srgbClr val="FF8000"/>
                </a:solidFill>
                <a:effectLst/>
                <a:highlight>
                  <a:srgbClr val="FFFF00"/>
                </a:highlight>
                <a:cs typeface="+mn-ea"/>
                <a:sym typeface="+mn-lt"/>
              </a:rPr>
              <a:t>0</a:t>
            </a:r>
            <a:r>
              <a:rPr kumimoji="0" lang="en-US" altLang="zh-CN" sz="1400" b="1" i="0" u="none" strike="noStrike" cap="none" normalizeH="0" baseline="0" dirty="0">
                <a:ln>
                  <a:noFill/>
                </a:ln>
                <a:solidFill>
                  <a:srgbClr val="000080"/>
                </a:solidFill>
                <a:effectLst/>
                <a:highlight>
                  <a:srgbClr val="FFFF00"/>
                </a:highlight>
                <a:cs typeface="+mn-ea"/>
                <a:sym typeface="+mn-lt"/>
              </a:rPr>
              <a:t>]</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cs typeface="+mn-ea"/>
                <a:sym typeface="+mn-lt"/>
              </a:rPr>
              <a:t>       </a:t>
            </a:r>
            <a:r>
              <a:rPr lang="en-US" altLang="zh-CN" sz="1400" b="1" dirty="0">
                <a:solidFill>
                  <a:srgbClr val="000000"/>
                </a:solidFill>
                <a:cs typeface="+mn-ea"/>
                <a:sym typeface="+mn-lt"/>
              </a:rPr>
              <a:t>    </a:t>
            </a:r>
            <a:r>
              <a:rPr kumimoji="0" lang="en-US" altLang="zh-CN" sz="1400" b="1" i="0" u="none" strike="noStrike" cap="none" normalizeH="0" baseline="0" dirty="0" err="1">
                <a:ln>
                  <a:noFill/>
                </a:ln>
                <a:solidFill>
                  <a:srgbClr val="000000"/>
                </a:solidFill>
                <a:effectLst/>
                <a:cs typeface="+mn-ea"/>
                <a:sym typeface="+mn-lt"/>
              </a:rPr>
              <a:t>byteXOR</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f_result</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left_array</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32</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cs typeface="+mn-ea"/>
                <a:sym typeface="+mn-lt"/>
              </a:rPr>
              <a:t>           </a:t>
            </a:r>
            <a:r>
              <a:rPr kumimoji="0" lang="en-US" altLang="zh-CN" sz="1400" b="1" i="0" u="none" strike="noStrike" cap="none" normalizeH="0" baseline="0" dirty="0" err="1">
                <a:ln>
                  <a:noFill/>
                </a:ln>
                <a:solidFill>
                  <a:srgbClr val="000000"/>
                </a:solidFill>
                <a:effectLst/>
                <a:cs typeface="+mn-ea"/>
                <a:sym typeface="+mn-lt"/>
              </a:rPr>
              <a:t>memcpy</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left_array</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right_array</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32</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cs typeface="+mn-ea"/>
                <a:sym typeface="+mn-lt"/>
              </a:rPr>
              <a:t>           </a:t>
            </a:r>
            <a:r>
              <a:rPr kumimoji="0" lang="en-US" altLang="zh-CN" sz="1400" b="1" i="0" u="none" strike="noStrike" cap="none" normalizeH="0" baseline="0" dirty="0" err="1">
                <a:ln>
                  <a:noFill/>
                </a:ln>
                <a:solidFill>
                  <a:srgbClr val="000000"/>
                </a:solidFill>
                <a:effectLst/>
                <a:cs typeface="+mn-ea"/>
                <a:sym typeface="+mn-lt"/>
              </a:rPr>
              <a:t>memcpy</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right_array</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f_result</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32</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80"/>
                </a:solidFill>
                <a:effectLst/>
                <a:cs typeface="+mn-ea"/>
                <a:sym typeface="+mn-lt"/>
              </a:rPr>
              <a:t>      }</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cs typeface="+mn-ea"/>
                <a:sym typeface="+mn-lt"/>
              </a:rPr>
              <a:t>      </a:t>
            </a:r>
            <a:r>
              <a:rPr kumimoji="0" lang="en-US" altLang="zh-CN" sz="1400" b="1" i="0" u="none" strike="noStrike" cap="none" normalizeH="0" baseline="0" dirty="0" err="1">
                <a:ln>
                  <a:noFill/>
                </a:ln>
                <a:solidFill>
                  <a:srgbClr val="000000"/>
                </a:solidFill>
                <a:effectLst/>
                <a:cs typeface="+mn-ea"/>
                <a:sym typeface="+mn-lt"/>
              </a:rPr>
              <a:t>f_func</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right_array</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f_result</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80"/>
                </a:solidFill>
                <a:effectLst/>
                <a:highlight>
                  <a:srgbClr val="FFFF00"/>
                </a:highlight>
                <a:cs typeface="+mn-ea"/>
                <a:sym typeface="+mn-lt"/>
              </a:rPr>
              <a:t>&amp;</a:t>
            </a:r>
            <a:r>
              <a:rPr kumimoji="0" lang="en-US" altLang="zh-CN" sz="1400" b="1" i="0" u="none" strike="noStrike" cap="none" normalizeH="0" baseline="0" dirty="0" err="1">
                <a:ln>
                  <a:noFill/>
                </a:ln>
                <a:solidFill>
                  <a:srgbClr val="000000"/>
                </a:solidFill>
                <a:effectLst/>
                <a:highlight>
                  <a:srgbClr val="FFFF00"/>
                </a:highlight>
                <a:cs typeface="+mn-ea"/>
                <a:sym typeface="+mn-lt"/>
              </a:rPr>
              <a:t>subkey</a:t>
            </a:r>
            <a:r>
              <a:rPr kumimoji="0" lang="en-US" altLang="zh-CN" sz="1400" b="1" i="0" u="none" strike="noStrike" cap="none" normalizeH="0" baseline="0" dirty="0">
                <a:ln>
                  <a:noFill/>
                </a:ln>
                <a:solidFill>
                  <a:srgbClr val="000080"/>
                </a:solidFill>
                <a:effectLst/>
                <a:highlight>
                  <a:srgbClr val="FFFF00"/>
                </a:highlight>
                <a:cs typeface="+mn-ea"/>
                <a:sym typeface="+mn-lt"/>
              </a:rPr>
              <a:t>[</a:t>
            </a:r>
            <a:r>
              <a:rPr kumimoji="0" lang="en-US" altLang="zh-CN" sz="1400" b="1" i="0" u="none" strike="noStrike" cap="none" normalizeH="0" baseline="0" dirty="0" err="1">
                <a:ln>
                  <a:noFill/>
                </a:ln>
                <a:solidFill>
                  <a:srgbClr val="000000"/>
                </a:solidFill>
                <a:effectLst/>
                <a:highlight>
                  <a:srgbClr val="FFFF00"/>
                </a:highlight>
                <a:cs typeface="+mn-ea"/>
                <a:sym typeface="+mn-lt"/>
              </a:rPr>
              <a:t>i</a:t>
            </a:r>
            <a:r>
              <a:rPr kumimoji="0" lang="en-US" altLang="zh-CN" sz="1400" b="1" i="0" u="none" strike="noStrike" cap="none" normalizeH="0" baseline="0" dirty="0">
                <a:ln>
                  <a:noFill/>
                </a:ln>
                <a:solidFill>
                  <a:srgbClr val="000080"/>
                </a:solidFill>
                <a:effectLst/>
                <a:highlight>
                  <a:srgbClr val="FFFF00"/>
                </a:highlight>
                <a:cs typeface="+mn-ea"/>
                <a:sym typeface="+mn-lt"/>
              </a:rPr>
              <a:t>][</a:t>
            </a:r>
            <a:r>
              <a:rPr kumimoji="0" lang="en-US" altLang="zh-CN" sz="1400" b="1" i="0" u="none" strike="noStrike" cap="none" normalizeH="0" baseline="0" dirty="0">
                <a:ln>
                  <a:noFill/>
                </a:ln>
                <a:solidFill>
                  <a:srgbClr val="FF8000"/>
                </a:solidFill>
                <a:effectLst/>
                <a:highlight>
                  <a:srgbClr val="FFFF00"/>
                </a:highlight>
                <a:cs typeface="+mn-ea"/>
                <a:sym typeface="+mn-lt"/>
              </a:rPr>
              <a:t>0</a:t>
            </a:r>
            <a:r>
              <a:rPr kumimoji="0" lang="en-US" altLang="zh-CN" sz="1400" b="1" i="0" u="none" strike="noStrike" cap="none" normalizeH="0" baseline="0" dirty="0">
                <a:ln>
                  <a:noFill/>
                </a:ln>
                <a:solidFill>
                  <a:srgbClr val="000080"/>
                </a:solidFill>
                <a:effectLst/>
                <a:highlight>
                  <a:srgbClr val="FFFF00"/>
                </a:highlight>
                <a:cs typeface="+mn-ea"/>
                <a:sym typeface="+mn-lt"/>
              </a:rPr>
              <a:t>]</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cs typeface="+mn-ea"/>
                <a:sym typeface="+mn-lt"/>
              </a:rPr>
              <a:t>      </a:t>
            </a:r>
            <a:r>
              <a:rPr kumimoji="0" lang="en-US" altLang="zh-CN" sz="1400" b="1" i="0" u="none" strike="noStrike" cap="none" normalizeH="0" baseline="0" dirty="0" err="1">
                <a:ln>
                  <a:noFill/>
                </a:ln>
                <a:solidFill>
                  <a:srgbClr val="000000"/>
                </a:solidFill>
                <a:effectLst/>
                <a:cs typeface="+mn-ea"/>
                <a:sym typeface="+mn-lt"/>
              </a:rPr>
              <a:t>byteXOR</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left_array</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f_result</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32</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cs typeface="+mn-ea"/>
                <a:sym typeface="+mn-lt"/>
              </a:rPr>
              <a:t>      </a:t>
            </a:r>
            <a:r>
              <a:rPr kumimoji="0" lang="en-US" altLang="zh-CN" sz="1400" b="1" i="0" u="none" strike="noStrike" cap="none" normalizeH="0" baseline="0" dirty="0" err="1">
                <a:ln>
                  <a:noFill/>
                </a:ln>
                <a:solidFill>
                  <a:srgbClr val="000000"/>
                </a:solidFill>
                <a:effectLst/>
                <a:cs typeface="+mn-ea"/>
                <a:sym typeface="+mn-lt"/>
              </a:rPr>
              <a:t>memcpy</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array_ciphertext</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left_array</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32</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cs typeface="+mn-ea"/>
                <a:sym typeface="+mn-lt"/>
              </a:rPr>
              <a:t>      </a:t>
            </a:r>
            <a:r>
              <a:rPr kumimoji="0" lang="en-US" altLang="zh-CN" sz="1400" b="1" i="0" u="none" strike="noStrike" cap="none" normalizeH="0" baseline="0" dirty="0" err="1">
                <a:ln>
                  <a:noFill/>
                </a:ln>
                <a:solidFill>
                  <a:srgbClr val="000000"/>
                </a:solidFill>
                <a:effectLst/>
                <a:cs typeface="+mn-ea"/>
                <a:sym typeface="+mn-lt"/>
              </a:rPr>
              <a:t>memcpy</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array_ciphertext</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32</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right_array</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32</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cs typeface="+mn-ea"/>
                <a:sym typeface="+mn-lt"/>
              </a:rPr>
              <a:t>      </a:t>
            </a:r>
            <a:r>
              <a:rPr kumimoji="0" lang="en-US" altLang="zh-CN" sz="1400" b="1" i="0" u="none" strike="noStrike" cap="none" normalizeH="0" baseline="0" dirty="0" err="1">
                <a:ln>
                  <a:noFill/>
                </a:ln>
                <a:solidFill>
                  <a:srgbClr val="000000"/>
                </a:solidFill>
                <a:effectLst/>
                <a:cs typeface="+mn-ea"/>
                <a:sym typeface="+mn-lt"/>
              </a:rPr>
              <a:t>fp_replace</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err="1">
                <a:ln>
                  <a:noFill/>
                </a:ln>
                <a:solidFill>
                  <a:srgbClr val="000000"/>
                </a:solidFill>
                <a:effectLst/>
                <a:cs typeface="+mn-ea"/>
                <a:sym typeface="+mn-lt"/>
              </a:rPr>
              <a:t>array_ciphertext</a:t>
            </a:r>
            <a:r>
              <a:rPr kumimoji="0" lang="en-US" altLang="zh-CN" sz="1400" b="1" i="0" u="none" strike="noStrike" cap="none" normalizeH="0" baseline="0" dirty="0" err="1">
                <a:ln>
                  <a:noFill/>
                </a:ln>
                <a:solidFill>
                  <a:srgbClr val="000080"/>
                </a:solidFill>
                <a:effectLst/>
                <a:cs typeface="+mn-ea"/>
                <a:sym typeface="+mn-lt"/>
              </a:rPr>
              <a:t>,</a:t>
            </a:r>
            <a:r>
              <a:rPr kumimoji="0" lang="en-US" altLang="zh-CN" sz="1400" b="1" i="0" u="none" strike="noStrike" cap="none" normalizeH="0" baseline="0" dirty="0" err="1">
                <a:ln>
                  <a:noFill/>
                </a:ln>
                <a:solidFill>
                  <a:srgbClr val="000000"/>
                </a:solidFill>
                <a:effectLst/>
                <a:cs typeface="+mn-ea"/>
                <a:sym typeface="+mn-lt"/>
              </a:rPr>
              <a:t>array_ciphertext</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cs typeface="+mn-ea"/>
                <a:sym typeface="+mn-lt"/>
              </a:rPr>
              <a:t>      bit2Byte</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array_ciphertext</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000000"/>
                </a:solidFill>
                <a:effectLst/>
                <a:cs typeface="+mn-ea"/>
                <a:sym typeface="+mn-lt"/>
              </a:rPr>
              <a:t>plaintext</a:t>
            </a: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rgbClr val="FF8000"/>
                </a:solidFill>
                <a:effectLst/>
                <a:cs typeface="+mn-ea"/>
                <a:sym typeface="+mn-lt"/>
              </a:rPr>
              <a:t>8</a:t>
            </a:r>
            <a:r>
              <a:rPr kumimoji="0" lang="en-US" altLang="zh-CN" sz="1400" b="1" i="0" u="none" strike="noStrike" cap="none" normalizeH="0" baseline="0" dirty="0">
                <a:ln>
                  <a:noFill/>
                </a:ln>
                <a:solidFill>
                  <a:srgbClr val="000080"/>
                </a:solidFill>
                <a:effectLst/>
                <a:cs typeface="+mn-ea"/>
                <a:sym typeface="+mn-lt"/>
              </a:rPr>
              <a:t>);</a:t>
            </a:r>
            <a:endParaRPr kumimoji="0" lang="en-US" altLang="zh-CN" sz="1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80"/>
                </a:solidFill>
                <a:effectLst/>
                <a:cs typeface="+mn-ea"/>
                <a:sym typeface="+mn-lt"/>
              </a:rPr>
              <a:t>}</a:t>
            </a:r>
            <a:r>
              <a:rPr kumimoji="0" lang="en-US" altLang="zh-CN" sz="1400" b="1" i="0" u="none" strike="noStrike" cap="none" normalizeH="0" baseline="0" dirty="0">
                <a:ln>
                  <a:noFill/>
                </a:ln>
                <a:solidFill>
                  <a:schemeClr val="tx1"/>
                </a:solidFill>
                <a:effectLst/>
                <a:cs typeface="+mn-ea"/>
                <a:sym typeface="+mn-lt"/>
              </a:rPr>
              <a:t> </a:t>
            </a:r>
          </a:p>
        </p:txBody>
      </p:sp>
      <p:sp>
        <p:nvSpPr>
          <p:cNvPr id="7" name="文本框 6">
            <a:extLst>
              <a:ext uri="{FF2B5EF4-FFF2-40B4-BE49-F238E27FC236}">
                <a16:creationId xmlns:a16="http://schemas.microsoft.com/office/drawing/2014/main" id="{6A8C9EEA-D7FA-45C5-81ED-D195203B7F6C}"/>
              </a:ext>
            </a:extLst>
          </p:cNvPr>
          <p:cNvSpPr txBox="1"/>
          <p:nvPr/>
        </p:nvSpPr>
        <p:spPr>
          <a:xfrm>
            <a:off x="8121352" y="2786752"/>
            <a:ext cx="432048" cy="3139321"/>
          </a:xfrm>
          <a:prstGeom prst="rect">
            <a:avLst/>
          </a:prstGeom>
          <a:solidFill>
            <a:schemeClr val="bg1">
              <a:lumMod val="85000"/>
            </a:schemeClr>
          </a:solidFill>
        </p:spPr>
        <p:txBody>
          <a:bodyPr wrap="square">
            <a:spAutoFit/>
          </a:bodyPr>
          <a:lstStyle/>
          <a:p>
            <a:r>
              <a:rPr lang="en-US" altLang="zh-CN" dirty="0">
                <a:highlight>
                  <a:srgbClr val="FFFF00"/>
                </a:highlight>
                <a:cs typeface="+mn-ea"/>
                <a:sym typeface="+mn-lt"/>
              </a:rPr>
              <a:t>16</a:t>
            </a:r>
            <a:r>
              <a:rPr lang="zh-CN" altLang="en-US" dirty="0">
                <a:highlight>
                  <a:srgbClr val="FFFF00"/>
                </a:highlight>
                <a:cs typeface="+mn-ea"/>
                <a:sym typeface="+mn-lt"/>
              </a:rPr>
              <a:t>轮子密钥 倒过来使用</a:t>
            </a:r>
            <a:endParaRPr lang="zh-CN" altLang="en-US" dirty="0">
              <a:cs typeface="+mn-ea"/>
              <a:sym typeface="+mn-lt"/>
            </a:endParaRPr>
          </a:p>
        </p:txBody>
      </p:sp>
      <p:cxnSp>
        <p:nvCxnSpPr>
          <p:cNvPr id="8" name="直接箭头连接符 7">
            <a:extLst>
              <a:ext uri="{FF2B5EF4-FFF2-40B4-BE49-F238E27FC236}">
                <a16:creationId xmlns:a16="http://schemas.microsoft.com/office/drawing/2014/main" id="{D8079805-63BA-47CA-8242-894659816C7D}"/>
              </a:ext>
            </a:extLst>
          </p:cNvPr>
          <p:cNvCxnSpPr>
            <a:cxnSpLocks/>
          </p:cNvCxnSpPr>
          <p:nvPr/>
        </p:nvCxnSpPr>
        <p:spPr>
          <a:xfrm flipH="1">
            <a:off x="3290377" y="4096389"/>
            <a:ext cx="47525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13158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2</a:t>
            </a:r>
            <a:r>
              <a:rPr lang="zh-CN" altLang="en-US" sz="2800" b="1" dirty="0">
                <a:solidFill>
                  <a:srgbClr val="C00000"/>
                </a:solidFill>
                <a:cs typeface="+mn-ea"/>
                <a:sym typeface="+mn-lt"/>
              </a:rPr>
              <a:t>）对称加密算法逆向分析 </a:t>
            </a:r>
            <a:r>
              <a:rPr lang="en-US" altLang="zh-CN" sz="2800" b="1" dirty="0">
                <a:solidFill>
                  <a:srgbClr val="C00000"/>
                </a:solidFill>
                <a:cs typeface="+mn-ea"/>
                <a:sym typeface="+mn-lt"/>
              </a:rPr>
              <a:t>— DES</a:t>
            </a:r>
            <a:endParaRPr lang="zh-CN" altLang="en-US" sz="2800" b="1" dirty="0">
              <a:solidFill>
                <a:srgbClr val="C00000"/>
              </a:solidFill>
              <a:cs typeface="+mn-ea"/>
              <a:sym typeface="+mn-lt"/>
            </a:endParaRPr>
          </a:p>
        </p:txBody>
      </p:sp>
      <p:pic>
        <p:nvPicPr>
          <p:cNvPr id="8" name="图片 7">
            <a:extLst>
              <a:ext uri="{FF2B5EF4-FFF2-40B4-BE49-F238E27FC236}">
                <a16:creationId xmlns:a16="http://schemas.microsoft.com/office/drawing/2014/main" id="{1020AAF2-7A8E-4164-8DFF-7E8D7540E2A6}"/>
              </a:ext>
            </a:extLst>
          </p:cNvPr>
          <p:cNvPicPr>
            <a:picLocks noChangeAspect="1"/>
          </p:cNvPicPr>
          <p:nvPr/>
        </p:nvPicPr>
        <p:blipFill>
          <a:blip r:embed="rId3"/>
          <a:stretch>
            <a:fillRect/>
          </a:stretch>
        </p:blipFill>
        <p:spPr>
          <a:xfrm>
            <a:off x="5025008" y="1499752"/>
            <a:ext cx="4104456" cy="2373400"/>
          </a:xfrm>
          <a:prstGeom prst="rect">
            <a:avLst/>
          </a:prstGeom>
        </p:spPr>
      </p:pic>
      <p:pic>
        <p:nvPicPr>
          <p:cNvPr id="12" name="图片 11">
            <a:extLst>
              <a:ext uri="{FF2B5EF4-FFF2-40B4-BE49-F238E27FC236}">
                <a16:creationId xmlns:a16="http://schemas.microsoft.com/office/drawing/2014/main" id="{2421E35A-EA91-441E-9C6D-0C85B85B13D4}"/>
              </a:ext>
            </a:extLst>
          </p:cNvPr>
          <p:cNvPicPr>
            <a:picLocks noChangeAspect="1"/>
          </p:cNvPicPr>
          <p:nvPr/>
        </p:nvPicPr>
        <p:blipFill rotWithShape="1">
          <a:blip r:embed="rId4"/>
          <a:srcRect r="55918"/>
          <a:stretch/>
        </p:blipFill>
        <p:spPr>
          <a:xfrm>
            <a:off x="5889104" y="3992450"/>
            <a:ext cx="3240360" cy="1034610"/>
          </a:xfrm>
          <a:prstGeom prst="rect">
            <a:avLst/>
          </a:prstGeom>
        </p:spPr>
      </p:pic>
      <p:pic>
        <p:nvPicPr>
          <p:cNvPr id="14" name="图片 13">
            <a:extLst>
              <a:ext uri="{FF2B5EF4-FFF2-40B4-BE49-F238E27FC236}">
                <a16:creationId xmlns:a16="http://schemas.microsoft.com/office/drawing/2014/main" id="{BFC81C05-FFB5-4968-9483-2EECBAAA8E67}"/>
              </a:ext>
            </a:extLst>
          </p:cNvPr>
          <p:cNvPicPr>
            <a:picLocks noChangeAspect="1"/>
          </p:cNvPicPr>
          <p:nvPr/>
        </p:nvPicPr>
        <p:blipFill>
          <a:blip r:embed="rId5"/>
          <a:stretch>
            <a:fillRect/>
          </a:stretch>
        </p:blipFill>
        <p:spPr>
          <a:xfrm>
            <a:off x="1352600" y="5177210"/>
            <a:ext cx="7776864" cy="1647111"/>
          </a:xfrm>
          <a:prstGeom prst="rect">
            <a:avLst/>
          </a:prstGeom>
        </p:spPr>
      </p:pic>
      <p:pic>
        <p:nvPicPr>
          <p:cNvPr id="15" name="图片 14">
            <a:extLst>
              <a:ext uri="{FF2B5EF4-FFF2-40B4-BE49-F238E27FC236}">
                <a16:creationId xmlns:a16="http://schemas.microsoft.com/office/drawing/2014/main" id="{D2BC46BC-68AA-479F-9B1A-80E013F7A122}"/>
              </a:ext>
            </a:extLst>
          </p:cNvPr>
          <p:cNvPicPr>
            <a:picLocks noChangeAspect="1"/>
          </p:cNvPicPr>
          <p:nvPr/>
        </p:nvPicPr>
        <p:blipFill>
          <a:blip r:embed="rId6"/>
          <a:stretch>
            <a:fillRect/>
          </a:stretch>
        </p:blipFill>
        <p:spPr>
          <a:xfrm>
            <a:off x="169661" y="2304561"/>
            <a:ext cx="3744414" cy="1838167"/>
          </a:xfrm>
          <a:prstGeom prst="rect">
            <a:avLst/>
          </a:prstGeom>
        </p:spPr>
      </p:pic>
      <p:grpSp>
        <p:nvGrpSpPr>
          <p:cNvPr id="24" name="组合 23">
            <a:extLst>
              <a:ext uri="{FF2B5EF4-FFF2-40B4-BE49-F238E27FC236}">
                <a16:creationId xmlns:a16="http://schemas.microsoft.com/office/drawing/2014/main" id="{9B7F672D-0A00-4485-8F5B-52A9F053E032}"/>
              </a:ext>
            </a:extLst>
          </p:cNvPr>
          <p:cNvGrpSpPr/>
          <p:nvPr/>
        </p:nvGrpSpPr>
        <p:grpSpPr>
          <a:xfrm>
            <a:off x="3944888" y="2071258"/>
            <a:ext cx="1296144" cy="3078241"/>
            <a:chOff x="3785409" y="1621514"/>
            <a:chExt cx="1296144" cy="3078241"/>
          </a:xfrm>
        </p:grpSpPr>
        <p:cxnSp>
          <p:nvCxnSpPr>
            <p:cNvPr id="17" name="直接箭头连接符 16">
              <a:extLst>
                <a:ext uri="{FF2B5EF4-FFF2-40B4-BE49-F238E27FC236}">
                  <a16:creationId xmlns:a16="http://schemas.microsoft.com/office/drawing/2014/main" id="{1F26C372-F940-428F-9E0C-88E85DEEC53A}"/>
                </a:ext>
              </a:extLst>
            </p:cNvPr>
            <p:cNvCxnSpPr>
              <a:cxnSpLocks/>
            </p:cNvCxnSpPr>
            <p:nvPr/>
          </p:nvCxnSpPr>
          <p:spPr>
            <a:xfrm>
              <a:off x="4124907" y="1933783"/>
              <a:ext cx="828093" cy="2765972"/>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0" name="闪电形 19">
              <a:extLst>
                <a:ext uri="{FF2B5EF4-FFF2-40B4-BE49-F238E27FC236}">
                  <a16:creationId xmlns:a16="http://schemas.microsoft.com/office/drawing/2014/main" id="{06C28AE3-DE81-4288-B8BB-810F40957F7F}"/>
                </a:ext>
              </a:extLst>
            </p:cNvPr>
            <p:cNvSpPr/>
            <p:nvPr/>
          </p:nvSpPr>
          <p:spPr>
            <a:xfrm rot="394011">
              <a:off x="3785409" y="1621514"/>
              <a:ext cx="1296144" cy="2863369"/>
            </a:xfrm>
            <a:prstGeom prst="lightningBolt">
              <a:avLst/>
            </a:prstGeom>
            <a:solidFill>
              <a:srgbClr val="BE4B48"/>
            </a:solidFill>
            <a:ln>
              <a:solidFill>
                <a:srgbClr val="BE4B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3294937661"/>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5"/>
          <p:cNvSpPr>
            <a:spLocks noGrp="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a:latin typeface="+mn-lt"/>
                <a:ea typeface="+mn-ea"/>
                <a:cs typeface="+mn-ea"/>
                <a:sym typeface="+mn-lt"/>
              </a:rPr>
              <a:t>第五章 常见加密算法逆向分析</a:t>
            </a:r>
            <a:endParaRPr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mn-ea"/>
              <a:cs typeface="+mn-ea"/>
              <a:sym typeface="+mn-lt"/>
            </a:endParaRPr>
          </a:p>
        </p:txBody>
      </p:sp>
      <p:sp>
        <p:nvSpPr>
          <p:cNvPr id="3" name="内容占位符 2"/>
          <p:cNvSpPr>
            <a:spLocks noGrp="1"/>
          </p:cNvSpPr>
          <p:nvPr>
            <p:ph idx="1"/>
          </p:nvPr>
        </p:nvSpPr>
        <p:spPr/>
        <p:txBody>
          <a:bodyPr/>
          <a:lstStyle/>
          <a:p>
            <a:r>
              <a:rPr lang="en-US" altLang="zh-CN" dirty="0">
                <a:cs typeface="+mn-ea"/>
                <a:sym typeface="+mn-lt"/>
              </a:rPr>
              <a:t>1. </a:t>
            </a:r>
            <a:r>
              <a:rPr lang="zh-CN" altLang="en-US" dirty="0">
                <a:cs typeface="+mn-ea"/>
                <a:sym typeface="+mn-lt"/>
              </a:rPr>
              <a:t>简单加密算法逆向分析</a:t>
            </a:r>
            <a:endParaRPr lang="en-US" altLang="zh-CN" dirty="0">
              <a:cs typeface="+mn-ea"/>
              <a:sym typeface="+mn-lt"/>
            </a:endParaRPr>
          </a:p>
          <a:p>
            <a:pPr lvl="1"/>
            <a:r>
              <a:rPr lang="zh-CN" altLang="en-US" dirty="0">
                <a:cs typeface="+mn-ea"/>
                <a:sym typeface="+mn-lt"/>
              </a:rPr>
              <a:t>异或加密</a:t>
            </a:r>
            <a:endParaRPr lang="en-US" altLang="zh-CN" dirty="0">
              <a:cs typeface="+mn-ea"/>
              <a:sym typeface="+mn-lt"/>
            </a:endParaRPr>
          </a:p>
          <a:p>
            <a:pPr lvl="1"/>
            <a:r>
              <a:rPr lang="zh-CN" altLang="en-US" dirty="0">
                <a:cs typeface="+mn-ea"/>
                <a:sym typeface="+mn-lt"/>
              </a:rPr>
              <a:t>仿射加密</a:t>
            </a:r>
          </a:p>
          <a:p>
            <a:r>
              <a:rPr lang="en-US" altLang="zh-CN" dirty="0">
                <a:cs typeface="+mn-ea"/>
                <a:sym typeface="+mn-lt"/>
              </a:rPr>
              <a:t>2. </a:t>
            </a:r>
            <a:r>
              <a:rPr lang="zh-CN" altLang="en-US" dirty="0">
                <a:cs typeface="+mn-ea"/>
                <a:sym typeface="+mn-lt"/>
              </a:rPr>
              <a:t>对称加密算法逆向分析</a:t>
            </a:r>
            <a:endParaRPr lang="en-US" altLang="zh-CN" dirty="0">
              <a:cs typeface="+mn-ea"/>
              <a:sym typeface="+mn-lt"/>
            </a:endParaRPr>
          </a:p>
          <a:p>
            <a:pPr lvl="1"/>
            <a:r>
              <a:rPr lang="en-US" altLang="zh-CN" dirty="0">
                <a:cs typeface="+mn-ea"/>
                <a:sym typeface="+mn-lt"/>
              </a:rPr>
              <a:t>RC4</a:t>
            </a:r>
            <a:r>
              <a:rPr lang="zh-CN" altLang="en-US" dirty="0">
                <a:cs typeface="+mn-ea"/>
                <a:sym typeface="+mn-lt"/>
              </a:rPr>
              <a:t>流加密</a:t>
            </a:r>
            <a:endParaRPr lang="en-US" altLang="zh-CN" dirty="0">
              <a:cs typeface="+mn-ea"/>
              <a:sym typeface="+mn-lt"/>
            </a:endParaRPr>
          </a:p>
          <a:p>
            <a:pPr lvl="1"/>
            <a:r>
              <a:rPr lang="en-US" altLang="zh-CN" dirty="0">
                <a:cs typeface="+mn-ea"/>
                <a:sym typeface="+mn-lt"/>
              </a:rPr>
              <a:t>DES</a:t>
            </a:r>
            <a:r>
              <a:rPr lang="zh-CN" altLang="en-US" dirty="0">
                <a:cs typeface="+mn-ea"/>
                <a:sym typeface="+mn-lt"/>
              </a:rPr>
              <a:t>对称加密</a:t>
            </a:r>
          </a:p>
          <a:p>
            <a:r>
              <a:rPr lang="en-US" altLang="zh-CN" dirty="0">
                <a:solidFill>
                  <a:srgbClr val="FF0000"/>
                </a:solidFill>
                <a:cs typeface="+mn-ea"/>
                <a:sym typeface="+mn-lt"/>
              </a:rPr>
              <a:t>3. </a:t>
            </a:r>
            <a:r>
              <a:rPr lang="zh-CN" altLang="en-US" dirty="0">
                <a:solidFill>
                  <a:srgbClr val="FF0000"/>
                </a:solidFill>
                <a:cs typeface="+mn-ea"/>
                <a:sym typeface="+mn-lt"/>
              </a:rPr>
              <a:t>单向散列算法逆向分析</a:t>
            </a:r>
            <a:endParaRPr lang="en-US" altLang="zh-CN" dirty="0">
              <a:solidFill>
                <a:srgbClr val="FF0000"/>
              </a:solidFill>
              <a:cs typeface="+mn-ea"/>
              <a:sym typeface="+mn-lt"/>
            </a:endParaRPr>
          </a:p>
          <a:p>
            <a:pPr lvl="1"/>
            <a:r>
              <a:rPr lang="en-US" altLang="zh-CN" dirty="0">
                <a:solidFill>
                  <a:srgbClr val="FF0000"/>
                </a:solidFill>
                <a:cs typeface="+mn-ea"/>
                <a:sym typeface="+mn-lt"/>
              </a:rPr>
              <a:t>MD5</a:t>
            </a:r>
            <a:r>
              <a:rPr lang="zh-CN" altLang="en-US" dirty="0">
                <a:solidFill>
                  <a:srgbClr val="FF0000"/>
                </a:solidFill>
                <a:cs typeface="+mn-ea"/>
                <a:sym typeface="+mn-lt"/>
              </a:rPr>
              <a:t>哈希函数</a:t>
            </a:r>
            <a:endParaRPr lang="en-US" altLang="zh-CN" dirty="0">
              <a:solidFill>
                <a:srgbClr val="FF0000"/>
              </a:solidFill>
              <a:cs typeface="+mn-ea"/>
              <a:sym typeface="+mn-lt"/>
            </a:endParaRPr>
          </a:p>
          <a:p>
            <a:pPr lvl="1"/>
            <a:r>
              <a:rPr lang="en-US" altLang="zh-CN" dirty="0">
                <a:solidFill>
                  <a:srgbClr val="FF0000"/>
                </a:solidFill>
                <a:cs typeface="+mn-ea"/>
                <a:sym typeface="+mn-lt"/>
              </a:rPr>
              <a:t>SHA</a:t>
            </a:r>
            <a:r>
              <a:rPr lang="zh-CN" altLang="en-US" dirty="0">
                <a:solidFill>
                  <a:srgbClr val="FF0000"/>
                </a:solidFill>
                <a:cs typeface="+mn-ea"/>
                <a:sym typeface="+mn-lt"/>
              </a:rPr>
              <a:t>哈希函数</a:t>
            </a:r>
          </a:p>
        </p:txBody>
      </p:sp>
      <p:sp>
        <p:nvSpPr>
          <p:cNvPr id="35848" name="Rectangle 2"/>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
        <p:nvSpPr>
          <p:cNvPr id="35850" name="Rectangle 13"/>
          <p:cNvSpPr>
            <a:spLocks noChangeArrowheads="1"/>
          </p:cNvSpPr>
          <p:nvPr/>
        </p:nvSpPr>
        <p:spPr bwMode="auto">
          <a:xfrm>
            <a:off x="1"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cs typeface="+mn-ea"/>
              <a:sym typeface="+mn-lt"/>
            </a:endParaRPr>
          </a:p>
        </p:txBody>
      </p:sp>
    </p:spTree>
    <p:extLst>
      <p:ext uri="{BB962C8B-B14F-4D97-AF65-F5344CB8AC3E}">
        <p14:creationId xmlns:p14="http://schemas.microsoft.com/office/powerpoint/2010/main" val="322253071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lstStyle/>
          <a:p>
            <a:r>
              <a:rPr lang="en-US" altLang="zh-CN" dirty="0">
                <a:solidFill>
                  <a:srgbClr val="FF0000"/>
                </a:solidFill>
                <a:cs typeface="+mn-ea"/>
                <a:sym typeface="+mn-lt"/>
              </a:rPr>
              <a:t>1. MD5</a:t>
            </a:r>
            <a:r>
              <a:rPr lang="zh-CN" altLang="en-US" dirty="0">
                <a:solidFill>
                  <a:srgbClr val="FF0000"/>
                </a:solidFill>
                <a:cs typeface="+mn-ea"/>
                <a:sym typeface="+mn-lt"/>
              </a:rPr>
              <a:t>算法</a:t>
            </a:r>
          </a:p>
          <a:p>
            <a:r>
              <a:rPr lang="en-US" altLang="zh-CN" dirty="0">
                <a:cs typeface="+mn-ea"/>
                <a:sym typeface="+mn-lt"/>
              </a:rPr>
              <a:t>2. SHA </a:t>
            </a:r>
            <a:r>
              <a:rPr lang="zh-CN" altLang="en-US" dirty="0">
                <a:cs typeface="+mn-ea"/>
                <a:sym typeface="+mn-lt"/>
              </a:rPr>
              <a:t>算法</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a:t>
            </a:r>
          </a:p>
        </p:txBody>
      </p:sp>
      <p:pic>
        <p:nvPicPr>
          <p:cNvPr id="12290" name="Picture 2" descr="MD5 Hash : Secure your sensitive data by using MD5 hashing algorithm">
            <a:extLst>
              <a:ext uri="{FF2B5EF4-FFF2-40B4-BE49-F238E27FC236}">
                <a16:creationId xmlns:a16="http://schemas.microsoft.com/office/drawing/2014/main" id="{1C9B64F6-F54D-4C46-8AA0-E0CCA41AD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0801" y="3573016"/>
            <a:ext cx="3584398"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438408"/>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lstStyle/>
          <a:p>
            <a:r>
              <a:rPr lang="zh-CN" altLang="en-US" dirty="0">
                <a:solidFill>
                  <a:srgbClr val="FF0000"/>
                </a:solidFill>
                <a:cs typeface="+mn-ea"/>
                <a:sym typeface="+mn-lt"/>
              </a:rPr>
              <a:t>（</a:t>
            </a:r>
            <a:r>
              <a:rPr lang="en-US" altLang="zh-CN" dirty="0">
                <a:solidFill>
                  <a:srgbClr val="FF0000"/>
                </a:solidFill>
                <a:cs typeface="+mn-ea"/>
                <a:sym typeface="+mn-lt"/>
              </a:rPr>
              <a:t>1</a:t>
            </a:r>
            <a:r>
              <a:rPr lang="zh-CN" altLang="en-US" dirty="0">
                <a:solidFill>
                  <a:srgbClr val="FF0000"/>
                </a:solidFill>
                <a:cs typeface="+mn-ea"/>
                <a:sym typeface="+mn-lt"/>
              </a:rPr>
              <a:t>）算法原理</a:t>
            </a:r>
            <a:endParaRPr lang="en-US" altLang="zh-CN" dirty="0">
              <a:solidFill>
                <a:srgbClr val="FF0000"/>
              </a:solidFill>
              <a:cs typeface="+mn-ea"/>
              <a:sym typeface="+mn-lt"/>
            </a:endParaRPr>
          </a:p>
          <a:p>
            <a:r>
              <a:rPr lang="zh-CN" altLang="en-US" dirty="0">
                <a:cs typeface="+mn-ea"/>
                <a:sym typeface="+mn-lt"/>
              </a:rPr>
              <a:t>（</a:t>
            </a:r>
            <a:r>
              <a:rPr lang="en-US" altLang="zh-CN" dirty="0">
                <a:cs typeface="+mn-ea"/>
                <a:sym typeface="+mn-lt"/>
              </a:rPr>
              <a:t>2</a:t>
            </a:r>
            <a:r>
              <a:rPr lang="zh-CN" altLang="en-US" dirty="0">
                <a:cs typeface="+mn-ea"/>
                <a:sym typeface="+mn-lt"/>
              </a:rPr>
              <a:t>）逆向分析</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MD5</a:t>
            </a:r>
            <a:r>
              <a:rPr lang="zh-CN" altLang="en-US" sz="2800" b="1" dirty="0">
                <a:solidFill>
                  <a:srgbClr val="C00000"/>
                </a:solidFill>
                <a:cs typeface="+mn-ea"/>
                <a:sym typeface="+mn-lt"/>
              </a:rPr>
              <a:t>算法</a:t>
            </a:r>
          </a:p>
        </p:txBody>
      </p:sp>
    </p:spTree>
    <p:extLst>
      <p:ext uri="{BB962C8B-B14F-4D97-AF65-F5344CB8AC3E}">
        <p14:creationId xmlns:p14="http://schemas.microsoft.com/office/powerpoint/2010/main" val="3870173999"/>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normAutofit/>
          </a:bodyPr>
          <a:lstStyle/>
          <a:p>
            <a:r>
              <a:rPr lang="en-US" altLang="zh-CN" dirty="0">
                <a:cs typeface="+mn-ea"/>
                <a:sym typeface="+mn-lt"/>
              </a:rPr>
              <a:t>MD</a:t>
            </a:r>
            <a:r>
              <a:rPr lang="zh-CN" altLang="en-US" dirty="0">
                <a:cs typeface="+mn-ea"/>
                <a:sym typeface="+mn-lt"/>
              </a:rPr>
              <a:t>系列哈希函数</a:t>
            </a:r>
            <a:endParaRPr lang="en-US" altLang="zh-CN" dirty="0">
              <a:cs typeface="+mn-ea"/>
              <a:sym typeface="+mn-lt"/>
            </a:endParaRPr>
          </a:p>
          <a:p>
            <a:pPr lvl="1"/>
            <a:r>
              <a:rPr lang="en-US" altLang="zh-CN" dirty="0">
                <a:cs typeface="+mn-ea"/>
                <a:sym typeface="+mn-lt"/>
              </a:rPr>
              <a:t>Ron </a:t>
            </a:r>
            <a:r>
              <a:rPr lang="en-US" altLang="zh-CN" dirty="0" err="1">
                <a:cs typeface="+mn-ea"/>
                <a:sym typeface="+mn-lt"/>
              </a:rPr>
              <a:t>Rivest</a:t>
            </a:r>
            <a:r>
              <a:rPr lang="zh-CN" altLang="en-US" dirty="0">
                <a:cs typeface="+mn-ea"/>
                <a:sym typeface="+mn-lt"/>
              </a:rPr>
              <a:t>设计的系列哈希函数系列</a:t>
            </a:r>
            <a:r>
              <a:rPr lang="en-US" altLang="zh-CN" dirty="0">
                <a:cs typeface="+mn-ea"/>
                <a:sym typeface="+mn-lt"/>
              </a:rPr>
              <a:t>:</a:t>
            </a:r>
          </a:p>
          <a:p>
            <a:pPr lvl="2"/>
            <a:r>
              <a:rPr lang="zh-CN" altLang="en-US" dirty="0">
                <a:cs typeface="+mn-ea"/>
                <a:sym typeface="+mn-lt"/>
              </a:rPr>
              <a:t>　</a:t>
            </a:r>
            <a:r>
              <a:rPr lang="en-US" altLang="zh-CN" dirty="0">
                <a:cs typeface="+mn-ea"/>
                <a:sym typeface="+mn-lt"/>
              </a:rPr>
              <a:t>MD5</a:t>
            </a:r>
            <a:r>
              <a:rPr lang="zh-CN" altLang="en-US" dirty="0">
                <a:cs typeface="+mn-ea"/>
                <a:sym typeface="+mn-lt"/>
              </a:rPr>
              <a:t>　是</a:t>
            </a:r>
            <a:r>
              <a:rPr lang="en-US" altLang="zh-CN" dirty="0">
                <a:cs typeface="+mn-ea"/>
                <a:sym typeface="+mn-lt"/>
              </a:rPr>
              <a:t>MD4</a:t>
            </a:r>
            <a:r>
              <a:rPr lang="zh-CN" altLang="en-US" dirty="0">
                <a:cs typeface="+mn-ea"/>
                <a:sym typeface="+mn-lt"/>
              </a:rPr>
              <a:t>的改进型　</a:t>
            </a:r>
            <a:r>
              <a:rPr lang="en-US" altLang="zh-CN" dirty="0">
                <a:cs typeface="+mn-ea"/>
                <a:sym typeface="+mn-lt"/>
              </a:rPr>
              <a:t>[RFC1321]</a:t>
            </a:r>
          </a:p>
          <a:p>
            <a:pPr lvl="2"/>
            <a:r>
              <a:rPr lang="zh-CN" altLang="en-US" dirty="0">
                <a:cs typeface="+mn-ea"/>
                <a:sym typeface="+mn-lt"/>
              </a:rPr>
              <a:t>　</a:t>
            </a:r>
            <a:r>
              <a:rPr lang="en-US" altLang="zh-CN" dirty="0">
                <a:cs typeface="+mn-ea"/>
                <a:sym typeface="+mn-lt"/>
              </a:rPr>
              <a:t>MD4</a:t>
            </a:r>
            <a:r>
              <a:rPr lang="zh-CN" altLang="en-US" dirty="0">
                <a:cs typeface="+mn-ea"/>
                <a:sym typeface="+mn-lt"/>
              </a:rPr>
              <a:t>　</a:t>
            </a:r>
            <a:r>
              <a:rPr lang="en-US" altLang="zh-CN" dirty="0">
                <a:cs typeface="+mn-ea"/>
                <a:sym typeface="+mn-lt"/>
              </a:rPr>
              <a:t>[RFC1320]</a:t>
            </a:r>
          </a:p>
          <a:p>
            <a:pPr lvl="2"/>
            <a:r>
              <a:rPr lang="zh-CN" altLang="en-US" dirty="0">
                <a:cs typeface="+mn-ea"/>
                <a:sym typeface="+mn-lt"/>
              </a:rPr>
              <a:t>　</a:t>
            </a:r>
            <a:r>
              <a:rPr lang="en-US" altLang="zh-CN" dirty="0">
                <a:cs typeface="+mn-ea"/>
                <a:sym typeface="+mn-lt"/>
              </a:rPr>
              <a:t>MD2</a:t>
            </a:r>
            <a:r>
              <a:rPr lang="zh-CN" altLang="en-US" dirty="0">
                <a:cs typeface="+mn-ea"/>
                <a:sym typeface="+mn-lt"/>
              </a:rPr>
              <a:t>　</a:t>
            </a:r>
            <a:r>
              <a:rPr lang="en-US" altLang="zh-CN" dirty="0">
                <a:cs typeface="+mn-ea"/>
                <a:sym typeface="+mn-lt"/>
              </a:rPr>
              <a:t>[RFC1319]</a:t>
            </a:r>
            <a:r>
              <a:rPr lang="zh-CN" altLang="en-US" dirty="0">
                <a:cs typeface="+mn-ea"/>
                <a:sym typeface="+mn-lt"/>
              </a:rPr>
              <a:t>，已被</a:t>
            </a:r>
            <a:r>
              <a:rPr lang="en-US" altLang="zh-CN" dirty="0" err="1">
                <a:cs typeface="+mn-ea"/>
                <a:sym typeface="+mn-lt"/>
              </a:rPr>
              <a:t>Rogier</a:t>
            </a:r>
            <a:r>
              <a:rPr lang="zh-CN" altLang="en-US" dirty="0">
                <a:cs typeface="+mn-ea"/>
                <a:sym typeface="+mn-lt"/>
              </a:rPr>
              <a:t>等于</a:t>
            </a:r>
            <a:r>
              <a:rPr lang="en-US" altLang="zh-CN" dirty="0">
                <a:cs typeface="+mn-ea"/>
                <a:sym typeface="+mn-lt"/>
              </a:rPr>
              <a:t>1995</a:t>
            </a:r>
            <a:r>
              <a:rPr lang="zh-CN" altLang="en-US" dirty="0">
                <a:cs typeface="+mn-ea"/>
                <a:sym typeface="+mn-lt"/>
              </a:rPr>
              <a:t>年攻破</a:t>
            </a:r>
          </a:p>
          <a:p>
            <a:pPr lvl="1"/>
            <a:r>
              <a:rPr lang="zh-CN" altLang="en-US" dirty="0">
                <a:cs typeface="+mn-ea"/>
                <a:sym typeface="+mn-lt"/>
              </a:rPr>
              <a:t>较早被标准化组织</a:t>
            </a:r>
            <a:r>
              <a:rPr lang="en-US" altLang="zh-CN" dirty="0">
                <a:cs typeface="+mn-ea"/>
                <a:sym typeface="+mn-lt"/>
              </a:rPr>
              <a:t>IETF</a:t>
            </a:r>
            <a:r>
              <a:rPr lang="zh-CN" altLang="en-US" dirty="0">
                <a:cs typeface="+mn-ea"/>
                <a:sym typeface="+mn-lt"/>
              </a:rPr>
              <a:t>接纳，并已获得广泛应用</a:t>
            </a:r>
          </a:p>
          <a:p>
            <a:pPr lvl="1"/>
            <a:r>
              <a:rPr lang="en-US" altLang="zh-CN" dirty="0">
                <a:cs typeface="+mn-ea"/>
                <a:sym typeface="+mn-lt"/>
              </a:rPr>
              <a:t>Hash</a:t>
            </a:r>
            <a:r>
              <a:rPr lang="zh-CN" altLang="en-US" dirty="0">
                <a:cs typeface="+mn-ea"/>
                <a:sym typeface="+mn-lt"/>
              </a:rPr>
              <a:t>值长度为</a:t>
            </a:r>
            <a:r>
              <a:rPr lang="en-US" altLang="zh-CN" dirty="0">
                <a:cs typeface="+mn-ea"/>
                <a:sym typeface="+mn-lt"/>
              </a:rPr>
              <a:t>128bits</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MD5</a:t>
            </a:r>
            <a:r>
              <a:rPr lang="zh-CN" altLang="en-US" sz="2800" b="1" dirty="0">
                <a:solidFill>
                  <a:srgbClr val="C00000"/>
                </a:solidFill>
                <a:cs typeface="+mn-ea"/>
                <a:sym typeface="+mn-lt"/>
              </a:rPr>
              <a:t>算法</a:t>
            </a:r>
          </a:p>
        </p:txBody>
      </p:sp>
    </p:spTree>
    <p:extLst>
      <p:ext uri="{BB962C8B-B14F-4D97-AF65-F5344CB8AC3E}">
        <p14:creationId xmlns:p14="http://schemas.microsoft.com/office/powerpoint/2010/main" val="162229997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824536"/>
          </a:xfrm>
        </p:spPr>
        <p:txBody>
          <a:bodyPr>
            <a:normAutofit/>
          </a:bodyPr>
          <a:lstStyle/>
          <a:p>
            <a:r>
              <a:rPr lang="zh-CN" altLang="en-US" dirty="0">
                <a:cs typeface="+mn-ea"/>
                <a:sym typeface="+mn-lt"/>
              </a:rPr>
              <a:t>（</a:t>
            </a:r>
            <a:r>
              <a:rPr lang="en-US" altLang="zh-CN" dirty="0">
                <a:cs typeface="+mn-ea"/>
                <a:sym typeface="+mn-lt"/>
              </a:rPr>
              <a:t>1</a:t>
            </a:r>
            <a:r>
              <a:rPr lang="zh-CN" altLang="en-US" dirty="0">
                <a:cs typeface="+mn-ea"/>
                <a:sym typeface="+mn-lt"/>
              </a:rPr>
              <a:t>） 原理介绍</a:t>
            </a:r>
            <a:endParaRPr lang="en-US" altLang="zh-CN" dirty="0">
              <a:cs typeface="+mn-ea"/>
              <a:sym typeface="+mn-lt"/>
            </a:endParaRPr>
          </a:p>
          <a:p>
            <a:pPr lvl="1"/>
            <a:r>
              <a:rPr lang="zh-CN" altLang="en-US" dirty="0">
                <a:cs typeface="+mn-ea"/>
                <a:sym typeface="+mn-lt"/>
              </a:rPr>
              <a:t>归零律：</a:t>
            </a:r>
            <a:r>
              <a:rPr lang="en-US" altLang="zh-CN" dirty="0">
                <a:cs typeface="+mn-ea"/>
                <a:sym typeface="+mn-lt"/>
              </a:rPr>
              <a:t>A </a:t>
            </a:r>
            <a:r>
              <a:rPr lang="en-US" altLang="zh-CN" dirty="0">
                <a:solidFill>
                  <a:srgbClr val="FF0000"/>
                </a:solidFill>
                <a:cs typeface="+mn-ea"/>
                <a:sym typeface="+mn-lt"/>
              </a:rPr>
              <a:t>XOR</a:t>
            </a:r>
            <a:r>
              <a:rPr lang="en-US" altLang="zh-CN" dirty="0">
                <a:cs typeface="+mn-ea"/>
                <a:sym typeface="+mn-lt"/>
              </a:rPr>
              <a:t> A = 0</a:t>
            </a:r>
          </a:p>
          <a:p>
            <a:pPr lvl="1"/>
            <a:r>
              <a:rPr lang="zh-CN" altLang="en-US" dirty="0">
                <a:cs typeface="+mn-ea"/>
                <a:sym typeface="+mn-lt"/>
              </a:rPr>
              <a:t>恒等律：</a:t>
            </a:r>
            <a:r>
              <a:rPr lang="en-US" altLang="zh-CN" dirty="0">
                <a:cs typeface="+mn-ea"/>
                <a:sym typeface="+mn-lt"/>
              </a:rPr>
              <a:t>A </a:t>
            </a:r>
            <a:r>
              <a:rPr lang="en-US" altLang="zh-CN" dirty="0">
                <a:solidFill>
                  <a:srgbClr val="FF0000"/>
                </a:solidFill>
                <a:cs typeface="+mn-ea"/>
                <a:sym typeface="+mn-lt"/>
              </a:rPr>
              <a:t>XOR</a:t>
            </a:r>
            <a:r>
              <a:rPr lang="en-US" altLang="zh-CN" dirty="0">
                <a:cs typeface="+mn-ea"/>
                <a:sym typeface="+mn-lt"/>
              </a:rPr>
              <a:t> 0 = A</a:t>
            </a:r>
          </a:p>
          <a:p>
            <a:pPr lvl="1"/>
            <a:r>
              <a:rPr lang="zh-CN" altLang="en-US" dirty="0">
                <a:solidFill>
                  <a:srgbClr val="0000FF"/>
                </a:solidFill>
                <a:cs typeface="+mn-ea"/>
                <a:sym typeface="+mn-lt"/>
              </a:rPr>
              <a:t>交换律</a:t>
            </a:r>
            <a:r>
              <a:rPr lang="zh-CN" altLang="en-US" dirty="0">
                <a:cs typeface="+mn-ea"/>
                <a:sym typeface="+mn-lt"/>
              </a:rPr>
              <a:t>：</a:t>
            </a:r>
            <a:r>
              <a:rPr lang="en-US" altLang="zh-CN" dirty="0">
                <a:cs typeface="+mn-ea"/>
                <a:sym typeface="+mn-lt"/>
              </a:rPr>
              <a:t>A </a:t>
            </a:r>
            <a:r>
              <a:rPr lang="en-US" altLang="zh-CN" dirty="0">
                <a:solidFill>
                  <a:srgbClr val="FF0000"/>
                </a:solidFill>
                <a:cs typeface="+mn-ea"/>
                <a:sym typeface="+mn-lt"/>
              </a:rPr>
              <a:t>XOR</a:t>
            </a:r>
            <a:r>
              <a:rPr lang="en-US" altLang="zh-CN" dirty="0">
                <a:cs typeface="+mn-ea"/>
                <a:sym typeface="+mn-lt"/>
              </a:rPr>
              <a:t> B = B </a:t>
            </a:r>
            <a:r>
              <a:rPr lang="en-US" altLang="zh-CN" dirty="0">
                <a:solidFill>
                  <a:srgbClr val="FF0000"/>
                </a:solidFill>
                <a:cs typeface="+mn-ea"/>
                <a:sym typeface="+mn-lt"/>
              </a:rPr>
              <a:t>XOR</a:t>
            </a:r>
            <a:r>
              <a:rPr lang="en-US" altLang="zh-CN" dirty="0">
                <a:cs typeface="+mn-ea"/>
                <a:sym typeface="+mn-lt"/>
              </a:rPr>
              <a:t> A</a:t>
            </a:r>
          </a:p>
          <a:p>
            <a:pPr lvl="1"/>
            <a:r>
              <a:rPr lang="zh-CN" altLang="en-US" dirty="0">
                <a:highlight>
                  <a:srgbClr val="FFFF00"/>
                </a:highlight>
                <a:cs typeface="+mn-ea"/>
                <a:sym typeface="+mn-lt"/>
              </a:rPr>
              <a:t>结合律</a:t>
            </a:r>
            <a:r>
              <a:rPr lang="zh-CN" altLang="en-US" dirty="0">
                <a:cs typeface="+mn-ea"/>
                <a:sym typeface="+mn-lt"/>
              </a:rPr>
              <a:t>：</a:t>
            </a:r>
            <a:r>
              <a:rPr lang="en-US" altLang="zh-CN" dirty="0">
                <a:cs typeface="+mn-ea"/>
                <a:sym typeface="+mn-lt"/>
              </a:rPr>
              <a:t>(A </a:t>
            </a:r>
            <a:r>
              <a:rPr lang="en-US" altLang="zh-CN" dirty="0">
                <a:solidFill>
                  <a:srgbClr val="FF0000"/>
                </a:solidFill>
                <a:cs typeface="+mn-ea"/>
                <a:sym typeface="+mn-lt"/>
              </a:rPr>
              <a:t>XOR</a:t>
            </a:r>
            <a:r>
              <a:rPr lang="en-US" altLang="zh-CN" dirty="0">
                <a:cs typeface="+mn-ea"/>
                <a:sym typeface="+mn-lt"/>
              </a:rPr>
              <a:t> B) </a:t>
            </a:r>
            <a:r>
              <a:rPr lang="en-US" altLang="zh-CN" dirty="0">
                <a:solidFill>
                  <a:srgbClr val="FF0000"/>
                </a:solidFill>
                <a:cs typeface="+mn-ea"/>
                <a:sym typeface="+mn-lt"/>
              </a:rPr>
              <a:t>XOR</a:t>
            </a:r>
            <a:r>
              <a:rPr lang="en-US" altLang="zh-CN" dirty="0">
                <a:cs typeface="+mn-ea"/>
                <a:sym typeface="+mn-lt"/>
              </a:rPr>
              <a:t> C = A </a:t>
            </a:r>
            <a:r>
              <a:rPr lang="en-US" altLang="zh-CN" dirty="0">
                <a:solidFill>
                  <a:srgbClr val="FF0000"/>
                </a:solidFill>
                <a:cs typeface="+mn-ea"/>
                <a:sym typeface="+mn-lt"/>
              </a:rPr>
              <a:t>XOR</a:t>
            </a:r>
            <a:r>
              <a:rPr lang="en-US" altLang="zh-CN" dirty="0">
                <a:cs typeface="+mn-ea"/>
                <a:sym typeface="+mn-lt"/>
              </a:rPr>
              <a:t> (B </a:t>
            </a:r>
            <a:r>
              <a:rPr lang="en-US" altLang="zh-CN" dirty="0">
                <a:solidFill>
                  <a:srgbClr val="FF0000"/>
                </a:solidFill>
                <a:cs typeface="+mn-ea"/>
                <a:sym typeface="+mn-lt"/>
              </a:rPr>
              <a:t>XOR</a:t>
            </a:r>
            <a:r>
              <a:rPr lang="en-US" altLang="zh-CN" dirty="0">
                <a:cs typeface="+mn-ea"/>
                <a:sym typeface="+mn-lt"/>
              </a:rPr>
              <a:t> C )</a:t>
            </a:r>
          </a:p>
          <a:p>
            <a:pPr lvl="1"/>
            <a:r>
              <a:rPr lang="zh-CN" altLang="en-US" dirty="0">
                <a:cs typeface="+mn-ea"/>
                <a:sym typeface="+mn-lt"/>
              </a:rPr>
              <a:t>自反律：</a:t>
            </a:r>
            <a:r>
              <a:rPr lang="en-US" altLang="zh-CN" sz="2400" dirty="0">
                <a:effectLst>
                  <a:outerShdw blurRad="38100" dist="38100" dir="2700000" algn="tl">
                    <a:srgbClr val="000000">
                      <a:alpha val="43137"/>
                    </a:srgbClr>
                  </a:outerShdw>
                </a:effectLst>
                <a:cs typeface="+mn-ea"/>
                <a:sym typeface="+mn-lt"/>
              </a:rPr>
              <a:t>C </a:t>
            </a:r>
            <a:r>
              <a:rPr lang="en-US" altLang="zh-CN" sz="2400" dirty="0">
                <a:solidFill>
                  <a:srgbClr val="FF0000"/>
                </a:solidFill>
                <a:effectLst>
                  <a:outerShdw blurRad="38100" dist="38100" dir="2700000" algn="tl">
                    <a:srgbClr val="000000">
                      <a:alpha val="43137"/>
                    </a:srgbClr>
                  </a:outerShdw>
                </a:effectLst>
                <a:cs typeface="+mn-ea"/>
                <a:sym typeface="+mn-lt"/>
              </a:rPr>
              <a:t>XOR</a:t>
            </a:r>
            <a:r>
              <a:rPr lang="en-US" altLang="zh-CN" sz="2400" dirty="0">
                <a:effectLst>
                  <a:outerShdw blurRad="38100" dist="38100" dir="2700000" algn="tl">
                    <a:srgbClr val="000000">
                      <a:alpha val="43137"/>
                    </a:srgbClr>
                  </a:outerShdw>
                </a:effectLst>
                <a:cs typeface="+mn-ea"/>
                <a:sym typeface="+mn-lt"/>
              </a:rPr>
              <a:t> B </a:t>
            </a:r>
            <a:r>
              <a:rPr lang="en-US" altLang="zh-CN" sz="2400" dirty="0">
                <a:solidFill>
                  <a:srgbClr val="FF0000"/>
                </a:solidFill>
                <a:cs typeface="+mn-ea"/>
                <a:sym typeface="+mn-lt"/>
              </a:rPr>
              <a:t>XOR</a:t>
            </a:r>
            <a:r>
              <a:rPr lang="en-US" altLang="zh-CN" sz="2400" dirty="0">
                <a:cs typeface="+mn-ea"/>
                <a:sym typeface="+mn-lt"/>
              </a:rPr>
              <a:t> C = B </a:t>
            </a:r>
            <a:r>
              <a:rPr lang="en-US" altLang="zh-CN" sz="2400" dirty="0">
                <a:cs typeface="+mn-ea"/>
                <a:sym typeface="Wingdings" panose="05000000000000000000" pitchFamily="2" charset="2"/>
              </a:rPr>
              <a:t></a:t>
            </a:r>
            <a:r>
              <a:rPr lang="en-US" altLang="zh-CN" sz="2400" dirty="0">
                <a:cs typeface="+mn-ea"/>
                <a:sym typeface="+mn-lt"/>
              </a:rPr>
              <a:t> </a:t>
            </a:r>
            <a:r>
              <a:rPr lang="en-US" altLang="zh-CN" sz="2400" u="sng" dirty="0">
                <a:solidFill>
                  <a:srgbClr val="0000FF"/>
                </a:solidFill>
                <a:effectLst>
                  <a:outerShdw blurRad="38100" dist="38100" dir="2700000" algn="tl">
                    <a:srgbClr val="000000">
                      <a:alpha val="43137"/>
                    </a:srgbClr>
                  </a:outerShdw>
                </a:effectLst>
                <a:cs typeface="+mn-ea"/>
                <a:sym typeface="+mn-lt"/>
              </a:rPr>
              <a:t>B XOR </a:t>
            </a:r>
            <a:r>
              <a:rPr lang="en-US" altLang="zh-CN" sz="2400" u="sng" dirty="0">
                <a:solidFill>
                  <a:srgbClr val="0000FF"/>
                </a:solidFill>
                <a:effectLst>
                  <a:outerShdw blurRad="38100" dist="38100" dir="2700000" algn="tl">
                    <a:srgbClr val="000000">
                      <a:alpha val="43137"/>
                    </a:srgbClr>
                  </a:outerShdw>
                </a:effectLst>
                <a:highlight>
                  <a:srgbClr val="FFFF00"/>
                </a:highlight>
                <a:cs typeface="+mn-ea"/>
                <a:sym typeface="+mn-lt"/>
              </a:rPr>
              <a:t>C </a:t>
            </a:r>
            <a:r>
              <a:rPr lang="en-US" altLang="zh-CN" sz="2400" dirty="0">
                <a:solidFill>
                  <a:srgbClr val="FF0000"/>
                </a:solidFill>
                <a:highlight>
                  <a:srgbClr val="FFFF00"/>
                </a:highlight>
                <a:cs typeface="+mn-ea"/>
                <a:sym typeface="+mn-lt"/>
              </a:rPr>
              <a:t>XOR</a:t>
            </a:r>
            <a:r>
              <a:rPr lang="en-US" altLang="zh-CN" sz="2400" dirty="0">
                <a:highlight>
                  <a:srgbClr val="FFFF00"/>
                </a:highlight>
                <a:cs typeface="+mn-ea"/>
                <a:sym typeface="+mn-lt"/>
              </a:rPr>
              <a:t> C </a:t>
            </a:r>
            <a:r>
              <a:rPr lang="en-US" altLang="zh-CN" sz="2400" dirty="0">
                <a:cs typeface="+mn-ea"/>
                <a:sym typeface="+mn-lt"/>
              </a:rPr>
              <a:t>= B </a:t>
            </a:r>
            <a:endParaRPr lang="en-US" altLang="zh-CN" sz="2000" dirty="0">
              <a:cs typeface="+mn-ea"/>
              <a:sym typeface="+mn-lt"/>
            </a:endParaRPr>
          </a:p>
          <a:p>
            <a:pPr lvl="1"/>
            <a:endParaRPr lang="en-US" altLang="zh-CN" dirty="0">
              <a:cs typeface="+mn-ea"/>
              <a:sym typeface="+mn-lt"/>
            </a:endParaRPr>
          </a:p>
          <a:p>
            <a:pPr lvl="1"/>
            <a:r>
              <a:rPr lang="en-US" altLang="zh-CN" dirty="0">
                <a:cs typeface="+mn-ea"/>
                <a:sym typeface="+mn-lt"/>
              </a:rPr>
              <a:t>A   =   B </a:t>
            </a:r>
            <a:r>
              <a:rPr lang="en-US" altLang="zh-CN" dirty="0">
                <a:solidFill>
                  <a:srgbClr val="FF0000"/>
                </a:solidFill>
                <a:cs typeface="+mn-ea"/>
                <a:sym typeface="+mn-lt"/>
              </a:rPr>
              <a:t>XOR</a:t>
            </a:r>
            <a:r>
              <a:rPr lang="en-US" altLang="zh-CN" dirty="0">
                <a:cs typeface="+mn-ea"/>
                <a:sym typeface="+mn-lt"/>
              </a:rPr>
              <a:t> C  </a:t>
            </a:r>
            <a:r>
              <a:rPr lang="en-US" altLang="zh-CN" dirty="0">
                <a:cs typeface="+mn-ea"/>
                <a:sym typeface="Wingdings" panose="05000000000000000000" pitchFamily="2" charset="2"/>
              </a:rPr>
              <a:t></a:t>
            </a:r>
            <a:r>
              <a:rPr lang="en-US" altLang="zh-CN" dirty="0">
                <a:cs typeface="+mn-ea"/>
                <a:sym typeface="+mn-lt"/>
              </a:rPr>
              <a:t>   B   =   A </a:t>
            </a:r>
            <a:r>
              <a:rPr lang="en-US" altLang="zh-CN" dirty="0">
                <a:solidFill>
                  <a:srgbClr val="FF0000"/>
                </a:solidFill>
                <a:cs typeface="+mn-ea"/>
                <a:sym typeface="+mn-lt"/>
              </a:rPr>
              <a:t>XOR</a:t>
            </a:r>
            <a:r>
              <a:rPr lang="en-US" altLang="zh-CN" dirty="0">
                <a:cs typeface="+mn-ea"/>
                <a:sym typeface="+mn-lt"/>
              </a:rPr>
              <a:t> C?  (</a:t>
            </a:r>
            <a:r>
              <a:rPr lang="zh-CN" altLang="en-US" dirty="0">
                <a:cs typeface="+mn-ea"/>
                <a:sym typeface="+mn-lt"/>
              </a:rPr>
              <a:t>对，不对</a:t>
            </a:r>
            <a:r>
              <a:rPr lang="en-US" altLang="zh-CN" dirty="0">
                <a:cs typeface="+mn-ea"/>
                <a:sym typeface="+mn-lt"/>
              </a:rPr>
              <a:t>)</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）简单加密算法逆向分析 </a:t>
            </a:r>
            <a:r>
              <a:rPr lang="en-US" altLang="zh-CN" sz="2800" b="1" dirty="0">
                <a:solidFill>
                  <a:srgbClr val="C00000"/>
                </a:solidFill>
                <a:cs typeface="+mn-ea"/>
                <a:sym typeface="+mn-lt"/>
              </a:rPr>
              <a:t>— </a:t>
            </a:r>
            <a:r>
              <a:rPr lang="zh-CN" altLang="en-US" sz="2800" b="1" dirty="0">
                <a:solidFill>
                  <a:srgbClr val="C00000"/>
                </a:solidFill>
                <a:cs typeface="+mn-ea"/>
                <a:sym typeface="+mn-lt"/>
              </a:rPr>
              <a:t>异或加密</a:t>
            </a:r>
          </a:p>
        </p:txBody>
      </p:sp>
      <p:sp>
        <p:nvSpPr>
          <p:cNvPr id="12" name="任意多边形: 形状 11">
            <a:extLst>
              <a:ext uri="{FF2B5EF4-FFF2-40B4-BE49-F238E27FC236}">
                <a16:creationId xmlns:a16="http://schemas.microsoft.com/office/drawing/2014/main" id="{CFD5FF62-5CEA-4760-B1CC-50A0922E7219}"/>
              </a:ext>
            </a:extLst>
          </p:cNvPr>
          <p:cNvSpPr/>
          <p:nvPr/>
        </p:nvSpPr>
        <p:spPr>
          <a:xfrm rot="20642475">
            <a:off x="7799913" y="5138591"/>
            <a:ext cx="749278" cy="725621"/>
          </a:xfrm>
          <a:custGeom>
            <a:avLst/>
            <a:gdLst>
              <a:gd name="connsiteX0" fmla="*/ 0 w 749278"/>
              <a:gd name="connsiteY0" fmla="*/ 489647 h 725621"/>
              <a:gd name="connsiteX1" fmla="*/ 29497 w 749278"/>
              <a:gd name="connsiteY1" fmla="*/ 648929 h 725621"/>
              <a:gd name="connsiteX2" fmla="*/ 58994 w 749278"/>
              <a:gd name="connsiteY2" fmla="*/ 707923 h 725621"/>
              <a:gd name="connsiteX3" fmla="*/ 64893 w 749278"/>
              <a:gd name="connsiteY3" fmla="*/ 725621 h 725621"/>
              <a:gd name="connsiteX4" fmla="*/ 247773 w 749278"/>
              <a:gd name="connsiteY4" fmla="*/ 525043 h 725621"/>
              <a:gd name="connsiteX5" fmla="*/ 418855 w 749278"/>
              <a:gd name="connsiteY5" fmla="*/ 377559 h 725621"/>
              <a:gd name="connsiteX6" fmla="*/ 530942 w 749278"/>
              <a:gd name="connsiteY6" fmla="*/ 253673 h 725621"/>
              <a:gd name="connsiteX7" fmla="*/ 589936 w 749278"/>
              <a:gd name="connsiteY7" fmla="*/ 194679 h 725621"/>
              <a:gd name="connsiteX8" fmla="*/ 672527 w 749278"/>
              <a:gd name="connsiteY8" fmla="*/ 100289 h 725621"/>
              <a:gd name="connsiteX9" fmla="*/ 719722 w 749278"/>
              <a:gd name="connsiteY9" fmla="*/ 41296 h 725621"/>
              <a:gd name="connsiteX10" fmla="*/ 749218 w 749278"/>
              <a:gd name="connsiteY10" fmla="*/ 0 h 72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278" h="725621">
                <a:moveTo>
                  <a:pt x="0" y="489647"/>
                </a:moveTo>
                <a:cubicBezTo>
                  <a:pt x="1650" y="500097"/>
                  <a:pt x="16488" y="615477"/>
                  <a:pt x="29497" y="648929"/>
                </a:cubicBezTo>
                <a:cubicBezTo>
                  <a:pt x="37466" y="669420"/>
                  <a:pt x="49162" y="688258"/>
                  <a:pt x="58994" y="707923"/>
                </a:cubicBezTo>
                <a:cubicBezTo>
                  <a:pt x="61775" y="713485"/>
                  <a:pt x="62927" y="719722"/>
                  <a:pt x="64893" y="725621"/>
                </a:cubicBezTo>
                <a:cubicBezTo>
                  <a:pt x="108382" y="675441"/>
                  <a:pt x="202965" y="563671"/>
                  <a:pt x="247773" y="525043"/>
                </a:cubicBezTo>
                <a:cubicBezTo>
                  <a:pt x="304800" y="475882"/>
                  <a:pt x="368340" y="433391"/>
                  <a:pt x="418855" y="377559"/>
                </a:cubicBezTo>
                <a:cubicBezTo>
                  <a:pt x="456217" y="336264"/>
                  <a:pt x="491564" y="293051"/>
                  <a:pt x="530942" y="253673"/>
                </a:cubicBezTo>
                <a:cubicBezTo>
                  <a:pt x="550607" y="234008"/>
                  <a:pt x="571073" y="215114"/>
                  <a:pt x="589936" y="194679"/>
                </a:cubicBezTo>
                <a:cubicBezTo>
                  <a:pt x="618293" y="163959"/>
                  <a:pt x="645319" y="132032"/>
                  <a:pt x="672527" y="100289"/>
                </a:cubicBezTo>
                <a:cubicBezTo>
                  <a:pt x="672530" y="100286"/>
                  <a:pt x="719720" y="41298"/>
                  <a:pt x="719722" y="41296"/>
                </a:cubicBezTo>
                <a:cubicBezTo>
                  <a:pt x="751999" y="9018"/>
                  <a:pt x="749218" y="25704"/>
                  <a:pt x="749218" y="0"/>
                </a:cubicBezTo>
              </a:path>
            </a:pathLst>
          </a:cu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dirty="0">
              <a:cs typeface="+mn-ea"/>
              <a:sym typeface="+mn-lt"/>
            </a:endParaRPr>
          </a:p>
        </p:txBody>
      </p:sp>
      <p:sp>
        <p:nvSpPr>
          <p:cNvPr id="13" name="矩形 12">
            <a:extLst>
              <a:ext uri="{FF2B5EF4-FFF2-40B4-BE49-F238E27FC236}">
                <a16:creationId xmlns:a16="http://schemas.microsoft.com/office/drawing/2014/main" id="{97724BE5-4BEC-47CC-A026-0FC2018F25DA}"/>
              </a:ext>
            </a:extLst>
          </p:cNvPr>
          <p:cNvSpPr/>
          <p:nvPr/>
        </p:nvSpPr>
        <p:spPr>
          <a:xfrm>
            <a:off x="5718571" y="4249972"/>
            <a:ext cx="3528392" cy="504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37" name="组合 36">
            <a:extLst>
              <a:ext uri="{FF2B5EF4-FFF2-40B4-BE49-F238E27FC236}">
                <a16:creationId xmlns:a16="http://schemas.microsoft.com/office/drawing/2014/main" id="{0C7AB62F-2603-481F-B81F-BEFC1D9EB186}"/>
              </a:ext>
            </a:extLst>
          </p:cNvPr>
          <p:cNvGrpSpPr/>
          <p:nvPr/>
        </p:nvGrpSpPr>
        <p:grpSpPr>
          <a:xfrm>
            <a:off x="992560" y="5733256"/>
            <a:ext cx="3096344" cy="1057280"/>
            <a:chOff x="992560" y="5733256"/>
            <a:chExt cx="3096344" cy="1057280"/>
          </a:xfrm>
        </p:grpSpPr>
        <p:sp>
          <p:nvSpPr>
            <p:cNvPr id="14" name="文本框 13">
              <a:extLst>
                <a:ext uri="{FF2B5EF4-FFF2-40B4-BE49-F238E27FC236}">
                  <a16:creationId xmlns:a16="http://schemas.microsoft.com/office/drawing/2014/main" id="{1690E7F1-05BB-4CD0-B65D-8253887F7E7A}"/>
                </a:ext>
              </a:extLst>
            </p:cNvPr>
            <p:cNvSpPr txBox="1"/>
            <p:nvPr/>
          </p:nvSpPr>
          <p:spPr>
            <a:xfrm>
              <a:off x="992560" y="5949280"/>
              <a:ext cx="792088" cy="369332"/>
            </a:xfrm>
            <a:prstGeom prst="rect">
              <a:avLst/>
            </a:prstGeom>
            <a:noFill/>
          </p:spPr>
          <p:txBody>
            <a:bodyPr wrap="square" rtlCol="0">
              <a:spAutoFit/>
            </a:bodyPr>
            <a:lstStyle/>
            <a:p>
              <a:pPr algn="ctr"/>
              <a:r>
                <a:rPr lang="zh-CN" altLang="en-US" b="1" dirty="0">
                  <a:solidFill>
                    <a:srgbClr val="C00000"/>
                  </a:solidFill>
                  <a:cs typeface="+mn-ea"/>
                  <a:sym typeface="+mn-lt"/>
                </a:rPr>
                <a:t>密文</a:t>
              </a:r>
            </a:p>
          </p:txBody>
        </p:sp>
        <p:sp>
          <p:nvSpPr>
            <p:cNvPr id="15" name="文本框 14">
              <a:extLst>
                <a:ext uri="{FF2B5EF4-FFF2-40B4-BE49-F238E27FC236}">
                  <a16:creationId xmlns:a16="http://schemas.microsoft.com/office/drawing/2014/main" id="{A9B43FAA-0F16-40FF-A009-FD8346A3959D}"/>
                </a:ext>
              </a:extLst>
            </p:cNvPr>
            <p:cNvSpPr txBox="1"/>
            <p:nvPr/>
          </p:nvSpPr>
          <p:spPr>
            <a:xfrm>
              <a:off x="2072680" y="5949280"/>
              <a:ext cx="792088" cy="369332"/>
            </a:xfrm>
            <a:prstGeom prst="rect">
              <a:avLst/>
            </a:prstGeom>
            <a:noFill/>
          </p:spPr>
          <p:txBody>
            <a:bodyPr wrap="square" rtlCol="0">
              <a:spAutoFit/>
            </a:bodyPr>
            <a:lstStyle/>
            <a:p>
              <a:pPr algn="ctr"/>
              <a:r>
                <a:rPr lang="zh-CN" altLang="en-US" b="1" dirty="0">
                  <a:solidFill>
                    <a:srgbClr val="00B050"/>
                  </a:solidFill>
                  <a:cs typeface="+mn-ea"/>
                  <a:sym typeface="+mn-lt"/>
                </a:rPr>
                <a:t>明文</a:t>
              </a:r>
            </a:p>
          </p:txBody>
        </p:sp>
        <p:sp>
          <p:nvSpPr>
            <p:cNvPr id="16" name="文本框 15">
              <a:extLst>
                <a:ext uri="{FF2B5EF4-FFF2-40B4-BE49-F238E27FC236}">
                  <a16:creationId xmlns:a16="http://schemas.microsoft.com/office/drawing/2014/main" id="{1F853890-BE0D-4194-9083-7FBA70D18B93}"/>
                </a:ext>
              </a:extLst>
            </p:cNvPr>
            <p:cNvSpPr txBox="1"/>
            <p:nvPr/>
          </p:nvSpPr>
          <p:spPr>
            <a:xfrm>
              <a:off x="3296816" y="5949280"/>
              <a:ext cx="792088" cy="369332"/>
            </a:xfrm>
            <a:prstGeom prst="rect">
              <a:avLst/>
            </a:prstGeom>
            <a:noFill/>
          </p:spPr>
          <p:txBody>
            <a:bodyPr wrap="square" rtlCol="0">
              <a:spAutoFit/>
            </a:bodyPr>
            <a:lstStyle/>
            <a:p>
              <a:pPr algn="ctr"/>
              <a:r>
                <a:rPr lang="zh-CN" altLang="en-US" b="1" dirty="0">
                  <a:cs typeface="+mn-ea"/>
                  <a:sym typeface="+mn-lt"/>
                </a:rPr>
                <a:t>密钥</a:t>
              </a:r>
            </a:p>
          </p:txBody>
        </p:sp>
        <p:sp>
          <p:nvSpPr>
            <p:cNvPr id="20" name="文本框 19">
              <a:extLst>
                <a:ext uri="{FF2B5EF4-FFF2-40B4-BE49-F238E27FC236}">
                  <a16:creationId xmlns:a16="http://schemas.microsoft.com/office/drawing/2014/main" id="{60511005-EF85-4F48-ADDD-8C09AE7225E5}"/>
                </a:ext>
              </a:extLst>
            </p:cNvPr>
            <p:cNvSpPr txBox="1"/>
            <p:nvPr/>
          </p:nvSpPr>
          <p:spPr>
            <a:xfrm>
              <a:off x="2149237" y="6390426"/>
              <a:ext cx="792088" cy="400110"/>
            </a:xfrm>
            <a:prstGeom prst="rect">
              <a:avLst/>
            </a:prstGeom>
            <a:noFill/>
          </p:spPr>
          <p:txBody>
            <a:bodyPr wrap="square" rtlCol="0">
              <a:spAutoFit/>
            </a:bodyPr>
            <a:lstStyle/>
            <a:p>
              <a:pPr algn="ctr"/>
              <a:r>
                <a:rPr lang="zh-CN" altLang="en-US" sz="2000" dirty="0">
                  <a:cs typeface="+mn-ea"/>
                  <a:sym typeface="+mn-lt"/>
                </a:rPr>
                <a:t>加密</a:t>
              </a:r>
            </a:p>
          </p:txBody>
        </p:sp>
        <p:sp>
          <p:nvSpPr>
            <p:cNvPr id="22" name="左大括号 21">
              <a:extLst>
                <a:ext uri="{FF2B5EF4-FFF2-40B4-BE49-F238E27FC236}">
                  <a16:creationId xmlns:a16="http://schemas.microsoft.com/office/drawing/2014/main" id="{F9ABBC0D-E8E4-48AA-9414-E9A31A56CA72}"/>
                </a:ext>
              </a:extLst>
            </p:cNvPr>
            <p:cNvSpPr/>
            <p:nvPr/>
          </p:nvSpPr>
          <p:spPr>
            <a:xfrm rot="16200000">
              <a:off x="2445499" y="4940187"/>
              <a:ext cx="178550" cy="2796395"/>
            </a:xfrm>
            <a:prstGeom prst="leftBrace">
              <a:avLst>
                <a:gd name="adj1" fmla="val 48016"/>
                <a:gd name="adj2" fmla="val 5031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cxnSp>
          <p:nvCxnSpPr>
            <p:cNvPr id="29" name="直接箭头连接符 28">
              <a:extLst>
                <a:ext uri="{FF2B5EF4-FFF2-40B4-BE49-F238E27FC236}">
                  <a16:creationId xmlns:a16="http://schemas.microsoft.com/office/drawing/2014/main" id="{E42B50FB-8064-4D3B-ACD4-14672B8ADD73}"/>
                </a:ext>
              </a:extLst>
            </p:cNvPr>
            <p:cNvCxnSpPr>
              <a:cxnSpLocks/>
              <a:stCxn id="14" idx="0"/>
            </p:cNvCxnSpPr>
            <p:nvPr/>
          </p:nvCxnSpPr>
          <p:spPr>
            <a:xfrm flipV="1">
              <a:off x="1388604" y="5733256"/>
              <a:ext cx="0"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699D5181-4105-4281-B8EE-878472F33D28}"/>
                </a:ext>
              </a:extLst>
            </p:cNvPr>
            <p:cNvCxnSpPr>
              <a:cxnSpLocks/>
            </p:cNvCxnSpPr>
            <p:nvPr/>
          </p:nvCxnSpPr>
          <p:spPr>
            <a:xfrm flipV="1">
              <a:off x="2475520" y="5733256"/>
              <a:ext cx="0"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5545D0B3-26B2-4A79-85A1-DBE992704C71}"/>
                </a:ext>
              </a:extLst>
            </p:cNvPr>
            <p:cNvCxnSpPr>
              <a:cxnSpLocks/>
            </p:cNvCxnSpPr>
            <p:nvPr/>
          </p:nvCxnSpPr>
          <p:spPr>
            <a:xfrm flipV="1">
              <a:off x="3728864" y="5733256"/>
              <a:ext cx="0"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50A398D6-393F-4F47-BEAC-6DECDAEC29D9}"/>
              </a:ext>
            </a:extLst>
          </p:cNvPr>
          <p:cNvGrpSpPr/>
          <p:nvPr/>
        </p:nvGrpSpPr>
        <p:grpSpPr>
          <a:xfrm>
            <a:off x="4520952" y="5733256"/>
            <a:ext cx="3024336" cy="1082715"/>
            <a:chOff x="4406376" y="5733256"/>
            <a:chExt cx="3024336" cy="1082715"/>
          </a:xfrm>
        </p:grpSpPr>
        <p:sp>
          <p:nvSpPr>
            <p:cNvPr id="23" name="文本框 22">
              <a:extLst>
                <a:ext uri="{FF2B5EF4-FFF2-40B4-BE49-F238E27FC236}">
                  <a16:creationId xmlns:a16="http://schemas.microsoft.com/office/drawing/2014/main" id="{2351F941-A3C5-44B7-856F-B3DB86AC22BF}"/>
                </a:ext>
              </a:extLst>
            </p:cNvPr>
            <p:cNvSpPr txBox="1"/>
            <p:nvPr/>
          </p:nvSpPr>
          <p:spPr>
            <a:xfrm>
              <a:off x="5414488" y="5955541"/>
              <a:ext cx="792088" cy="369332"/>
            </a:xfrm>
            <a:prstGeom prst="rect">
              <a:avLst/>
            </a:prstGeom>
            <a:noFill/>
          </p:spPr>
          <p:txBody>
            <a:bodyPr wrap="square" rtlCol="0">
              <a:spAutoFit/>
            </a:bodyPr>
            <a:lstStyle/>
            <a:p>
              <a:pPr algn="ctr"/>
              <a:r>
                <a:rPr lang="zh-CN" altLang="en-US" b="1" dirty="0">
                  <a:solidFill>
                    <a:srgbClr val="C00000"/>
                  </a:solidFill>
                  <a:cs typeface="+mn-ea"/>
                  <a:sym typeface="+mn-lt"/>
                </a:rPr>
                <a:t>密文</a:t>
              </a:r>
            </a:p>
          </p:txBody>
        </p:sp>
        <p:sp>
          <p:nvSpPr>
            <p:cNvPr id="24" name="文本框 23">
              <a:extLst>
                <a:ext uri="{FF2B5EF4-FFF2-40B4-BE49-F238E27FC236}">
                  <a16:creationId xmlns:a16="http://schemas.microsoft.com/office/drawing/2014/main" id="{D2BE346F-F125-4470-A5B0-8BD88CC141E4}"/>
                </a:ext>
              </a:extLst>
            </p:cNvPr>
            <p:cNvSpPr txBox="1"/>
            <p:nvPr/>
          </p:nvSpPr>
          <p:spPr>
            <a:xfrm>
              <a:off x="4406376" y="5955541"/>
              <a:ext cx="792088" cy="369332"/>
            </a:xfrm>
            <a:prstGeom prst="rect">
              <a:avLst/>
            </a:prstGeom>
            <a:noFill/>
          </p:spPr>
          <p:txBody>
            <a:bodyPr wrap="square" rtlCol="0">
              <a:spAutoFit/>
            </a:bodyPr>
            <a:lstStyle/>
            <a:p>
              <a:pPr algn="ctr"/>
              <a:r>
                <a:rPr lang="zh-CN" altLang="en-US" b="1" dirty="0">
                  <a:solidFill>
                    <a:srgbClr val="00B050"/>
                  </a:solidFill>
                  <a:cs typeface="+mn-ea"/>
                  <a:sym typeface="+mn-lt"/>
                </a:rPr>
                <a:t>明文</a:t>
              </a:r>
            </a:p>
          </p:txBody>
        </p:sp>
        <p:sp>
          <p:nvSpPr>
            <p:cNvPr id="25" name="文本框 24">
              <a:extLst>
                <a:ext uri="{FF2B5EF4-FFF2-40B4-BE49-F238E27FC236}">
                  <a16:creationId xmlns:a16="http://schemas.microsoft.com/office/drawing/2014/main" id="{E391851D-60D1-4C3B-8158-BD37AF27933C}"/>
                </a:ext>
              </a:extLst>
            </p:cNvPr>
            <p:cNvSpPr txBox="1"/>
            <p:nvPr/>
          </p:nvSpPr>
          <p:spPr>
            <a:xfrm>
              <a:off x="6638624" y="5983813"/>
              <a:ext cx="792088" cy="369332"/>
            </a:xfrm>
            <a:prstGeom prst="rect">
              <a:avLst/>
            </a:prstGeom>
            <a:noFill/>
          </p:spPr>
          <p:txBody>
            <a:bodyPr wrap="square" rtlCol="0">
              <a:spAutoFit/>
            </a:bodyPr>
            <a:lstStyle/>
            <a:p>
              <a:pPr algn="ctr"/>
              <a:r>
                <a:rPr lang="zh-CN" altLang="en-US" b="1" dirty="0">
                  <a:cs typeface="+mn-ea"/>
                  <a:sym typeface="+mn-lt"/>
                </a:rPr>
                <a:t>密钥</a:t>
              </a:r>
            </a:p>
          </p:txBody>
        </p:sp>
        <p:sp>
          <p:nvSpPr>
            <p:cNvPr id="26" name="文本框 25">
              <a:extLst>
                <a:ext uri="{FF2B5EF4-FFF2-40B4-BE49-F238E27FC236}">
                  <a16:creationId xmlns:a16="http://schemas.microsoft.com/office/drawing/2014/main" id="{D2152DDE-A741-48D1-A225-F63CC580440E}"/>
                </a:ext>
              </a:extLst>
            </p:cNvPr>
            <p:cNvSpPr txBox="1"/>
            <p:nvPr/>
          </p:nvSpPr>
          <p:spPr>
            <a:xfrm>
              <a:off x="5558504" y="6415861"/>
              <a:ext cx="792088" cy="400110"/>
            </a:xfrm>
            <a:prstGeom prst="rect">
              <a:avLst/>
            </a:prstGeom>
            <a:noFill/>
          </p:spPr>
          <p:txBody>
            <a:bodyPr wrap="square" rtlCol="0">
              <a:spAutoFit/>
            </a:bodyPr>
            <a:lstStyle/>
            <a:p>
              <a:pPr algn="ctr"/>
              <a:r>
                <a:rPr lang="zh-CN" altLang="en-US" sz="2000" dirty="0">
                  <a:cs typeface="+mn-ea"/>
                  <a:sym typeface="+mn-lt"/>
                </a:rPr>
                <a:t>解密</a:t>
              </a:r>
            </a:p>
          </p:txBody>
        </p:sp>
        <p:sp>
          <p:nvSpPr>
            <p:cNvPr id="27" name="左大括号 26">
              <a:extLst>
                <a:ext uri="{FF2B5EF4-FFF2-40B4-BE49-F238E27FC236}">
                  <a16:creationId xmlns:a16="http://schemas.microsoft.com/office/drawing/2014/main" id="{E63AA3F2-47D0-4EB8-A3CF-F71DDA46AD4C}"/>
                </a:ext>
              </a:extLst>
            </p:cNvPr>
            <p:cNvSpPr/>
            <p:nvPr/>
          </p:nvSpPr>
          <p:spPr>
            <a:xfrm rot="16200000">
              <a:off x="5888442" y="5017603"/>
              <a:ext cx="132216" cy="2664297"/>
            </a:xfrm>
            <a:prstGeom prst="leftBrace">
              <a:avLst>
                <a:gd name="adj1" fmla="val 48016"/>
                <a:gd name="adj2" fmla="val 5031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cxnSp>
          <p:nvCxnSpPr>
            <p:cNvPr id="34" name="直接箭头连接符 33">
              <a:extLst>
                <a:ext uri="{FF2B5EF4-FFF2-40B4-BE49-F238E27FC236}">
                  <a16:creationId xmlns:a16="http://schemas.microsoft.com/office/drawing/2014/main" id="{11C1017D-F998-404C-A890-D3E33D5F5C40}"/>
                </a:ext>
              </a:extLst>
            </p:cNvPr>
            <p:cNvCxnSpPr>
              <a:cxnSpLocks/>
            </p:cNvCxnSpPr>
            <p:nvPr/>
          </p:nvCxnSpPr>
          <p:spPr>
            <a:xfrm flipV="1">
              <a:off x="4700972" y="5733256"/>
              <a:ext cx="0"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2E7B5A03-0697-4CEA-A5AF-B16617725802}"/>
                </a:ext>
              </a:extLst>
            </p:cNvPr>
            <p:cNvCxnSpPr>
              <a:cxnSpLocks/>
            </p:cNvCxnSpPr>
            <p:nvPr/>
          </p:nvCxnSpPr>
          <p:spPr>
            <a:xfrm flipV="1">
              <a:off x="5756642" y="5733256"/>
              <a:ext cx="0"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C378746E-8194-4185-8608-A7C2631462FA}"/>
                </a:ext>
              </a:extLst>
            </p:cNvPr>
            <p:cNvCxnSpPr>
              <a:cxnSpLocks/>
            </p:cNvCxnSpPr>
            <p:nvPr/>
          </p:nvCxnSpPr>
          <p:spPr>
            <a:xfrm flipV="1">
              <a:off x="6950061" y="5733256"/>
              <a:ext cx="0"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96729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xit" presetSubtype="4" fill="hold" grpId="0" nodeType="clickEffect">
                                  <p:stCondLst>
                                    <p:cond delay="0"/>
                                  </p:stCondLst>
                                  <p:childTnLst>
                                    <p:animEffect transition="out" filter="wipe(down)">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500" fill="hold"/>
                                        <p:tgtEl>
                                          <p:spTgt spid="37"/>
                                        </p:tgtEl>
                                        <p:attrNameLst>
                                          <p:attrName>ppt_x</p:attrName>
                                        </p:attrNameLst>
                                      </p:cBhvr>
                                      <p:tavLst>
                                        <p:tav tm="0">
                                          <p:val>
                                            <p:strVal val="#ppt_x"/>
                                          </p:val>
                                        </p:tav>
                                        <p:tav tm="100000">
                                          <p:val>
                                            <p:strVal val="#ppt_x"/>
                                          </p:val>
                                        </p:tav>
                                      </p:tavLst>
                                    </p:anim>
                                    <p:anim calcmode="lin" valueType="num">
                                      <p:cBhvr additive="base">
                                        <p:cTn id="1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additive="base">
                                        <p:cTn id="24" dur="500" fill="hold"/>
                                        <p:tgtEl>
                                          <p:spTgt spid="38"/>
                                        </p:tgtEl>
                                        <p:attrNameLst>
                                          <p:attrName>ppt_x</p:attrName>
                                        </p:attrNameLst>
                                      </p:cBhvr>
                                      <p:tavLst>
                                        <p:tav tm="0">
                                          <p:val>
                                            <p:strVal val="#ppt_x"/>
                                          </p:val>
                                        </p:tav>
                                        <p:tav tm="100000">
                                          <p:val>
                                            <p:strVal val="#ppt_x"/>
                                          </p:val>
                                        </p:tav>
                                      </p:tavLst>
                                    </p:anim>
                                    <p:anim calcmode="lin" valueType="num">
                                      <p:cBhvr additive="base">
                                        <p:cTn id="2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4385692" cy="4752528"/>
          </a:xfrm>
        </p:spPr>
        <p:txBody>
          <a:bodyPr/>
          <a:lstStyle/>
          <a:p>
            <a:r>
              <a:rPr lang="en-US" altLang="zh-CN" dirty="0">
                <a:cs typeface="+mn-ea"/>
                <a:sym typeface="+mn-lt"/>
              </a:rPr>
              <a:t>MD5</a:t>
            </a:r>
            <a:r>
              <a:rPr lang="zh-CN" altLang="en-US" dirty="0">
                <a:cs typeface="+mn-ea"/>
                <a:sym typeface="+mn-lt"/>
              </a:rPr>
              <a:t>算法逻辑</a:t>
            </a:r>
            <a:endParaRPr lang="en-US" altLang="zh-CN" dirty="0">
              <a:cs typeface="+mn-ea"/>
              <a:sym typeface="+mn-lt"/>
            </a:endParaRPr>
          </a:p>
          <a:p>
            <a:pPr lvl="1"/>
            <a:r>
              <a:rPr lang="zh-CN" altLang="en-US" dirty="0">
                <a:cs typeface="+mn-ea"/>
                <a:sym typeface="+mn-lt"/>
              </a:rPr>
              <a:t>输入：任意长度的消息</a:t>
            </a:r>
          </a:p>
          <a:p>
            <a:pPr lvl="1"/>
            <a:r>
              <a:rPr lang="zh-CN" altLang="en-US" dirty="0">
                <a:cs typeface="+mn-ea"/>
                <a:sym typeface="+mn-lt"/>
              </a:rPr>
              <a:t>输出：</a:t>
            </a:r>
            <a:r>
              <a:rPr lang="en-US" altLang="zh-CN" dirty="0">
                <a:highlight>
                  <a:srgbClr val="FFFF00"/>
                </a:highlight>
                <a:cs typeface="+mn-ea"/>
                <a:sym typeface="+mn-lt"/>
              </a:rPr>
              <a:t>128bit</a:t>
            </a:r>
            <a:r>
              <a:rPr lang="zh-CN" altLang="en-US" dirty="0">
                <a:highlight>
                  <a:srgbClr val="FFFF00"/>
                </a:highlight>
                <a:cs typeface="+mn-ea"/>
                <a:sym typeface="+mn-lt"/>
              </a:rPr>
              <a:t>（即 </a:t>
            </a:r>
            <a:r>
              <a:rPr lang="en-US" altLang="zh-CN" dirty="0">
                <a:highlight>
                  <a:srgbClr val="FFFF00"/>
                </a:highlight>
                <a:cs typeface="+mn-ea"/>
                <a:sym typeface="+mn-lt"/>
              </a:rPr>
              <a:t>16byte </a:t>
            </a:r>
            <a:r>
              <a:rPr lang="zh-CN" altLang="en-US" dirty="0">
                <a:highlight>
                  <a:srgbClr val="FFFF00"/>
                </a:highlight>
                <a:cs typeface="+mn-ea"/>
                <a:sym typeface="+mn-lt"/>
              </a:rPr>
              <a:t>的）消息摘要</a:t>
            </a:r>
          </a:p>
          <a:p>
            <a:pPr lvl="1"/>
            <a:r>
              <a:rPr lang="zh-CN" altLang="en-US" dirty="0">
                <a:cs typeface="+mn-ea"/>
                <a:sym typeface="+mn-lt"/>
              </a:rPr>
              <a:t>处理：</a:t>
            </a:r>
            <a:r>
              <a:rPr lang="zh-CN" altLang="en-US" dirty="0">
                <a:highlight>
                  <a:srgbClr val="FFFF00"/>
                </a:highlight>
                <a:cs typeface="+mn-ea"/>
                <a:sym typeface="+mn-lt"/>
              </a:rPr>
              <a:t>以 </a:t>
            </a:r>
            <a:r>
              <a:rPr lang="en-US" altLang="zh-CN" dirty="0">
                <a:highlight>
                  <a:srgbClr val="FFFF00"/>
                </a:highlight>
                <a:cs typeface="+mn-ea"/>
                <a:sym typeface="+mn-lt"/>
              </a:rPr>
              <a:t>512bit </a:t>
            </a:r>
            <a:r>
              <a:rPr lang="zh-CN" altLang="en-US" dirty="0">
                <a:highlight>
                  <a:srgbClr val="FFFF00"/>
                </a:highlight>
                <a:cs typeface="+mn-ea"/>
                <a:sym typeface="+mn-lt"/>
              </a:rPr>
              <a:t>（即 </a:t>
            </a:r>
            <a:r>
              <a:rPr lang="en-US" altLang="zh-CN" dirty="0">
                <a:highlight>
                  <a:srgbClr val="FFFF00"/>
                </a:highlight>
                <a:cs typeface="+mn-ea"/>
                <a:sym typeface="+mn-lt"/>
              </a:rPr>
              <a:t>64byte </a:t>
            </a:r>
            <a:r>
              <a:rPr lang="zh-CN" altLang="en-US" dirty="0">
                <a:highlight>
                  <a:srgbClr val="FFFF00"/>
                </a:highlight>
                <a:cs typeface="+mn-ea"/>
                <a:sym typeface="+mn-lt"/>
              </a:rPr>
              <a:t>的）输入数据块为单位</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MD5</a:t>
            </a:r>
            <a:r>
              <a:rPr lang="zh-CN" altLang="en-US" sz="2800" b="1" dirty="0">
                <a:solidFill>
                  <a:srgbClr val="C00000"/>
                </a:solidFill>
                <a:cs typeface="+mn-ea"/>
                <a:sym typeface="+mn-lt"/>
              </a:rPr>
              <a:t>算法</a:t>
            </a:r>
          </a:p>
        </p:txBody>
      </p:sp>
      <p:sp>
        <p:nvSpPr>
          <p:cNvPr id="6" name="Text Box 4"/>
          <p:cNvSpPr txBox="1">
            <a:spLocks noChangeArrowheads="1"/>
          </p:cNvSpPr>
          <p:nvPr/>
        </p:nvSpPr>
        <p:spPr bwMode="ltGray">
          <a:xfrm>
            <a:off x="0" y="6172474"/>
            <a:ext cx="9906000" cy="457200"/>
          </a:xfrm>
          <a:prstGeom prst="rect">
            <a:avLst/>
          </a:prstGeom>
          <a:noFill/>
          <a:ln w="9525" cap="rnd">
            <a:noFill/>
            <a:miter lim="800000"/>
            <a:headEnd/>
            <a:tailEnd/>
          </a:ln>
        </p:spPr>
        <p:txBody>
          <a:bodyPr wrap="square">
            <a:spAutoFit/>
          </a:bodyPr>
          <a:lstStyle/>
          <a:p>
            <a:pPr algn="ctr" eaLnBrk="0" hangingPunct="0"/>
            <a:r>
              <a:rPr kumimoji="1" lang="en-US" altLang="zh-CN" sz="2400" dirty="0">
                <a:solidFill>
                  <a:schemeClr val="bg1">
                    <a:lumMod val="65000"/>
                  </a:schemeClr>
                </a:solidFill>
                <a:cs typeface="+mn-ea"/>
                <a:sym typeface="+mn-lt"/>
              </a:rPr>
              <a:t>MD5 (RFC 1321) developed by Ron Rivest @ MIT</a:t>
            </a:r>
          </a:p>
        </p:txBody>
      </p:sp>
      <p:pic>
        <p:nvPicPr>
          <p:cNvPr id="7" name="图片 6">
            <a:extLst>
              <a:ext uri="{FF2B5EF4-FFF2-40B4-BE49-F238E27FC236}">
                <a16:creationId xmlns:a16="http://schemas.microsoft.com/office/drawing/2014/main" id="{84C8A571-05C0-4FAD-86DE-1F2BD28DF884}"/>
              </a:ext>
            </a:extLst>
          </p:cNvPr>
          <p:cNvPicPr>
            <a:picLocks noChangeAspect="1"/>
          </p:cNvPicPr>
          <p:nvPr/>
        </p:nvPicPr>
        <p:blipFill>
          <a:blip r:embed="rId2"/>
          <a:stretch>
            <a:fillRect/>
          </a:stretch>
        </p:blipFill>
        <p:spPr>
          <a:xfrm>
            <a:off x="4924181" y="1884823"/>
            <a:ext cx="4981819" cy="3644219"/>
          </a:xfrm>
          <a:prstGeom prst="rect">
            <a:avLst/>
          </a:prstGeom>
        </p:spPr>
      </p:pic>
    </p:spTree>
    <p:extLst>
      <p:ext uri="{BB962C8B-B14F-4D97-AF65-F5344CB8AC3E}">
        <p14:creationId xmlns:p14="http://schemas.microsoft.com/office/powerpoint/2010/main" val="89359516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lstStyle/>
          <a:p>
            <a:r>
              <a:rPr lang="en-US" altLang="zh-CN" dirty="0">
                <a:cs typeface="+mn-ea"/>
                <a:sym typeface="+mn-lt"/>
              </a:rPr>
              <a:t>MD5</a:t>
            </a:r>
            <a:r>
              <a:rPr lang="zh-CN" altLang="en-US" dirty="0">
                <a:cs typeface="+mn-ea"/>
                <a:sym typeface="+mn-lt"/>
              </a:rPr>
              <a:t>算法逻辑</a:t>
            </a:r>
            <a:endParaRPr lang="en-US" altLang="zh-CN" dirty="0">
              <a:cs typeface="+mn-ea"/>
              <a:sym typeface="+mn-lt"/>
            </a:endParaRPr>
          </a:p>
          <a:p>
            <a:pPr lvl="1" eaLnBrk="0" hangingPunct="0"/>
            <a:r>
              <a:rPr kumimoji="1" lang="zh-CN" altLang="en-US" dirty="0">
                <a:cs typeface="+mn-ea"/>
                <a:sym typeface="+mn-lt"/>
              </a:rPr>
              <a:t>步骤</a:t>
            </a:r>
            <a:r>
              <a:rPr kumimoji="1" lang="en-US" altLang="zh-CN" dirty="0">
                <a:cs typeface="+mn-ea"/>
                <a:sym typeface="+mn-lt"/>
              </a:rPr>
              <a:t>1</a:t>
            </a:r>
            <a:r>
              <a:rPr kumimoji="1" lang="zh-CN" altLang="en-US" dirty="0">
                <a:cs typeface="+mn-ea"/>
                <a:sym typeface="+mn-lt"/>
              </a:rPr>
              <a:t>：分组和填充：把明文消息按</a:t>
            </a:r>
            <a:r>
              <a:rPr kumimoji="1" lang="en-US" altLang="zh-CN" dirty="0">
                <a:cs typeface="+mn-ea"/>
                <a:sym typeface="+mn-lt"/>
              </a:rPr>
              <a:t>512</a:t>
            </a:r>
            <a:r>
              <a:rPr kumimoji="1" lang="zh-CN" altLang="en-US" dirty="0">
                <a:cs typeface="+mn-ea"/>
                <a:sym typeface="+mn-lt"/>
              </a:rPr>
              <a:t>位分组，最后填充一定长度的</a:t>
            </a:r>
            <a:r>
              <a:rPr kumimoji="1" lang="en-US" altLang="zh-CN" dirty="0">
                <a:cs typeface="+mn-ea"/>
                <a:sym typeface="+mn-lt"/>
              </a:rPr>
              <a:t>1000…</a:t>
            </a:r>
            <a:r>
              <a:rPr kumimoji="1" lang="zh-CN" altLang="en-US" dirty="0">
                <a:cs typeface="+mn-ea"/>
                <a:sym typeface="+mn-lt"/>
              </a:rPr>
              <a:t>，使得每个消息的长度满足</a:t>
            </a:r>
            <a:r>
              <a:rPr kumimoji="1" lang="en-US" altLang="zh-CN" dirty="0">
                <a:cs typeface="+mn-ea"/>
                <a:sym typeface="+mn-lt"/>
              </a:rPr>
              <a:t>length  448 mod 512</a:t>
            </a:r>
          </a:p>
          <a:p>
            <a:pPr lvl="2" eaLnBrk="0" hangingPunct="0"/>
            <a:r>
              <a:rPr lang="zh-CN" altLang="en-US" dirty="0">
                <a:cs typeface="+mn-ea"/>
                <a:sym typeface="+mn-lt"/>
              </a:rPr>
              <a:t>填充的方法是先将比特“</a:t>
            </a:r>
            <a:r>
              <a:rPr lang="en-US" altLang="zh-CN" dirty="0">
                <a:cs typeface="+mn-ea"/>
                <a:sym typeface="+mn-lt"/>
              </a:rPr>
              <a:t>1</a:t>
            </a:r>
            <a:r>
              <a:rPr lang="zh-CN" altLang="en-US" dirty="0">
                <a:cs typeface="+mn-ea"/>
                <a:sym typeface="+mn-lt"/>
              </a:rPr>
              <a:t>”添加到消息的末尾，再添加</a:t>
            </a:r>
            <a:r>
              <a:rPr lang="en-US" altLang="zh-CN" dirty="0">
                <a:cs typeface="+mn-ea"/>
                <a:sym typeface="+mn-lt"/>
              </a:rPr>
              <a:t>k</a:t>
            </a:r>
            <a:r>
              <a:rPr lang="zh-CN" altLang="en-US" dirty="0">
                <a:cs typeface="+mn-ea"/>
                <a:sym typeface="+mn-lt"/>
              </a:rPr>
              <a:t>个零</a:t>
            </a:r>
            <a:endParaRPr lang="en-US" altLang="zh-CN" dirty="0">
              <a:cs typeface="+mn-ea"/>
              <a:sym typeface="+mn-lt"/>
            </a:endParaRPr>
          </a:p>
          <a:p>
            <a:pPr lvl="1" eaLnBrk="0" hangingPunct="0"/>
            <a:endParaRPr lang="en-US" altLang="zh-CN" dirty="0">
              <a:cs typeface="+mn-ea"/>
              <a:sym typeface="+mn-lt"/>
            </a:endParaRPr>
          </a:p>
          <a:p>
            <a:pPr lvl="1" eaLnBrk="0" hangingPunct="0"/>
            <a:r>
              <a:rPr kumimoji="1" lang="zh-CN" altLang="en-US" dirty="0">
                <a:cs typeface="+mn-ea"/>
                <a:sym typeface="+mn-lt"/>
              </a:rPr>
              <a:t>步骤</a:t>
            </a:r>
            <a:r>
              <a:rPr kumimoji="1" lang="en-US" altLang="zh-CN" dirty="0">
                <a:cs typeface="+mn-ea"/>
                <a:sym typeface="+mn-lt"/>
              </a:rPr>
              <a:t>2</a:t>
            </a:r>
            <a:r>
              <a:rPr kumimoji="1" lang="zh-CN" altLang="en-US" dirty="0">
                <a:cs typeface="+mn-ea"/>
                <a:sym typeface="+mn-lt"/>
              </a:rPr>
              <a:t>：附加消息：最后加上</a:t>
            </a:r>
            <a:r>
              <a:rPr kumimoji="1" lang="en-US" altLang="zh-CN" dirty="0">
                <a:cs typeface="+mn-ea"/>
                <a:sym typeface="+mn-lt"/>
              </a:rPr>
              <a:t>64</a:t>
            </a:r>
            <a:r>
              <a:rPr kumimoji="1" lang="zh-CN" altLang="en-US" dirty="0">
                <a:cs typeface="+mn-ea"/>
                <a:sym typeface="+mn-lt"/>
              </a:rPr>
              <a:t>位的消息摘要长度字段，整个明文恰好为</a:t>
            </a:r>
            <a:r>
              <a:rPr kumimoji="1" lang="en-US" altLang="zh-CN" dirty="0">
                <a:cs typeface="+mn-ea"/>
                <a:sym typeface="+mn-lt"/>
              </a:rPr>
              <a:t>512</a:t>
            </a:r>
            <a:r>
              <a:rPr kumimoji="1" lang="zh-CN" altLang="en-US" dirty="0">
                <a:cs typeface="+mn-ea"/>
                <a:sym typeface="+mn-lt"/>
              </a:rPr>
              <a:t>的整数倍</a:t>
            </a:r>
            <a:endParaRPr kumimoji="1" lang="en-US" altLang="zh-CN" dirty="0">
              <a:cs typeface="+mn-ea"/>
              <a:sym typeface="+mn-lt"/>
            </a:endParaRPr>
          </a:p>
          <a:p>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MD5</a:t>
            </a:r>
            <a:r>
              <a:rPr lang="zh-CN" altLang="en-US" sz="2800" b="1" dirty="0">
                <a:solidFill>
                  <a:srgbClr val="C00000"/>
                </a:solidFill>
                <a:cs typeface="+mn-ea"/>
                <a:sym typeface="+mn-lt"/>
              </a:rPr>
              <a:t>算法</a:t>
            </a:r>
          </a:p>
        </p:txBody>
      </p:sp>
    </p:spTree>
    <p:extLst>
      <p:ext uri="{BB962C8B-B14F-4D97-AF65-F5344CB8AC3E}">
        <p14:creationId xmlns:p14="http://schemas.microsoft.com/office/powerpoint/2010/main" val="216426292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a:xfrm>
                <a:off x="495300" y="1628800"/>
                <a:ext cx="8915400" cy="5112568"/>
              </a:xfrm>
            </p:spPr>
            <p:txBody>
              <a:bodyPr>
                <a:normAutofit fontScale="92500"/>
              </a:bodyPr>
              <a:lstStyle/>
              <a:p>
                <a:r>
                  <a:rPr lang="en-US" altLang="zh-CN" dirty="0">
                    <a:cs typeface="+mn-ea"/>
                    <a:sym typeface="+mn-lt"/>
                  </a:rPr>
                  <a:t>MD5</a:t>
                </a:r>
                <a:r>
                  <a:rPr lang="zh-CN" altLang="en-US" dirty="0">
                    <a:cs typeface="+mn-ea"/>
                    <a:sym typeface="+mn-lt"/>
                  </a:rPr>
                  <a:t>算法逻辑</a:t>
                </a:r>
                <a:endParaRPr lang="en-US" altLang="zh-CN" dirty="0">
                  <a:cs typeface="+mn-ea"/>
                  <a:sym typeface="+mn-lt"/>
                </a:endParaRPr>
              </a:p>
              <a:p>
                <a:pPr lvl="1" eaLnBrk="0" hangingPunct="0"/>
                <a:r>
                  <a:rPr kumimoji="1" lang="zh-CN" altLang="en-US" dirty="0">
                    <a:cs typeface="+mn-ea"/>
                    <a:sym typeface="+mn-lt"/>
                  </a:rPr>
                  <a:t>步骤</a:t>
                </a:r>
                <a:r>
                  <a:rPr kumimoji="1" lang="en-US" altLang="zh-CN" dirty="0">
                    <a:cs typeface="+mn-ea"/>
                    <a:sym typeface="+mn-lt"/>
                  </a:rPr>
                  <a:t>3</a:t>
                </a:r>
                <a:r>
                  <a:rPr kumimoji="1" lang="zh-CN" altLang="en-US" dirty="0">
                    <a:cs typeface="+mn-ea"/>
                    <a:sym typeface="+mn-lt"/>
                  </a:rPr>
                  <a:t>：初始化</a:t>
                </a:r>
                <a:r>
                  <a:rPr kumimoji="1" lang="en-US" altLang="zh-CN" dirty="0">
                    <a:cs typeface="+mn-ea"/>
                    <a:sym typeface="+mn-lt"/>
                  </a:rPr>
                  <a:t>MD</a:t>
                </a:r>
                <a:r>
                  <a:rPr kumimoji="1" lang="zh-CN" altLang="en-US" dirty="0">
                    <a:cs typeface="+mn-ea"/>
                    <a:sym typeface="+mn-lt"/>
                  </a:rPr>
                  <a:t>缓冲区。</a:t>
                </a:r>
                <a:endParaRPr kumimoji="1" lang="en-US" altLang="zh-CN" dirty="0">
                  <a:cs typeface="+mn-ea"/>
                  <a:sym typeface="+mn-lt"/>
                </a:endParaRPr>
              </a:p>
              <a:p>
                <a:pPr lvl="2" eaLnBrk="0" hangingPunct="0"/>
                <a:r>
                  <a:rPr kumimoji="1" lang="zh-CN" altLang="en-US" dirty="0">
                    <a:cs typeface="+mn-ea"/>
                    <a:sym typeface="+mn-lt"/>
                  </a:rPr>
                  <a:t>一个</a:t>
                </a:r>
                <a:r>
                  <a:rPr kumimoji="1" lang="en-US" altLang="zh-CN" dirty="0">
                    <a:cs typeface="+mn-ea"/>
                    <a:sym typeface="+mn-lt"/>
                  </a:rPr>
                  <a:t>128</a:t>
                </a:r>
                <a:r>
                  <a:rPr kumimoji="1" lang="zh-CN" altLang="en-US" dirty="0">
                    <a:cs typeface="+mn-ea"/>
                    <a:sym typeface="+mn-lt"/>
                  </a:rPr>
                  <a:t>位</a:t>
                </a:r>
                <a:r>
                  <a:rPr kumimoji="1" lang="en-US" altLang="zh-CN" dirty="0">
                    <a:cs typeface="+mn-ea"/>
                    <a:sym typeface="+mn-lt"/>
                  </a:rPr>
                  <a:t>MD</a:t>
                </a:r>
                <a:r>
                  <a:rPr kumimoji="1" lang="zh-CN" altLang="en-US" dirty="0">
                    <a:cs typeface="+mn-ea"/>
                    <a:sym typeface="+mn-lt"/>
                  </a:rPr>
                  <a:t>缓冲区用以保存中间和最终散列函数的结果。</a:t>
                </a:r>
                <a:endParaRPr kumimoji="1" lang="en-US" altLang="zh-CN" dirty="0">
                  <a:cs typeface="+mn-ea"/>
                  <a:sym typeface="+mn-lt"/>
                </a:endParaRPr>
              </a:p>
              <a:p>
                <a:pPr lvl="2" eaLnBrk="0" hangingPunct="0"/>
                <a:r>
                  <a:rPr kumimoji="1" lang="zh-CN" altLang="en-US" dirty="0">
                    <a:cs typeface="+mn-ea"/>
                    <a:sym typeface="+mn-lt"/>
                  </a:rPr>
                  <a:t>置</a:t>
                </a:r>
                <a:r>
                  <a:rPr kumimoji="1" lang="en-US" altLang="zh-CN" dirty="0">
                    <a:cs typeface="+mn-ea"/>
                    <a:sym typeface="+mn-lt"/>
                  </a:rPr>
                  <a:t>4</a:t>
                </a:r>
                <a:r>
                  <a:rPr kumimoji="1" lang="zh-CN" altLang="en-US" dirty="0">
                    <a:cs typeface="+mn-ea"/>
                    <a:sym typeface="+mn-lt"/>
                  </a:rPr>
                  <a:t>个</a:t>
                </a:r>
                <a:r>
                  <a:rPr kumimoji="1" lang="en-US" altLang="zh-CN" dirty="0">
                    <a:cs typeface="+mn-ea"/>
                    <a:sym typeface="+mn-lt"/>
                  </a:rPr>
                  <a:t>32</a:t>
                </a:r>
                <a:r>
                  <a:rPr kumimoji="1" lang="zh-CN" altLang="en-US" dirty="0">
                    <a:cs typeface="+mn-ea"/>
                    <a:sym typeface="+mn-lt"/>
                  </a:rPr>
                  <a:t>比特长的缓冲区</a:t>
                </a:r>
                <a:r>
                  <a:rPr kumimoji="1" lang="en-US" altLang="zh-CN" dirty="0">
                    <a:cs typeface="+mn-ea"/>
                    <a:sym typeface="+mn-lt"/>
                  </a:rPr>
                  <a:t>ABCD</a:t>
                </a:r>
                <a:r>
                  <a:rPr kumimoji="1" lang="zh-CN" altLang="en-US" dirty="0">
                    <a:cs typeface="+mn-ea"/>
                    <a:sym typeface="+mn-lt"/>
                  </a:rPr>
                  <a:t>分别为</a:t>
                </a:r>
                <a:endParaRPr kumimoji="1" lang="en-US" altLang="zh-CN" dirty="0">
                  <a:cs typeface="+mn-ea"/>
                  <a:sym typeface="+mn-lt"/>
                </a:endParaRPr>
              </a:p>
              <a:p>
                <a:pPr lvl="1" eaLnBrk="0" hangingPunct="0"/>
                <a:endParaRPr kumimoji="1" lang="en-US" altLang="zh-CN" dirty="0">
                  <a:cs typeface="+mn-ea"/>
                  <a:sym typeface="+mn-lt"/>
                </a:endParaRPr>
              </a:p>
              <a:p>
                <a:pPr lvl="1" eaLnBrk="0" hangingPunct="0"/>
                <a:endParaRPr kumimoji="1" lang="en-US" altLang="zh-CN" dirty="0">
                  <a:cs typeface="+mn-ea"/>
                  <a:sym typeface="+mn-lt"/>
                </a:endParaRPr>
              </a:p>
              <a:p>
                <a:pPr lvl="1" eaLnBrk="0" hangingPunct="0"/>
                <a:endParaRPr kumimoji="1" lang="en-US" altLang="zh-CN" dirty="0">
                  <a:cs typeface="+mn-ea"/>
                  <a:sym typeface="+mn-lt"/>
                </a:endParaRPr>
              </a:p>
              <a:p>
                <a:pPr lvl="1" eaLnBrk="0" hangingPunct="0"/>
                <a:r>
                  <a:rPr kumimoji="1" lang="zh-CN" altLang="en-US" dirty="0">
                    <a:cs typeface="+mn-ea"/>
                    <a:sym typeface="+mn-lt"/>
                  </a:rPr>
                  <a:t>步骤</a:t>
                </a:r>
                <a:r>
                  <a:rPr kumimoji="1" lang="en-US" altLang="zh-CN" dirty="0">
                    <a:cs typeface="+mn-ea"/>
                    <a:sym typeface="+mn-lt"/>
                  </a:rPr>
                  <a:t>4</a:t>
                </a:r>
                <a:r>
                  <a:rPr kumimoji="1" lang="zh-CN" altLang="en-US" dirty="0">
                    <a:cs typeface="+mn-ea"/>
                    <a:sym typeface="+mn-lt"/>
                  </a:rPr>
                  <a:t>：</a:t>
                </a:r>
                <a:r>
                  <a:rPr kumimoji="1" lang="zh-CN" altLang="en-US" dirty="0">
                    <a:highlight>
                      <a:srgbClr val="FFFF00"/>
                    </a:highlight>
                    <a:cs typeface="+mn-ea"/>
                    <a:sym typeface="+mn-lt"/>
                  </a:rPr>
                  <a:t>处理消息块（</a:t>
                </a:r>
                <a:r>
                  <a:rPr kumimoji="1" lang="en-US" altLang="zh-CN" dirty="0">
                    <a:highlight>
                      <a:srgbClr val="FFFF00"/>
                    </a:highlight>
                    <a:cs typeface="+mn-ea"/>
                    <a:sym typeface="+mn-lt"/>
                  </a:rPr>
                  <a:t>512bit</a:t>
                </a:r>
                <a:r>
                  <a:rPr kumimoji="1" lang="zh-CN" altLang="en-US" dirty="0">
                    <a:highlight>
                      <a:srgbClr val="FFFF00"/>
                    </a:highlight>
                    <a:cs typeface="+mn-ea"/>
                    <a:sym typeface="+mn-lt"/>
                  </a:rPr>
                  <a:t> </a:t>
                </a:r>
                <a:r>
                  <a:rPr kumimoji="1" lang="en-US" altLang="zh-CN" dirty="0">
                    <a:highlight>
                      <a:srgbClr val="FFFF00"/>
                    </a:highlight>
                    <a:cs typeface="+mn-ea"/>
                    <a:sym typeface="+mn-lt"/>
                  </a:rPr>
                  <a:t>= 16</a:t>
                </a:r>
                <a14:m>
                  <m:oMath xmlns:m="http://schemas.openxmlformats.org/officeDocument/2006/math">
                    <m:r>
                      <a:rPr kumimoji="1" lang="en-US" altLang="zh-CN" i="1" smtClean="0">
                        <a:highlight>
                          <a:srgbClr val="FFFF00"/>
                        </a:highlight>
                        <a:latin typeface="Cambria Math" panose="02040503050406030204" pitchFamily="18" charset="0"/>
                        <a:cs typeface="+mn-ea"/>
                        <a:sym typeface="+mn-lt"/>
                      </a:rPr>
                      <m:t>×</m:t>
                    </m:r>
                  </m:oMath>
                </a14:m>
                <a:r>
                  <a:rPr kumimoji="1" lang="en-US" altLang="zh-CN" dirty="0">
                    <a:highlight>
                      <a:srgbClr val="FFFF00"/>
                    </a:highlight>
                    <a:cs typeface="+mn-ea"/>
                    <a:sym typeface="+mn-lt"/>
                  </a:rPr>
                  <a:t>32bit</a:t>
                </a:r>
                <a:r>
                  <a:rPr kumimoji="1" lang="zh-CN" altLang="en-US" dirty="0">
                    <a:highlight>
                      <a:srgbClr val="FFFF00"/>
                    </a:highlight>
                    <a:cs typeface="+mn-ea"/>
                    <a:sym typeface="+mn-lt"/>
                  </a:rPr>
                  <a:t> </a:t>
                </a:r>
                <a:r>
                  <a:rPr kumimoji="1" lang="en-US" altLang="zh-CN" dirty="0">
                    <a:highlight>
                      <a:srgbClr val="FFFF00"/>
                    </a:highlight>
                    <a:cs typeface="+mn-ea"/>
                    <a:sym typeface="+mn-lt"/>
                  </a:rPr>
                  <a:t>DWORD</a:t>
                </a:r>
                <a:r>
                  <a:rPr kumimoji="1" lang="zh-CN" altLang="en-US" dirty="0">
                    <a:highlight>
                      <a:srgbClr val="FFFF00"/>
                    </a:highlight>
                    <a:cs typeface="+mn-ea"/>
                    <a:sym typeface="+mn-lt"/>
                  </a:rPr>
                  <a:t>）</a:t>
                </a:r>
                <a:endParaRPr kumimoji="1" lang="en-US" altLang="zh-CN" dirty="0">
                  <a:highlight>
                    <a:srgbClr val="FFFF00"/>
                  </a:highlight>
                  <a:cs typeface="+mn-ea"/>
                  <a:sym typeface="+mn-lt"/>
                </a:endParaRPr>
              </a:p>
              <a:p>
                <a:pPr lvl="2" eaLnBrk="0" hangingPunct="0"/>
                <a:r>
                  <a:rPr kumimoji="1" lang="zh-CN" altLang="en-US" dirty="0">
                    <a:cs typeface="+mn-ea"/>
                    <a:sym typeface="+mn-lt"/>
                  </a:rPr>
                  <a:t>一个压缩函数是本算法的核心</a:t>
                </a:r>
                <a:r>
                  <a:rPr kumimoji="1" lang="en-US" altLang="zh-CN" dirty="0">
                    <a:cs typeface="+mn-ea"/>
                    <a:sym typeface="+mn-lt"/>
                  </a:rPr>
                  <a:t>(H</a:t>
                </a:r>
                <a:r>
                  <a:rPr kumimoji="1" lang="en-US" altLang="zh-CN" baseline="-25000" dirty="0">
                    <a:cs typeface="+mn-ea"/>
                    <a:sym typeface="+mn-lt"/>
                  </a:rPr>
                  <a:t>MD5</a:t>
                </a:r>
                <a:r>
                  <a:rPr kumimoji="1" lang="en-US" altLang="zh-CN" dirty="0">
                    <a:cs typeface="+mn-ea"/>
                    <a:sym typeface="+mn-lt"/>
                  </a:rPr>
                  <a:t>)</a:t>
                </a:r>
                <a:r>
                  <a:rPr kumimoji="1" lang="zh-CN" altLang="en-US" dirty="0">
                    <a:cs typeface="+mn-ea"/>
                    <a:sym typeface="+mn-lt"/>
                  </a:rPr>
                  <a:t>，包括</a:t>
                </a:r>
                <a:r>
                  <a:rPr kumimoji="1" lang="en-US" altLang="zh-CN" dirty="0">
                    <a:highlight>
                      <a:srgbClr val="FFFF00"/>
                    </a:highlight>
                    <a:cs typeface="+mn-ea"/>
                    <a:sym typeface="+mn-lt"/>
                  </a:rPr>
                  <a:t>4</a:t>
                </a:r>
                <a:r>
                  <a:rPr kumimoji="1" lang="zh-CN" altLang="en-US" dirty="0">
                    <a:highlight>
                      <a:srgbClr val="FFFF00"/>
                    </a:highlight>
                    <a:cs typeface="+mn-ea"/>
                    <a:sym typeface="+mn-lt"/>
                  </a:rPr>
                  <a:t>轮处理</a:t>
                </a:r>
                <a:endParaRPr kumimoji="1" lang="en-US" altLang="zh-CN" dirty="0">
                  <a:highlight>
                    <a:srgbClr val="FFFF00"/>
                  </a:highlight>
                  <a:cs typeface="+mn-ea"/>
                  <a:sym typeface="+mn-lt"/>
                </a:endParaRPr>
              </a:p>
              <a:p>
                <a:pPr lvl="2" eaLnBrk="0" hangingPunct="0"/>
                <a:r>
                  <a:rPr kumimoji="1" lang="en-US" altLang="zh-CN" dirty="0">
                    <a:cs typeface="+mn-ea"/>
                    <a:sym typeface="+mn-lt"/>
                  </a:rPr>
                  <a:t>4</a:t>
                </a:r>
                <a:r>
                  <a:rPr kumimoji="1" lang="zh-CN" altLang="en-US" dirty="0">
                    <a:cs typeface="+mn-ea"/>
                    <a:sym typeface="+mn-lt"/>
                  </a:rPr>
                  <a:t>轮处理具有相似的结构，但每次</a:t>
                </a:r>
                <a:r>
                  <a:rPr kumimoji="1" lang="zh-CN" altLang="en-US" dirty="0">
                    <a:highlight>
                      <a:srgbClr val="FFFF00"/>
                    </a:highlight>
                    <a:cs typeface="+mn-ea"/>
                    <a:sym typeface="+mn-lt"/>
                  </a:rPr>
                  <a:t>使用不同的基本逻辑函数，记为</a:t>
                </a:r>
                <a:r>
                  <a:rPr kumimoji="1" lang="en-US" altLang="zh-CN" dirty="0">
                    <a:highlight>
                      <a:srgbClr val="FFFF00"/>
                    </a:highlight>
                    <a:cs typeface="+mn-ea"/>
                    <a:sym typeface="+mn-lt"/>
                  </a:rPr>
                  <a:t>F, G, H, I</a:t>
                </a:r>
                <a:r>
                  <a:rPr kumimoji="1" lang="zh-CN" altLang="en-US" dirty="0">
                    <a:cs typeface="+mn-ea"/>
                    <a:sym typeface="+mn-lt"/>
                  </a:rPr>
                  <a:t>。</a:t>
                </a:r>
              </a:p>
              <a:p>
                <a:pPr lvl="1" eaLnBrk="0" hangingPunct="0"/>
                <a:endParaRPr kumimoji="1" lang="en-US" altLang="zh-CN" dirty="0">
                  <a:cs typeface="+mn-ea"/>
                  <a:sym typeface="+mn-lt"/>
                </a:endParaRPr>
              </a:p>
              <a:p>
                <a:endParaRPr lang="zh-CN" altLang="en-US" dirty="0">
                  <a:cs typeface="+mn-ea"/>
                  <a:sym typeface="+mn-lt"/>
                </a:endParaRP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495300" y="1628800"/>
                <a:ext cx="8915400" cy="5112568"/>
              </a:xfrm>
              <a:blipFill>
                <a:blip r:embed="rId2"/>
                <a:stretch>
                  <a:fillRect l="-1367" t="-1669"/>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MD5</a:t>
            </a:r>
            <a:r>
              <a:rPr lang="zh-CN" altLang="en-US" sz="2800" b="1" dirty="0">
                <a:solidFill>
                  <a:srgbClr val="C00000"/>
                </a:solidFill>
                <a:cs typeface="+mn-ea"/>
                <a:sym typeface="+mn-lt"/>
              </a:rPr>
              <a:t>算法</a:t>
            </a:r>
          </a:p>
        </p:txBody>
      </p:sp>
      <p:sp>
        <p:nvSpPr>
          <p:cNvPr id="6" name="Text Box 5"/>
          <p:cNvSpPr txBox="1">
            <a:spLocks noChangeArrowheads="1"/>
          </p:cNvSpPr>
          <p:nvPr/>
        </p:nvSpPr>
        <p:spPr bwMode="ltGray">
          <a:xfrm>
            <a:off x="3891299" y="3523364"/>
            <a:ext cx="2509148" cy="1323439"/>
          </a:xfrm>
          <a:prstGeom prst="rect">
            <a:avLst/>
          </a:prstGeom>
          <a:noFill/>
          <a:ln w="9525" cap="rnd">
            <a:noFill/>
            <a:miter lim="800000"/>
            <a:headEnd/>
            <a:tailEnd/>
          </a:ln>
        </p:spPr>
        <p:txBody>
          <a:bodyPr wrap="none">
            <a:spAutoFit/>
          </a:bodyPr>
          <a:lstStyle/>
          <a:p>
            <a:pPr eaLnBrk="0" hangingPunct="0"/>
            <a:r>
              <a:rPr kumimoji="1" lang="en-US" altLang="zh-CN" sz="2000" b="1" dirty="0">
                <a:highlight>
                  <a:srgbClr val="FFFF00"/>
                </a:highlight>
                <a:cs typeface="+mn-ea"/>
                <a:sym typeface="+mn-lt"/>
              </a:rPr>
              <a:t>A:  01   23   45   67</a:t>
            </a:r>
          </a:p>
          <a:p>
            <a:pPr eaLnBrk="0" hangingPunct="0"/>
            <a:r>
              <a:rPr kumimoji="1" lang="en-US" altLang="zh-CN" sz="2000" b="1" dirty="0">
                <a:highlight>
                  <a:srgbClr val="FFFF00"/>
                </a:highlight>
                <a:cs typeface="+mn-ea"/>
                <a:sym typeface="+mn-lt"/>
              </a:rPr>
              <a:t>B:  89   AB   CD  EF</a:t>
            </a:r>
          </a:p>
          <a:p>
            <a:pPr eaLnBrk="0" hangingPunct="0"/>
            <a:r>
              <a:rPr kumimoji="1" lang="en-US" altLang="zh-CN" sz="2000" b="1" dirty="0">
                <a:highlight>
                  <a:srgbClr val="FFFF00"/>
                </a:highlight>
                <a:cs typeface="+mn-ea"/>
                <a:sym typeface="+mn-lt"/>
              </a:rPr>
              <a:t>C:  FE   DC   BA  98</a:t>
            </a:r>
          </a:p>
          <a:p>
            <a:pPr eaLnBrk="0" hangingPunct="0"/>
            <a:r>
              <a:rPr kumimoji="1" lang="en-US" altLang="zh-CN" sz="2000" b="1" dirty="0">
                <a:highlight>
                  <a:srgbClr val="FFFF00"/>
                </a:highlight>
                <a:cs typeface="+mn-ea"/>
                <a:sym typeface="+mn-lt"/>
              </a:rPr>
              <a:t>D:  76   54   32   10</a:t>
            </a:r>
          </a:p>
        </p:txBody>
      </p:sp>
    </p:spTree>
    <p:extLst>
      <p:ext uri="{BB962C8B-B14F-4D97-AF65-F5344CB8AC3E}">
        <p14:creationId xmlns:p14="http://schemas.microsoft.com/office/powerpoint/2010/main" val="213227971"/>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5025008" y="1844824"/>
            <a:ext cx="4644515" cy="4464496"/>
          </a:xfrm>
        </p:spPr>
        <p:txBody>
          <a:bodyPr>
            <a:noAutofit/>
          </a:bodyPr>
          <a:lstStyle/>
          <a:p>
            <a:pPr marL="457200" indent="-457200" algn="just" eaLnBrk="0" hangingPunct="0">
              <a:lnSpc>
                <a:spcPct val="120000"/>
              </a:lnSpc>
              <a:spcBef>
                <a:spcPts val="0"/>
              </a:spcBef>
              <a:buFont typeface="+mj-lt"/>
              <a:buAutoNum type="arabicPeriod"/>
            </a:pPr>
            <a:r>
              <a:rPr kumimoji="1" lang="zh-CN" altLang="en-US" sz="2000" dirty="0">
                <a:cs typeface="+mn-ea"/>
                <a:sym typeface="+mn-lt"/>
              </a:rPr>
              <a:t>每一轮以当前的 </a:t>
            </a:r>
            <a:r>
              <a:rPr kumimoji="1" lang="en-US" altLang="zh-CN" sz="2000" dirty="0">
                <a:cs typeface="+mn-ea"/>
                <a:sym typeface="+mn-lt"/>
              </a:rPr>
              <a:t>512bit </a:t>
            </a:r>
            <a:r>
              <a:rPr kumimoji="1" lang="zh-CN" altLang="en-US" sz="2000" dirty="0">
                <a:cs typeface="+mn-ea"/>
                <a:sym typeface="+mn-lt"/>
              </a:rPr>
              <a:t>数据块</a:t>
            </a:r>
            <a:r>
              <a:rPr kumimoji="1" lang="en-US" altLang="zh-CN" sz="2000" dirty="0">
                <a:cs typeface="+mn-ea"/>
                <a:sym typeface="+mn-lt"/>
              </a:rPr>
              <a:t>(</a:t>
            </a:r>
            <a:r>
              <a:rPr kumimoji="1" lang="en-US" altLang="zh-CN" sz="2000" dirty="0" err="1">
                <a:cs typeface="+mn-ea"/>
                <a:sym typeface="+mn-lt"/>
              </a:rPr>
              <a:t>Y</a:t>
            </a:r>
            <a:r>
              <a:rPr kumimoji="1" lang="en-US" altLang="zh-CN" sz="2000" baseline="-25000" dirty="0" err="1">
                <a:cs typeface="+mn-ea"/>
                <a:sym typeface="+mn-lt"/>
              </a:rPr>
              <a:t>q</a:t>
            </a:r>
            <a:r>
              <a:rPr kumimoji="1" lang="en-US" altLang="zh-CN" sz="2000" dirty="0">
                <a:cs typeface="+mn-ea"/>
                <a:sym typeface="+mn-lt"/>
              </a:rPr>
              <a:t>)</a:t>
            </a:r>
            <a:r>
              <a:rPr kumimoji="1" lang="zh-CN" altLang="en-US" sz="2000" dirty="0">
                <a:cs typeface="+mn-ea"/>
                <a:sym typeface="+mn-lt"/>
              </a:rPr>
              <a:t>和 </a:t>
            </a:r>
            <a:r>
              <a:rPr kumimoji="1" lang="en-US" altLang="zh-CN" sz="2000" dirty="0">
                <a:cs typeface="+mn-ea"/>
                <a:sym typeface="+mn-lt"/>
              </a:rPr>
              <a:t>128bit </a:t>
            </a:r>
            <a:r>
              <a:rPr kumimoji="1" lang="zh-CN" altLang="en-US" sz="2000" dirty="0">
                <a:cs typeface="+mn-ea"/>
                <a:sym typeface="+mn-lt"/>
              </a:rPr>
              <a:t>缓冲值</a:t>
            </a:r>
            <a:r>
              <a:rPr kumimoji="1" lang="en-US" altLang="zh-CN" sz="2000" dirty="0">
                <a:cs typeface="+mn-ea"/>
                <a:sym typeface="+mn-lt"/>
              </a:rPr>
              <a:t>ABCD</a:t>
            </a:r>
            <a:r>
              <a:rPr kumimoji="1" lang="zh-CN" altLang="zh-CN" sz="2000" dirty="0">
                <a:cs typeface="+mn-ea"/>
                <a:sym typeface="+mn-lt"/>
              </a:rPr>
              <a:t>作为输入，并修改缓冲值的内容。</a:t>
            </a:r>
            <a:endParaRPr kumimoji="1" lang="en-US" altLang="zh-CN" sz="2000" dirty="0">
              <a:cs typeface="+mn-ea"/>
              <a:sym typeface="+mn-lt"/>
            </a:endParaRPr>
          </a:p>
          <a:p>
            <a:pPr marL="457200" indent="-457200" algn="just" eaLnBrk="0" hangingPunct="0">
              <a:lnSpc>
                <a:spcPct val="120000"/>
              </a:lnSpc>
              <a:spcBef>
                <a:spcPts val="0"/>
              </a:spcBef>
              <a:buFont typeface="+mj-lt"/>
              <a:buAutoNum type="arabicPeriod"/>
            </a:pPr>
            <a:endParaRPr kumimoji="1" lang="en-US" altLang="zh-CN" sz="2000" dirty="0">
              <a:cs typeface="+mn-ea"/>
              <a:sym typeface="+mn-lt"/>
            </a:endParaRPr>
          </a:p>
          <a:p>
            <a:pPr marL="457200" indent="-457200" algn="just" eaLnBrk="0" hangingPunct="0">
              <a:lnSpc>
                <a:spcPct val="120000"/>
              </a:lnSpc>
              <a:spcBef>
                <a:spcPts val="0"/>
              </a:spcBef>
              <a:buFont typeface="+mj-lt"/>
              <a:buAutoNum type="arabicPeriod"/>
            </a:pPr>
            <a:r>
              <a:rPr kumimoji="1" lang="zh-CN" altLang="zh-CN" sz="2000" dirty="0">
                <a:cs typeface="+mn-ea"/>
                <a:sym typeface="+mn-lt"/>
              </a:rPr>
              <a:t>每次使用64</a:t>
            </a:r>
            <a:r>
              <a:rPr kumimoji="1" lang="zh-CN" altLang="en-US" sz="2000" dirty="0">
                <a:cs typeface="+mn-ea"/>
                <a:sym typeface="+mn-lt"/>
              </a:rPr>
              <a:t>个</a:t>
            </a:r>
            <a:r>
              <a:rPr kumimoji="1" lang="zh-CN" altLang="zh-CN" sz="2000" dirty="0">
                <a:cs typeface="+mn-ea"/>
                <a:sym typeface="+mn-lt"/>
              </a:rPr>
              <a:t>元素表</a:t>
            </a:r>
            <a:r>
              <a:rPr kumimoji="1" lang="en-US" altLang="zh-CN" sz="2000" dirty="0">
                <a:cs typeface="+mn-ea"/>
                <a:sym typeface="+mn-lt"/>
              </a:rPr>
              <a:t> T[1…64]</a:t>
            </a:r>
            <a:r>
              <a:rPr kumimoji="1" lang="zh-CN" altLang="zh-CN" sz="2000" dirty="0">
                <a:cs typeface="+mn-ea"/>
                <a:sym typeface="+mn-lt"/>
              </a:rPr>
              <a:t>中的四分之一</a:t>
            </a:r>
            <a:endParaRPr kumimoji="1" lang="en-US" altLang="zh-CN" sz="2000" dirty="0">
              <a:cs typeface="+mn-ea"/>
              <a:sym typeface="+mn-lt"/>
            </a:endParaRPr>
          </a:p>
          <a:p>
            <a:pPr marL="685800" lvl="1" algn="just" eaLnBrk="0" hangingPunct="0">
              <a:lnSpc>
                <a:spcPct val="120000"/>
              </a:lnSpc>
              <a:spcBef>
                <a:spcPts val="0"/>
              </a:spcBef>
            </a:pPr>
            <a:r>
              <a:rPr kumimoji="1" lang="en-US" altLang="zh-CN" sz="1600" dirty="0">
                <a:cs typeface="+mn-ea"/>
                <a:sym typeface="+mn-lt"/>
              </a:rPr>
              <a:t>T </a:t>
            </a:r>
            <a:r>
              <a:rPr kumimoji="1" lang="zh-CN" altLang="zh-CN" sz="1600" dirty="0">
                <a:cs typeface="+mn-ea"/>
                <a:sym typeface="+mn-lt"/>
              </a:rPr>
              <a:t>由正弦函数</a:t>
            </a:r>
            <a:r>
              <a:rPr kumimoji="1" lang="en-US" altLang="zh-CN" sz="1600" dirty="0">
                <a:cs typeface="+mn-ea"/>
                <a:sym typeface="+mn-lt"/>
              </a:rPr>
              <a:t>sin</a:t>
            </a:r>
            <a:r>
              <a:rPr kumimoji="1" lang="zh-CN" altLang="en-US" sz="1600" dirty="0">
                <a:cs typeface="+mn-ea"/>
                <a:sym typeface="+mn-lt"/>
              </a:rPr>
              <a:t>构造而成</a:t>
            </a:r>
            <a:endParaRPr kumimoji="1" lang="en-US" altLang="zh-CN" sz="1600" dirty="0">
              <a:cs typeface="+mn-ea"/>
              <a:sym typeface="+mn-lt"/>
            </a:endParaRPr>
          </a:p>
          <a:p>
            <a:pPr marL="685800" lvl="1" algn="just" eaLnBrk="0" hangingPunct="0">
              <a:lnSpc>
                <a:spcPct val="120000"/>
              </a:lnSpc>
              <a:spcBef>
                <a:spcPts val="0"/>
              </a:spcBef>
            </a:pPr>
            <a:r>
              <a:rPr kumimoji="1" lang="en-US" altLang="zh-CN" sz="1600" dirty="0">
                <a:cs typeface="+mn-ea"/>
                <a:sym typeface="+mn-lt"/>
              </a:rPr>
              <a:t>T </a:t>
            </a:r>
            <a:r>
              <a:rPr kumimoji="1" lang="zh-CN" altLang="en-US" sz="1600" dirty="0">
                <a:cs typeface="+mn-ea"/>
                <a:sym typeface="+mn-lt"/>
              </a:rPr>
              <a:t>的第</a:t>
            </a:r>
            <a:r>
              <a:rPr kumimoji="1" lang="en-US" altLang="zh-CN" sz="1600" dirty="0" err="1">
                <a:cs typeface="+mn-ea"/>
                <a:sym typeface="+mn-lt"/>
              </a:rPr>
              <a:t>i</a:t>
            </a:r>
            <a:r>
              <a:rPr kumimoji="1" lang="zh-CN" altLang="en-US" sz="1600" dirty="0">
                <a:cs typeface="+mn-ea"/>
                <a:sym typeface="+mn-lt"/>
              </a:rPr>
              <a:t>个元素表示为</a:t>
            </a:r>
            <a:r>
              <a:rPr kumimoji="1" lang="en-US" altLang="zh-CN" sz="1600" dirty="0">
                <a:cs typeface="+mn-ea"/>
                <a:sym typeface="+mn-lt"/>
              </a:rPr>
              <a:t>T[</a:t>
            </a:r>
            <a:r>
              <a:rPr kumimoji="1" lang="en-US" altLang="zh-CN" sz="1600" dirty="0" err="1">
                <a:cs typeface="+mn-ea"/>
                <a:sym typeface="+mn-lt"/>
              </a:rPr>
              <a:t>i</a:t>
            </a:r>
            <a:r>
              <a:rPr kumimoji="1" lang="en-US" altLang="zh-CN" sz="1600" dirty="0">
                <a:cs typeface="+mn-ea"/>
                <a:sym typeface="+mn-lt"/>
              </a:rPr>
              <a:t>]</a:t>
            </a:r>
            <a:r>
              <a:rPr kumimoji="1" lang="zh-CN" altLang="en-US" sz="1600" dirty="0">
                <a:cs typeface="+mn-ea"/>
                <a:sym typeface="+mn-lt"/>
              </a:rPr>
              <a:t>，其值等于</a:t>
            </a:r>
            <a:r>
              <a:rPr kumimoji="1" lang="en-US" altLang="zh-CN" sz="1600" dirty="0">
                <a:cs typeface="+mn-ea"/>
                <a:sym typeface="+mn-lt"/>
              </a:rPr>
              <a:t>2</a:t>
            </a:r>
            <a:r>
              <a:rPr kumimoji="1" lang="en-US" altLang="zh-CN" sz="1600" baseline="30000" dirty="0">
                <a:cs typeface="+mn-ea"/>
                <a:sym typeface="+mn-lt"/>
              </a:rPr>
              <a:t>32</a:t>
            </a:r>
            <a:r>
              <a:rPr kumimoji="1" lang="en-US" altLang="zh-CN" sz="1600" dirty="0">
                <a:cs typeface="+mn-ea"/>
                <a:sym typeface="+mn-lt"/>
              </a:rPr>
              <a:t>abs(sin(</a:t>
            </a:r>
            <a:r>
              <a:rPr kumimoji="1" lang="en-US" altLang="zh-CN" sz="1600" dirty="0" err="1">
                <a:cs typeface="+mn-ea"/>
                <a:sym typeface="+mn-lt"/>
              </a:rPr>
              <a:t>i</a:t>
            </a:r>
            <a:r>
              <a:rPr kumimoji="1" lang="en-US" altLang="zh-CN" sz="1600" dirty="0">
                <a:cs typeface="+mn-ea"/>
                <a:sym typeface="+mn-lt"/>
              </a:rPr>
              <a:t>)),</a:t>
            </a:r>
            <a:r>
              <a:rPr kumimoji="1" lang="zh-CN" altLang="zh-CN" sz="1600" dirty="0">
                <a:cs typeface="+mn-ea"/>
                <a:sym typeface="+mn-lt"/>
              </a:rPr>
              <a:t>其中</a:t>
            </a:r>
            <a:r>
              <a:rPr kumimoji="1" lang="en-US" altLang="zh-CN" sz="1600" dirty="0" err="1">
                <a:cs typeface="+mn-ea"/>
                <a:sym typeface="+mn-lt"/>
              </a:rPr>
              <a:t>i</a:t>
            </a:r>
            <a:r>
              <a:rPr kumimoji="1" lang="zh-CN" altLang="en-US" sz="1600" dirty="0">
                <a:cs typeface="+mn-ea"/>
                <a:sym typeface="+mn-lt"/>
              </a:rPr>
              <a:t>是弧度</a:t>
            </a:r>
            <a:endParaRPr kumimoji="1" lang="en-US" altLang="zh-CN" sz="1600" dirty="0">
              <a:cs typeface="+mn-ea"/>
              <a:sym typeface="+mn-lt"/>
            </a:endParaRPr>
          </a:p>
          <a:p>
            <a:pPr marL="685800" lvl="1" algn="just" eaLnBrk="0" hangingPunct="0">
              <a:lnSpc>
                <a:spcPct val="120000"/>
              </a:lnSpc>
              <a:spcBef>
                <a:spcPts val="0"/>
              </a:spcBef>
            </a:pPr>
            <a:r>
              <a:rPr kumimoji="1" lang="zh-CN" altLang="en-US" sz="1600" dirty="0">
                <a:cs typeface="+mn-ea"/>
                <a:sym typeface="+mn-lt"/>
              </a:rPr>
              <a:t>由于</a:t>
            </a:r>
            <a:r>
              <a:rPr kumimoji="1" lang="en-US" altLang="zh-CN" sz="1600" dirty="0">
                <a:cs typeface="+mn-ea"/>
                <a:sym typeface="+mn-lt"/>
              </a:rPr>
              <a:t>abs(sin(</a:t>
            </a:r>
            <a:r>
              <a:rPr kumimoji="1" lang="en-US" altLang="zh-CN" sz="1600" dirty="0" err="1">
                <a:cs typeface="+mn-ea"/>
                <a:sym typeface="+mn-lt"/>
              </a:rPr>
              <a:t>i</a:t>
            </a:r>
            <a:r>
              <a:rPr kumimoji="1" lang="en-US" altLang="zh-CN" sz="1600" dirty="0">
                <a:cs typeface="+mn-ea"/>
                <a:sym typeface="+mn-lt"/>
              </a:rPr>
              <a:t>))</a:t>
            </a:r>
            <a:r>
              <a:rPr kumimoji="1" lang="zh-CN" altLang="en-US" sz="1600" dirty="0">
                <a:cs typeface="+mn-ea"/>
                <a:sym typeface="+mn-lt"/>
              </a:rPr>
              <a:t>是一个</a:t>
            </a:r>
            <a:r>
              <a:rPr kumimoji="1" lang="en-US" altLang="zh-CN" sz="1600" dirty="0">
                <a:cs typeface="+mn-ea"/>
                <a:sym typeface="+mn-lt"/>
              </a:rPr>
              <a:t>0</a:t>
            </a:r>
            <a:r>
              <a:rPr kumimoji="1" lang="zh-CN" altLang="en-US" sz="1600" dirty="0">
                <a:cs typeface="+mn-ea"/>
                <a:sym typeface="+mn-lt"/>
              </a:rPr>
              <a:t>到</a:t>
            </a:r>
            <a:r>
              <a:rPr kumimoji="1" lang="en-US" altLang="zh-CN" sz="1600" dirty="0">
                <a:cs typeface="+mn-ea"/>
                <a:sym typeface="+mn-lt"/>
              </a:rPr>
              <a:t>1</a:t>
            </a:r>
            <a:r>
              <a:rPr kumimoji="1" lang="zh-CN" altLang="en-US" sz="1600" dirty="0">
                <a:cs typeface="+mn-ea"/>
                <a:sym typeface="+mn-lt"/>
              </a:rPr>
              <a:t>之间的数，</a:t>
            </a:r>
            <a:r>
              <a:rPr kumimoji="1" lang="en-US" altLang="zh-CN" sz="1600" dirty="0">
                <a:cs typeface="+mn-ea"/>
                <a:sym typeface="+mn-lt"/>
              </a:rPr>
              <a:t>T </a:t>
            </a:r>
            <a:r>
              <a:rPr kumimoji="1" lang="zh-CN" altLang="en-US" sz="1600" dirty="0">
                <a:cs typeface="+mn-ea"/>
                <a:sym typeface="+mn-lt"/>
              </a:rPr>
              <a:t>的每一个元素是一个可以表示成 </a:t>
            </a:r>
            <a:r>
              <a:rPr kumimoji="1" lang="en-US" altLang="zh-CN" sz="1600" dirty="0">
                <a:cs typeface="+mn-ea"/>
                <a:sym typeface="+mn-lt"/>
              </a:rPr>
              <a:t>32bit</a:t>
            </a:r>
            <a:r>
              <a:rPr kumimoji="1" lang="zh-CN" altLang="en-US" sz="1600" dirty="0">
                <a:cs typeface="+mn-ea"/>
                <a:sym typeface="+mn-lt"/>
              </a:rPr>
              <a:t>的整数</a:t>
            </a:r>
            <a:endParaRPr kumimoji="1" lang="en-US" altLang="zh-CN" sz="1600" dirty="0">
              <a:cs typeface="+mn-ea"/>
              <a:sym typeface="+mn-lt"/>
            </a:endParaRPr>
          </a:p>
          <a:p>
            <a:pPr marL="685800" lvl="1" algn="just" eaLnBrk="0" hangingPunct="0">
              <a:lnSpc>
                <a:spcPct val="120000"/>
              </a:lnSpc>
              <a:spcBef>
                <a:spcPts val="0"/>
              </a:spcBef>
            </a:pPr>
            <a:r>
              <a:rPr kumimoji="1" lang="en-US" altLang="zh-CN" sz="1600" dirty="0">
                <a:cs typeface="+mn-ea"/>
                <a:sym typeface="+mn-lt"/>
              </a:rPr>
              <a:t>T </a:t>
            </a:r>
            <a:r>
              <a:rPr kumimoji="1" lang="zh-CN" altLang="zh-CN" sz="1600" dirty="0">
                <a:cs typeface="+mn-ea"/>
                <a:sym typeface="+mn-lt"/>
              </a:rPr>
              <a:t>表提供了随机化的</a:t>
            </a:r>
            <a:r>
              <a:rPr kumimoji="1" lang="en-US" altLang="zh-CN" sz="1600" dirty="0">
                <a:cs typeface="+mn-ea"/>
                <a:sym typeface="+mn-lt"/>
              </a:rPr>
              <a:t> </a:t>
            </a:r>
            <a:r>
              <a:rPr kumimoji="1" lang="zh-CN" altLang="zh-CN" sz="1600" dirty="0">
                <a:cs typeface="+mn-ea"/>
                <a:sym typeface="+mn-lt"/>
              </a:rPr>
              <a:t>32</a:t>
            </a:r>
            <a:r>
              <a:rPr kumimoji="1" lang="en-US" altLang="zh-CN" sz="1600" dirty="0">
                <a:cs typeface="+mn-ea"/>
                <a:sym typeface="+mn-lt"/>
              </a:rPr>
              <a:t>bit</a:t>
            </a:r>
            <a:r>
              <a:rPr kumimoji="1" lang="zh-CN" altLang="zh-CN" sz="1600" dirty="0">
                <a:cs typeface="+mn-ea"/>
                <a:sym typeface="+mn-lt"/>
              </a:rPr>
              <a:t>模板，</a:t>
            </a:r>
            <a:r>
              <a:rPr kumimoji="1" lang="zh-CN" altLang="en-US" sz="1600" dirty="0">
                <a:cs typeface="+mn-ea"/>
                <a:sym typeface="+mn-lt"/>
              </a:rPr>
              <a:t>消除了在输入数据中的任何规律性的特征</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MD5</a:t>
            </a:r>
            <a:r>
              <a:rPr lang="zh-CN" altLang="en-US" sz="2800" b="1" dirty="0">
                <a:solidFill>
                  <a:srgbClr val="C00000"/>
                </a:solidFill>
                <a:cs typeface="+mn-ea"/>
                <a:sym typeface="+mn-lt"/>
              </a:rPr>
              <a:t>算法</a:t>
            </a:r>
          </a:p>
        </p:txBody>
      </p:sp>
      <p:pic>
        <p:nvPicPr>
          <p:cNvPr id="2" name="图片 1"/>
          <p:cNvPicPr>
            <a:picLocks noChangeAspect="1"/>
          </p:cNvPicPr>
          <p:nvPr/>
        </p:nvPicPr>
        <p:blipFill>
          <a:blip r:embed="rId2"/>
          <a:stretch>
            <a:fillRect/>
          </a:stretch>
        </p:blipFill>
        <p:spPr>
          <a:xfrm>
            <a:off x="416496" y="1700808"/>
            <a:ext cx="4320480" cy="4860540"/>
          </a:xfrm>
          <a:prstGeom prst="rect">
            <a:avLst/>
          </a:prstGeom>
        </p:spPr>
      </p:pic>
    </p:spTree>
    <p:extLst>
      <p:ext uri="{BB962C8B-B14F-4D97-AF65-F5344CB8AC3E}">
        <p14:creationId xmlns:p14="http://schemas.microsoft.com/office/powerpoint/2010/main" val="63607754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311882" y="1556792"/>
            <a:ext cx="9282236" cy="5040560"/>
          </a:xfrm>
        </p:spPr>
        <p:txBody>
          <a:bodyPr>
            <a:normAutofit fontScale="77500" lnSpcReduction="20000"/>
          </a:bodyPr>
          <a:lstStyle/>
          <a:p>
            <a:r>
              <a:rPr lang="en-US" altLang="zh-CN" dirty="0">
                <a:cs typeface="+mn-ea"/>
                <a:sym typeface="+mn-lt"/>
              </a:rPr>
              <a:t>MD5</a:t>
            </a:r>
            <a:r>
              <a:rPr lang="zh-CN" altLang="en-US" dirty="0">
                <a:cs typeface="+mn-ea"/>
                <a:sym typeface="+mn-lt"/>
              </a:rPr>
              <a:t>算法逻辑</a:t>
            </a:r>
            <a:endParaRPr lang="en-US" altLang="zh-CN" dirty="0">
              <a:cs typeface="+mn-ea"/>
              <a:sym typeface="+mn-lt"/>
            </a:endParaRPr>
          </a:p>
          <a:p>
            <a:pPr lvl="1" eaLnBrk="0" hangingPunct="0"/>
            <a:r>
              <a:rPr kumimoji="1" lang="zh-CN" altLang="en-US" dirty="0">
                <a:cs typeface="+mn-ea"/>
                <a:sym typeface="+mn-lt"/>
              </a:rPr>
              <a:t>步骤</a:t>
            </a:r>
            <a:r>
              <a:rPr kumimoji="1" lang="en-US" altLang="zh-CN" dirty="0">
                <a:cs typeface="+mn-ea"/>
                <a:sym typeface="+mn-lt"/>
              </a:rPr>
              <a:t>5</a:t>
            </a:r>
            <a:r>
              <a:rPr kumimoji="1" lang="zh-CN" altLang="en-US" dirty="0">
                <a:cs typeface="+mn-ea"/>
                <a:sym typeface="+mn-lt"/>
              </a:rPr>
              <a:t>：输出结果。所有</a:t>
            </a:r>
            <a:r>
              <a:rPr kumimoji="1" lang="en-US" altLang="zh-CN" dirty="0">
                <a:cs typeface="+mn-ea"/>
                <a:sym typeface="+mn-lt"/>
              </a:rPr>
              <a:t>L</a:t>
            </a:r>
            <a:r>
              <a:rPr kumimoji="1" lang="zh-CN" altLang="en-US" dirty="0">
                <a:cs typeface="+mn-ea"/>
                <a:sym typeface="+mn-lt"/>
              </a:rPr>
              <a:t>个</a:t>
            </a:r>
            <a:r>
              <a:rPr kumimoji="1" lang="en-US" altLang="zh-CN" dirty="0">
                <a:cs typeface="+mn-ea"/>
                <a:sym typeface="+mn-lt"/>
              </a:rPr>
              <a:t>512</a:t>
            </a:r>
            <a:r>
              <a:rPr kumimoji="1" lang="zh-CN" altLang="en-US" dirty="0">
                <a:cs typeface="+mn-ea"/>
                <a:sym typeface="+mn-lt"/>
              </a:rPr>
              <a:t>位数据块处理完毕后，</a:t>
            </a:r>
            <a:r>
              <a:rPr kumimoji="1" lang="zh-CN" altLang="en-US" dirty="0">
                <a:highlight>
                  <a:srgbClr val="FFFF00"/>
                </a:highlight>
                <a:cs typeface="+mn-ea"/>
                <a:sym typeface="+mn-lt"/>
              </a:rPr>
              <a:t>最后的结果就是</a:t>
            </a:r>
            <a:r>
              <a:rPr kumimoji="1" lang="en-US" altLang="zh-CN" dirty="0">
                <a:highlight>
                  <a:srgbClr val="FFFF00"/>
                </a:highlight>
                <a:cs typeface="+mn-ea"/>
                <a:sym typeface="+mn-lt"/>
              </a:rPr>
              <a:t>128</a:t>
            </a:r>
            <a:r>
              <a:rPr kumimoji="1" lang="zh-CN" altLang="en-US" dirty="0">
                <a:highlight>
                  <a:srgbClr val="FFFF00"/>
                </a:highlight>
                <a:cs typeface="+mn-ea"/>
                <a:sym typeface="+mn-lt"/>
              </a:rPr>
              <a:t>位（即</a:t>
            </a:r>
            <a:r>
              <a:rPr kumimoji="1" lang="en-US" altLang="zh-CN" dirty="0">
                <a:highlight>
                  <a:srgbClr val="FFFF00"/>
                </a:highlight>
                <a:cs typeface="+mn-ea"/>
                <a:sym typeface="+mn-lt"/>
              </a:rPr>
              <a:t>32</a:t>
            </a:r>
            <a:r>
              <a:rPr kumimoji="1" lang="zh-CN" altLang="en-US" dirty="0">
                <a:highlight>
                  <a:srgbClr val="FFFF00"/>
                </a:highlight>
                <a:cs typeface="+mn-ea"/>
                <a:sym typeface="+mn-lt"/>
              </a:rPr>
              <a:t>字节的）消息摘要</a:t>
            </a:r>
            <a:r>
              <a:rPr kumimoji="1" lang="zh-CN" altLang="en-US" dirty="0">
                <a:cs typeface="+mn-ea"/>
                <a:sym typeface="+mn-lt"/>
              </a:rPr>
              <a:t>。</a:t>
            </a:r>
            <a:endParaRPr kumimoji="1" lang="en-US" altLang="zh-CN" dirty="0">
              <a:cs typeface="+mn-ea"/>
              <a:sym typeface="+mn-lt"/>
            </a:endParaRPr>
          </a:p>
          <a:p>
            <a:pPr lvl="1" eaLnBrk="0" hangingPunct="0"/>
            <a:endParaRPr kumimoji="1" lang="zh-CN" altLang="en-US" dirty="0">
              <a:cs typeface="+mn-ea"/>
              <a:sym typeface="+mn-lt"/>
            </a:endParaRPr>
          </a:p>
          <a:p>
            <a:pPr lvl="1" eaLnBrk="0" hangingPunct="0"/>
            <a:r>
              <a:rPr kumimoji="1" lang="zh-CN" altLang="en-US" dirty="0">
                <a:cs typeface="+mn-ea"/>
                <a:sym typeface="+mn-lt"/>
              </a:rPr>
              <a:t>	  </a:t>
            </a:r>
            <a:r>
              <a:rPr kumimoji="1" lang="en-US" altLang="zh-CN" dirty="0">
                <a:cs typeface="+mn-ea"/>
                <a:sym typeface="+mn-lt"/>
              </a:rPr>
              <a:t>CV0 = IV</a:t>
            </a:r>
          </a:p>
          <a:p>
            <a:pPr lvl="1" eaLnBrk="0" hangingPunct="0"/>
            <a:r>
              <a:rPr kumimoji="1" lang="en-US" altLang="zh-CN" dirty="0">
                <a:cs typeface="+mn-ea"/>
                <a:sym typeface="+mn-lt"/>
              </a:rPr>
              <a:t>	  CVq+1 = SUM32(</a:t>
            </a:r>
            <a:r>
              <a:rPr kumimoji="1" lang="en-US" altLang="zh-CN" dirty="0" err="1">
                <a:cs typeface="+mn-ea"/>
                <a:sym typeface="+mn-lt"/>
              </a:rPr>
              <a:t>CVq,RFI</a:t>
            </a:r>
            <a:r>
              <a:rPr kumimoji="1" lang="en-US" altLang="zh-CN" dirty="0">
                <a:cs typeface="+mn-ea"/>
                <a:sym typeface="+mn-lt"/>
              </a:rPr>
              <a:t>[</a:t>
            </a:r>
            <a:r>
              <a:rPr kumimoji="1" lang="en-US" altLang="zh-CN" dirty="0" err="1">
                <a:cs typeface="+mn-ea"/>
                <a:sym typeface="+mn-lt"/>
              </a:rPr>
              <a:t>Yq,RFH</a:t>
            </a:r>
            <a:r>
              <a:rPr kumimoji="1" lang="en-US" altLang="zh-CN" dirty="0">
                <a:cs typeface="+mn-ea"/>
                <a:sym typeface="+mn-lt"/>
              </a:rPr>
              <a:t>[</a:t>
            </a:r>
            <a:r>
              <a:rPr kumimoji="1" lang="en-US" altLang="zh-CN" dirty="0" err="1">
                <a:cs typeface="+mn-ea"/>
                <a:sym typeface="+mn-lt"/>
              </a:rPr>
              <a:t>Yq,RFG</a:t>
            </a:r>
            <a:r>
              <a:rPr kumimoji="1" lang="en-US" altLang="zh-CN" dirty="0">
                <a:cs typeface="+mn-ea"/>
                <a:sym typeface="+mn-lt"/>
              </a:rPr>
              <a:t>[</a:t>
            </a:r>
            <a:r>
              <a:rPr kumimoji="1" lang="en-US" altLang="zh-CN" dirty="0" err="1">
                <a:cs typeface="+mn-ea"/>
                <a:sym typeface="+mn-lt"/>
              </a:rPr>
              <a:t>Yq,RFF</a:t>
            </a:r>
            <a:r>
              <a:rPr kumimoji="1" lang="en-US" altLang="zh-CN" dirty="0">
                <a:cs typeface="+mn-ea"/>
                <a:sym typeface="+mn-lt"/>
              </a:rPr>
              <a:t>[</a:t>
            </a:r>
            <a:r>
              <a:rPr kumimoji="1" lang="en-US" altLang="zh-CN" dirty="0" err="1">
                <a:cs typeface="+mn-ea"/>
                <a:sym typeface="+mn-lt"/>
              </a:rPr>
              <a:t>Yq,CVq</a:t>
            </a:r>
            <a:r>
              <a:rPr kumimoji="1" lang="en-US" altLang="zh-CN" dirty="0">
                <a:cs typeface="+mn-ea"/>
                <a:sym typeface="+mn-lt"/>
              </a:rPr>
              <a:t>]]]])</a:t>
            </a:r>
          </a:p>
          <a:p>
            <a:pPr lvl="1" eaLnBrk="0" hangingPunct="0"/>
            <a:r>
              <a:rPr kumimoji="1" lang="en-US" altLang="zh-CN" dirty="0">
                <a:cs typeface="+mn-ea"/>
                <a:sym typeface="+mn-lt"/>
              </a:rPr>
              <a:t>	  MD = CVL</a:t>
            </a:r>
          </a:p>
          <a:p>
            <a:pPr lvl="1" eaLnBrk="0" hangingPunct="0"/>
            <a:endParaRPr kumimoji="1" lang="en-US" altLang="zh-CN" dirty="0">
              <a:cs typeface="+mn-ea"/>
              <a:sym typeface="+mn-lt"/>
            </a:endParaRPr>
          </a:p>
          <a:p>
            <a:pPr lvl="2" eaLnBrk="0" hangingPunct="0"/>
            <a:r>
              <a:rPr kumimoji="1" lang="zh-CN" altLang="en-US" dirty="0">
                <a:cs typeface="+mn-ea"/>
                <a:sym typeface="+mn-lt"/>
              </a:rPr>
              <a:t>其中：</a:t>
            </a:r>
            <a:r>
              <a:rPr kumimoji="1" lang="en-US" altLang="zh-CN" dirty="0">
                <a:cs typeface="+mn-ea"/>
                <a:sym typeface="+mn-lt"/>
              </a:rPr>
              <a:t>IV     =  ABCD</a:t>
            </a:r>
            <a:r>
              <a:rPr kumimoji="1" lang="zh-CN" altLang="en-US" dirty="0">
                <a:cs typeface="+mn-ea"/>
                <a:sym typeface="+mn-lt"/>
              </a:rPr>
              <a:t>的初始值（见步骤</a:t>
            </a:r>
            <a:r>
              <a:rPr kumimoji="1" lang="en-US" altLang="zh-CN" dirty="0">
                <a:cs typeface="+mn-ea"/>
                <a:sym typeface="+mn-lt"/>
              </a:rPr>
              <a:t>3</a:t>
            </a:r>
            <a:r>
              <a:rPr kumimoji="1" lang="zh-CN" altLang="en-US" dirty="0">
                <a:cs typeface="+mn-ea"/>
                <a:sym typeface="+mn-lt"/>
              </a:rPr>
              <a:t>）</a:t>
            </a:r>
            <a:endParaRPr kumimoji="1" lang="en-US" altLang="zh-CN" dirty="0">
              <a:cs typeface="+mn-ea"/>
              <a:sym typeface="+mn-lt"/>
            </a:endParaRPr>
          </a:p>
          <a:p>
            <a:pPr lvl="2" eaLnBrk="0" hangingPunct="0"/>
            <a:r>
              <a:rPr kumimoji="1" lang="en-US" altLang="zh-CN" dirty="0">
                <a:cs typeface="+mn-ea"/>
                <a:sym typeface="+mn-lt"/>
              </a:rPr>
              <a:t>            </a:t>
            </a:r>
            <a:r>
              <a:rPr kumimoji="1" lang="en-US" altLang="zh-CN" dirty="0" err="1">
                <a:cs typeface="+mn-ea"/>
                <a:sym typeface="+mn-lt"/>
              </a:rPr>
              <a:t>Yq</a:t>
            </a:r>
            <a:r>
              <a:rPr kumimoji="1" lang="en-US" altLang="zh-CN" dirty="0">
                <a:cs typeface="+mn-ea"/>
                <a:sym typeface="+mn-lt"/>
              </a:rPr>
              <a:t>     = </a:t>
            </a:r>
            <a:r>
              <a:rPr kumimoji="1" lang="zh-CN" altLang="en-US" dirty="0">
                <a:cs typeface="+mn-ea"/>
                <a:sym typeface="+mn-lt"/>
              </a:rPr>
              <a:t>消息的第</a:t>
            </a:r>
            <a:r>
              <a:rPr kumimoji="1" lang="en-US" altLang="zh-CN" dirty="0">
                <a:cs typeface="+mn-ea"/>
                <a:sym typeface="+mn-lt"/>
              </a:rPr>
              <a:t>q</a:t>
            </a:r>
            <a:r>
              <a:rPr kumimoji="1" lang="zh-CN" altLang="en-US" dirty="0">
                <a:cs typeface="+mn-ea"/>
                <a:sym typeface="+mn-lt"/>
              </a:rPr>
              <a:t>个</a:t>
            </a:r>
            <a:r>
              <a:rPr kumimoji="1" lang="en-US" altLang="zh-CN" dirty="0">
                <a:cs typeface="+mn-ea"/>
                <a:sym typeface="+mn-lt"/>
              </a:rPr>
              <a:t>512</a:t>
            </a:r>
            <a:r>
              <a:rPr kumimoji="1" lang="zh-CN" altLang="en-US" dirty="0">
                <a:cs typeface="+mn-ea"/>
                <a:sym typeface="+mn-lt"/>
              </a:rPr>
              <a:t>位数据块</a:t>
            </a:r>
          </a:p>
          <a:p>
            <a:pPr lvl="2" eaLnBrk="0" hangingPunct="0"/>
            <a:r>
              <a:rPr kumimoji="1" lang="zh-CN" altLang="en-US" dirty="0">
                <a:cs typeface="+mn-ea"/>
                <a:sym typeface="+mn-lt"/>
              </a:rPr>
              <a:t>            </a:t>
            </a:r>
            <a:r>
              <a:rPr kumimoji="1" lang="en-US" altLang="zh-CN" dirty="0">
                <a:cs typeface="+mn-ea"/>
                <a:sym typeface="+mn-lt"/>
              </a:rPr>
              <a:t>L       = </a:t>
            </a:r>
            <a:r>
              <a:rPr kumimoji="1" lang="zh-CN" altLang="en-US" dirty="0">
                <a:cs typeface="+mn-ea"/>
                <a:sym typeface="+mn-lt"/>
              </a:rPr>
              <a:t>消息中数据块数；</a:t>
            </a:r>
          </a:p>
          <a:p>
            <a:pPr lvl="2" eaLnBrk="0" hangingPunct="0"/>
            <a:r>
              <a:rPr kumimoji="1" lang="zh-CN" altLang="en-US" dirty="0">
                <a:cs typeface="+mn-ea"/>
                <a:sym typeface="+mn-lt"/>
              </a:rPr>
              <a:t>            </a:t>
            </a:r>
            <a:r>
              <a:rPr kumimoji="1" lang="en-US" altLang="zh-CN" dirty="0" err="1">
                <a:cs typeface="+mn-ea"/>
                <a:sym typeface="+mn-lt"/>
              </a:rPr>
              <a:t>CVq</a:t>
            </a:r>
            <a:r>
              <a:rPr kumimoji="1" lang="en-US" altLang="zh-CN" dirty="0">
                <a:cs typeface="+mn-ea"/>
                <a:sym typeface="+mn-lt"/>
              </a:rPr>
              <a:t>  = </a:t>
            </a:r>
            <a:r>
              <a:rPr kumimoji="1" lang="zh-CN" altLang="en-US" dirty="0">
                <a:cs typeface="+mn-ea"/>
                <a:sym typeface="+mn-lt"/>
              </a:rPr>
              <a:t>链接变量，用于第</a:t>
            </a:r>
            <a:r>
              <a:rPr kumimoji="1" lang="en-US" altLang="zh-CN" dirty="0">
                <a:cs typeface="+mn-ea"/>
                <a:sym typeface="+mn-lt"/>
              </a:rPr>
              <a:t>q</a:t>
            </a:r>
            <a:r>
              <a:rPr kumimoji="1" lang="zh-CN" altLang="en-US" dirty="0">
                <a:cs typeface="+mn-ea"/>
                <a:sym typeface="+mn-lt"/>
              </a:rPr>
              <a:t>个数据块的处理</a:t>
            </a:r>
          </a:p>
          <a:p>
            <a:pPr lvl="2" eaLnBrk="0" hangingPunct="0"/>
            <a:r>
              <a:rPr kumimoji="1" lang="en-US" altLang="zh-CN" dirty="0">
                <a:cs typeface="+mn-ea"/>
                <a:sym typeface="+mn-lt"/>
              </a:rPr>
              <a:t>            RFx  = </a:t>
            </a:r>
            <a:r>
              <a:rPr kumimoji="1" lang="zh-CN" altLang="en-US" dirty="0">
                <a:cs typeface="+mn-ea"/>
                <a:sym typeface="+mn-lt"/>
              </a:rPr>
              <a:t>使用基本逻辑函数</a:t>
            </a:r>
            <a:r>
              <a:rPr kumimoji="1" lang="en-US" altLang="zh-CN" dirty="0">
                <a:cs typeface="+mn-ea"/>
                <a:sym typeface="+mn-lt"/>
              </a:rPr>
              <a:t>x</a:t>
            </a:r>
            <a:r>
              <a:rPr kumimoji="1" lang="zh-CN" altLang="en-US" dirty="0">
                <a:cs typeface="+mn-ea"/>
                <a:sym typeface="+mn-lt"/>
              </a:rPr>
              <a:t>的一轮功能函数。</a:t>
            </a:r>
          </a:p>
          <a:p>
            <a:pPr lvl="2" eaLnBrk="0" hangingPunct="0"/>
            <a:r>
              <a:rPr kumimoji="1" lang="en-US" altLang="zh-CN" dirty="0">
                <a:cs typeface="+mn-ea"/>
                <a:sym typeface="+mn-lt"/>
              </a:rPr>
              <a:t>            MD   = </a:t>
            </a:r>
            <a:r>
              <a:rPr kumimoji="1" lang="zh-CN" altLang="en-US" dirty="0">
                <a:cs typeface="+mn-ea"/>
                <a:sym typeface="+mn-lt"/>
              </a:rPr>
              <a:t>最终消息摘要结果</a:t>
            </a:r>
          </a:p>
          <a:p>
            <a:pPr lvl="2" eaLnBrk="0" hangingPunct="0"/>
            <a:r>
              <a:rPr kumimoji="1" lang="en-US" altLang="zh-CN" dirty="0">
                <a:cs typeface="+mn-ea"/>
                <a:sym typeface="+mn-lt"/>
              </a:rPr>
              <a:t>            SUM</a:t>
            </a:r>
            <a:r>
              <a:rPr kumimoji="1" lang="en-US" altLang="zh-CN" sz="1500" dirty="0">
                <a:cs typeface="+mn-ea"/>
                <a:sym typeface="+mn-lt"/>
              </a:rPr>
              <a:t>32  </a:t>
            </a:r>
            <a:r>
              <a:rPr kumimoji="1" lang="en-US" altLang="zh-CN" dirty="0">
                <a:cs typeface="+mn-ea"/>
                <a:sym typeface="+mn-lt"/>
              </a:rPr>
              <a:t>= </a:t>
            </a:r>
            <a:r>
              <a:rPr kumimoji="1" lang="zh-CN" altLang="en-US" dirty="0">
                <a:cs typeface="+mn-ea"/>
                <a:sym typeface="+mn-lt"/>
              </a:rPr>
              <a:t>分别按</a:t>
            </a:r>
            <a:r>
              <a:rPr kumimoji="1" lang="en-US" altLang="zh-CN" dirty="0">
                <a:cs typeface="+mn-ea"/>
                <a:sym typeface="+mn-lt"/>
              </a:rPr>
              <a:t>32</a:t>
            </a:r>
            <a:r>
              <a:rPr kumimoji="1" lang="zh-CN" altLang="en-US" dirty="0">
                <a:cs typeface="+mn-ea"/>
                <a:sym typeface="+mn-lt"/>
              </a:rPr>
              <a:t>位双字计算的模</a:t>
            </a:r>
            <a:r>
              <a:rPr kumimoji="1" lang="en-US" altLang="zh-CN" dirty="0">
                <a:cs typeface="+mn-ea"/>
                <a:sym typeface="+mn-lt"/>
              </a:rPr>
              <a:t>2</a:t>
            </a:r>
            <a:r>
              <a:rPr kumimoji="1" lang="en-US" altLang="zh-CN" baseline="30000" dirty="0">
                <a:cs typeface="+mn-ea"/>
                <a:sym typeface="+mn-lt"/>
              </a:rPr>
              <a:t>32</a:t>
            </a:r>
            <a:r>
              <a:rPr kumimoji="1" lang="zh-CN" altLang="en-US" dirty="0">
                <a:cs typeface="+mn-ea"/>
                <a:sym typeface="+mn-lt"/>
              </a:rPr>
              <a:t>加法结果。</a:t>
            </a:r>
          </a:p>
          <a:p>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MD5</a:t>
            </a:r>
            <a:r>
              <a:rPr lang="zh-CN" altLang="en-US" sz="2800" b="1" dirty="0">
                <a:solidFill>
                  <a:srgbClr val="C00000"/>
                </a:solidFill>
                <a:cs typeface="+mn-ea"/>
                <a:sym typeface="+mn-lt"/>
              </a:rPr>
              <a:t>算法</a:t>
            </a:r>
          </a:p>
        </p:txBody>
      </p:sp>
    </p:spTree>
    <p:extLst>
      <p:ext uri="{BB962C8B-B14F-4D97-AF65-F5344CB8AC3E}">
        <p14:creationId xmlns:p14="http://schemas.microsoft.com/office/powerpoint/2010/main" val="414846582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128464" y="1628800"/>
            <a:ext cx="5753844" cy="5112568"/>
          </a:xfrm>
          <a:solidFill>
            <a:schemeClr val="bg1">
              <a:lumMod val="95000"/>
            </a:schemeClr>
          </a:solidFill>
        </p:spPr>
        <p:txBody>
          <a:bodyPr>
            <a:normAutofit fontScale="70000" lnSpcReduction="20000"/>
          </a:bodyPr>
          <a:lstStyle/>
          <a:p>
            <a:pPr eaLnBrk="0" hangingPunct="0"/>
            <a:r>
              <a:rPr kumimoji="1" lang="en-US" altLang="zh-CN" dirty="0">
                <a:cs typeface="+mn-ea"/>
                <a:sym typeface="+mn-lt"/>
              </a:rPr>
              <a:t>MD5 Compression Function</a:t>
            </a:r>
          </a:p>
          <a:p>
            <a:pPr lvl="1" eaLnBrk="0" hangingPunct="0"/>
            <a:r>
              <a:rPr kumimoji="1" lang="zh-CN" altLang="en-US" dirty="0">
                <a:cs typeface="+mn-ea"/>
                <a:sym typeface="+mn-lt"/>
              </a:rPr>
              <a:t>每一轮包含对缓冲区</a:t>
            </a:r>
            <a:r>
              <a:rPr kumimoji="1" lang="en-US" altLang="zh-CN" dirty="0">
                <a:cs typeface="+mn-ea"/>
                <a:sym typeface="+mn-lt"/>
              </a:rPr>
              <a:t>ABCD</a:t>
            </a:r>
            <a:r>
              <a:rPr kumimoji="1" lang="zh-CN" altLang="en-US" dirty="0">
                <a:cs typeface="+mn-ea"/>
                <a:sym typeface="+mn-lt"/>
              </a:rPr>
              <a:t>的</a:t>
            </a:r>
            <a:r>
              <a:rPr kumimoji="1" lang="en-US" altLang="zh-CN" dirty="0">
                <a:cs typeface="+mn-ea"/>
                <a:sym typeface="+mn-lt"/>
              </a:rPr>
              <a:t>16</a:t>
            </a:r>
            <a:r>
              <a:rPr kumimoji="1" lang="zh-CN" altLang="en-US" dirty="0">
                <a:cs typeface="+mn-ea"/>
                <a:sym typeface="+mn-lt"/>
              </a:rPr>
              <a:t>步操作所组成的一个序列</a:t>
            </a:r>
            <a:endParaRPr kumimoji="1" lang="en-US" altLang="zh-CN" dirty="0">
              <a:cs typeface="+mn-ea"/>
              <a:sym typeface="+mn-lt"/>
            </a:endParaRPr>
          </a:p>
          <a:p>
            <a:pPr lvl="1" eaLnBrk="0" hangingPunct="0"/>
            <a:endParaRPr kumimoji="1" lang="zh-CN" altLang="en-US" dirty="0">
              <a:cs typeface="+mn-ea"/>
              <a:sym typeface="+mn-lt"/>
            </a:endParaRPr>
          </a:p>
          <a:p>
            <a:pPr lvl="1" eaLnBrk="0" hangingPunct="0"/>
            <a:r>
              <a:rPr kumimoji="1" lang="en-US" altLang="zh-CN" dirty="0" err="1">
                <a:cs typeface="+mn-ea"/>
                <a:sym typeface="+mn-lt"/>
              </a:rPr>
              <a:t>ab</a:t>
            </a:r>
            <a:r>
              <a:rPr kumimoji="1" lang="en-US" altLang="zh-CN" dirty="0">
                <a:cs typeface="+mn-ea"/>
                <a:sym typeface="+mn-lt"/>
              </a:rPr>
              <a:t> + (( a + g(</a:t>
            </a:r>
            <a:r>
              <a:rPr kumimoji="1" lang="en-US" altLang="zh-CN" dirty="0" err="1">
                <a:cs typeface="+mn-ea"/>
                <a:sym typeface="+mn-lt"/>
              </a:rPr>
              <a:t>b,c,d</a:t>
            </a:r>
            <a:r>
              <a:rPr kumimoji="1" lang="en-US" altLang="zh-CN" dirty="0">
                <a:cs typeface="+mn-ea"/>
                <a:sym typeface="+mn-lt"/>
              </a:rPr>
              <a:t>) + X[k] +T[</a:t>
            </a:r>
            <a:r>
              <a:rPr kumimoji="1" lang="en-US" altLang="zh-CN" dirty="0" err="1">
                <a:cs typeface="+mn-ea"/>
                <a:sym typeface="+mn-lt"/>
              </a:rPr>
              <a:t>i</a:t>
            </a:r>
            <a:r>
              <a:rPr kumimoji="1" lang="en-US" altLang="zh-CN" dirty="0">
                <a:cs typeface="+mn-ea"/>
                <a:sym typeface="+mn-lt"/>
              </a:rPr>
              <a:t>])&lt;&lt;&lt;s)</a:t>
            </a:r>
          </a:p>
          <a:p>
            <a:pPr marL="0" indent="0" eaLnBrk="0" hangingPunct="0">
              <a:buNone/>
            </a:pPr>
            <a:endParaRPr kumimoji="1" lang="en-US" altLang="zh-CN" dirty="0">
              <a:cs typeface="+mn-ea"/>
              <a:sym typeface="+mn-lt"/>
            </a:endParaRPr>
          </a:p>
          <a:p>
            <a:pPr lvl="1" eaLnBrk="0" hangingPunct="0"/>
            <a:r>
              <a:rPr kumimoji="1" lang="zh-CN" altLang="zh-CN" dirty="0">
                <a:cs typeface="+mn-ea"/>
                <a:sym typeface="+mn-lt"/>
              </a:rPr>
              <a:t>其中，</a:t>
            </a:r>
            <a:r>
              <a:rPr kumimoji="1" lang="en-US" altLang="zh-CN" dirty="0" err="1">
                <a:cs typeface="+mn-ea"/>
                <a:sym typeface="+mn-lt"/>
              </a:rPr>
              <a:t>a,b,c,d</a:t>
            </a:r>
            <a:r>
              <a:rPr kumimoji="1" lang="en-US" altLang="zh-CN" dirty="0">
                <a:cs typeface="+mn-ea"/>
                <a:sym typeface="+mn-lt"/>
              </a:rPr>
              <a:t>  = </a:t>
            </a:r>
            <a:r>
              <a:rPr kumimoji="1" lang="zh-CN" altLang="zh-CN" dirty="0">
                <a:cs typeface="+mn-ea"/>
                <a:sym typeface="+mn-lt"/>
              </a:rPr>
              <a:t>缓冲区的四个字，以一个给定的次序排列</a:t>
            </a:r>
            <a:endParaRPr kumimoji="1" lang="en-US" altLang="zh-CN" dirty="0">
              <a:cs typeface="+mn-ea"/>
              <a:sym typeface="+mn-lt"/>
            </a:endParaRPr>
          </a:p>
          <a:p>
            <a:pPr lvl="1" eaLnBrk="0" hangingPunct="0"/>
            <a:endParaRPr kumimoji="1" lang="zh-CN" altLang="zh-CN" dirty="0">
              <a:cs typeface="+mn-ea"/>
              <a:sym typeface="+mn-lt"/>
            </a:endParaRPr>
          </a:p>
          <a:p>
            <a:pPr lvl="1" eaLnBrk="0" hangingPunct="0"/>
            <a:r>
              <a:rPr kumimoji="1" lang="en-US" altLang="zh-CN" dirty="0">
                <a:cs typeface="+mn-ea"/>
                <a:sym typeface="+mn-lt"/>
              </a:rPr>
              <a:t>g          = </a:t>
            </a:r>
            <a:r>
              <a:rPr kumimoji="1" lang="zh-CN" altLang="en-US" dirty="0">
                <a:cs typeface="+mn-ea"/>
                <a:sym typeface="+mn-lt"/>
              </a:rPr>
              <a:t>基本逻辑函数</a:t>
            </a:r>
            <a:r>
              <a:rPr kumimoji="1" lang="en-US" altLang="zh-CN" dirty="0">
                <a:cs typeface="+mn-ea"/>
                <a:sym typeface="+mn-lt"/>
              </a:rPr>
              <a:t>F,G,H,I</a:t>
            </a:r>
            <a:r>
              <a:rPr kumimoji="1" lang="zh-CN" altLang="en-US" dirty="0">
                <a:cs typeface="+mn-ea"/>
                <a:sym typeface="+mn-lt"/>
              </a:rPr>
              <a:t>之一；</a:t>
            </a:r>
          </a:p>
          <a:p>
            <a:pPr lvl="1" eaLnBrk="0" hangingPunct="0"/>
            <a:r>
              <a:rPr kumimoji="1" lang="en-US" altLang="zh-CN" dirty="0">
                <a:cs typeface="+mn-ea"/>
                <a:sym typeface="+mn-lt"/>
              </a:rPr>
              <a:t>&lt;&lt;&lt;s    = </a:t>
            </a:r>
            <a:r>
              <a:rPr kumimoji="1" lang="zh-CN" altLang="en-US" dirty="0">
                <a:cs typeface="+mn-ea"/>
                <a:sym typeface="+mn-lt"/>
              </a:rPr>
              <a:t>对</a:t>
            </a:r>
            <a:r>
              <a:rPr kumimoji="1" lang="en-US" altLang="zh-CN" dirty="0">
                <a:cs typeface="+mn-ea"/>
                <a:sym typeface="+mn-lt"/>
              </a:rPr>
              <a:t>32</a:t>
            </a:r>
            <a:r>
              <a:rPr kumimoji="1" lang="zh-CN" altLang="en-US" dirty="0">
                <a:cs typeface="+mn-ea"/>
                <a:sym typeface="+mn-lt"/>
              </a:rPr>
              <a:t>位字循环左移</a:t>
            </a:r>
            <a:r>
              <a:rPr kumimoji="1" lang="en-US" altLang="zh-CN" dirty="0">
                <a:cs typeface="+mn-ea"/>
                <a:sym typeface="+mn-lt"/>
              </a:rPr>
              <a:t>s</a:t>
            </a:r>
            <a:r>
              <a:rPr kumimoji="1" lang="zh-CN" altLang="en-US" dirty="0">
                <a:cs typeface="+mn-ea"/>
                <a:sym typeface="+mn-lt"/>
              </a:rPr>
              <a:t>位</a:t>
            </a:r>
          </a:p>
          <a:p>
            <a:pPr lvl="1" eaLnBrk="0" hangingPunct="0"/>
            <a:r>
              <a:rPr kumimoji="1" lang="en-US" altLang="zh-CN" dirty="0">
                <a:cs typeface="+mn-ea"/>
                <a:sym typeface="+mn-lt"/>
              </a:rPr>
              <a:t>X[k]     = M[q16 + k] = </a:t>
            </a:r>
            <a:r>
              <a:rPr kumimoji="1" lang="zh-CN" altLang="en-US" dirty="0">
                <a:cs typeface="+mn-ea"/>
                <a:sym typeface="+mn-lt"/>
              </a:rPr>
              <a:t>在第</a:t>
            </a:r>
            <a:r>
              <a:rPr kumimoji="1" lang="en-US" altLang="zh-CN" dirty="0">
                <a:cs typeface="+mn-ea"/>
                <a:sym typeface="+mn-lt"/>
              </a:rPr>
              <a:t>q</a:t>
            </a:r>
            <a:r>
              <a:rPr kumimoji="1" lang="zh-CN" altLang="en-US" dirty="0">
                <a:cs typeface="+mn-ea"/>
                <a:sym typeface="+mn-lt"/>
              </a:rPr>
              <a:t>个</a:t>
            </a:r>
            <a:r>
              <a:rPr kumimoji="1" lang="en-US" altLang="zh-CN" dirty="0">
                <a:cs typeface="+mn-ea"/>
                <a:sym typeface="+mn-lt"/>
              </a:rPr>
              <a:t>512</a:t>
            </a:r>
            <a:r>
              <a:rPr kumimoji="1" lang="zh-CN" altLang="en-US" dirty="0">
                <a:cs typeface="+mn-ea"/>
                <a:sym typeface="+mn-lt"/>
              </a:rPr>
              <a:t>位数据块中的第</a:t>
            </a:r>
            <a:r>
              <a:rPr kumimoji="1" lang="en-US" altLang="zh-CN" dirty="0">
                <a:cs typeface="+mn-ea"/>
                <a:sym typeface="+mn-lt"/>
              </a:rPr>
              <a:t>k</a:t>
            </a:r>
            <a:r>
              <a:rPr kumimoji="1" lang="zh-CN" altLang="en-US" dirty="0">
                <a:cs typeface="+mn-ea"/>
                <a:sym typeface="+mn-lt"/>
              </a:rPr>
              <a:t>个</a:t>
            </a:r>
            <a:r>
              <a:rPr kumimoji="1" lang="en-US" altLang="zh-CN" dirty="0">
                <a:cs typeface="+mn-ea"/>
                <a:sym typeface="+mn-lt"/>
              </a:rPr>
              <a:t>32</a:t>
            </a:r>
            <a:r>
              <a:rPr kumimoji="1" lang="zh-CN" altLang="en-US" dirty="0">
                <a:cs typeface="+mn-ea"/>
                <a:sym typeface="+mn-lt"/>
              </a:rPr>
              <a:t>位字</a:t>
            </a:r>
          </a:p>
          <a:p>
            <a:pPr lvl="1" eaLnBrk="0" hangingPunct="0"/>
            <a:r>
              <a:rPr kumimoji="1" lang="en-US" altLang="zh-CN" dirty="0">
                <a:cs typeface="+mn-ea"/>
                <a:sym typeface="+mn-lt"/>
              </a:rPr>
              <a:t>T[</a:t>
            </a:r>
            <a:r>
              <a:rPr kumimoji="1" lang="en-US" altLang="zh-CN" dirty="0" err="1">
                <a:cs typeface="+mn-ea"/>
                <a:sym typeface="+mn-lt"/>
              </a:rPr>
              <a:t>i</a:t>
            </a:r>
            <a:r>
              <a:rPr kumimoji="1" lang="en-US" altLang="zh-CN" dirty="0">
                <a:cs typeface="+mn-ea"/>
                <a:sym typeface="+mn-lt"/>
              </a:rPr>
              <a:t>]      = </a:t>
            </a:r>
            <a:r>
              <a:rPr kumimoji="1" lang="zh-CN" altLang="zh-CN" dirty="0">
                <a:cs typeface="+mn-ea"/>
                <a:sym typeface="+mn-lt"/>
              </a:rPr>
              <a:t>表</a:t>
            </a:r>
            <a:r>
              <a:rPr kumimoji="1" lang="en-US" altLang="zh-CN" dirty="0">
                <a:cs typeface="+mn-ea"/>
                <a:sym typeface="+mn-lt"/>
              </a:rPr>
              <a:t>T</a:t>
            </a:r>
            <a:r>
              <a:rPr kumimoji="1" lang="zh-CN" altLang="zh-CN" dirty="0">
                <a:cs typeface="+mn-ea"/>
                <a:sym typeface="+mn-lt"/>
              </a:rPr>
              <a:t>中的第</a:t>
            </a:r>
            <a:r>
              <a:rPr kumimoji="1" lang="en-US" altLang="zh-CN" dirty="0" err="1">
                <a:cs typeface="+mn-ea"/>
                <a:sym typeface="+mn-lt"/>
              </a:rPr>
              <a:t>i</a:t>
            </a:r>
            <a:r>
              <a:rPr kumimoji="1" lang="zh-CN" altLang="zh-CN" dirty="0">
                <a:cs typeface="+mn-ea"/>
                <a:sym typeface="+mn-lt"/>
              </a:rPr>
              <a:t>个32位字</a:t>
            </a:r>
          </a:p>
          <a:p>
            <a:pPr lvl="1" eaLnBrk="0" hangingPunct="0"/>
            <a:r>
              <a:rPr kumimoji="1" lang="zh-CN" altLang="zh-CN" dirty="0">
                <a:cs typeface="+mn-ea"/>
                <a:sym typeface="+mn-lt"/>
              </a:rPr>
              <a:t>+          = 模 </a:t>
            </a:r>
            <a:r>
              <a:rPr kumimoji="1" lang="en-US" altLang="zh-CN" dirty="0">
                <a:cs typeface="+mn-ea"/>
                <a:sym typeface="+mn-lt"/>
              </a:rPr>
              <a:t>2</a:t>
            </a:r>
            <a:r>
              <a:rPr kumimoji="1" lang="en-US" altLang="zh-CN" baseline="30000" dirty="0">
                <a:cs typeface="+mn-ea"/>
                <a:sym typeface="+mn-lt"/>
              </a:rPr>
              <a:t>32</a:t>
            </a:r>
            <a:r>
              <a:rPr kumimoji="1" lang="zh-CN" altLang="en-US" dirty="0">
                <a:cs typeface="+mn-ea"/>
                <a:sym typeface="+mn-lt"/>
              </a:rPr>
              <a:t>的加</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MD5</a:t>
            </a:r>
            <a:r>
              <a:rPr lang="zh-CN" altLang="en-US" sz="2800" b="1" dirty="0">
                <a:solidFill>
                  <a:srgbClr val="C00000"/>
                </a:solidFill>
                <a:cs typeface="+mn-ea"/>
                <a:sym typeface="+mn-lt"/>
              </a:rPr>
              <a:t>算法</a:t>
            </a:r>
          </a:p>
        </p:txBody>
      </p:sp>
      <p:grpSp>
        <p:nvGrpSpPr>
          <p:cNvPr id="6" name="组合 5">
            <a:extLst>
              <a:ext uri="{FF2B5EF4-FFF2-40B4-BE49-F238E27FC236}">
                <a16:creationId xmlns:a16="http://schemas.microsoft.com/office/drawing/2014/main" id="{BE1F26F4-A809-4D60-8805-54D70D2644D6}"/>
              </a:ext>
            </a:extLst>
          </p:cNvPr>
          <p:cNvGrpSpPr/>
          <p:nvPr/>
        </p:nvGrpSpPr>
        <p:grpSpPr>
          <a:xfrm>
            <a:off x="6033120" y="2132856"/>
            <a:ext cx="3822476" cy="3960440"/>
            <a:chOff x="128464" y="1472984"/>
            <a:chExt cx="4657725" cy="5206897"/>
          </a:xfrm>
        </p:grpSpPr>
        <p:sp>
          <p:nvSpPr>
            <p:cNvPr id="7" name="Rectangle 2">
              <a:extLst>
                <a:ext uri="{FF2B5EF4-FFF2-40B4-BE49-F238E27FC236}">
                  <a16:creationId xmlns:a16="http://schemas.microsoft.com/office/drawing/2014/main" id="{44F7BEEF-6A79-4B1B-ABC9-B907508FD502}"/>
                </a:ext>
              </a:extLst>
            </p:cNvPr>
            <p:cNvSpPr>
              <a:spLocks noChangeArrowheads="1"/>
            </p:cNvSpPr>
            <p:nvPr/>
          </p:nvSpPr>
          <p:spPr bwMode="ltGray">
            <a:xfrm>
              <a:off x="846014" y="1472984"/>
              <a:ext cx="985838" cy="457200"/>
            </a:xfrm>
            <a:prstGeom prst="rect">
              <a:avLst/>
            </a:prstGeom>
            <a:solidFill>
              <a:schemeClr val="accent2">
                <a:lumMod val="60000"/>
                <a:lumOff val="40000"/>
              </a:schemeClr>
            </a:solidFill>
            <a:ln w="9525" cap="rnd">
              <a:solidFill>
                <a:srgbClr val="000000"/>
              </a:solidFill>
              <a:miter lim="800000"/>
              <a:headEnd/>
              <a:tailEnd/>
            </a:ln>
          </p:spPr>
          <p:txBody>
            <a:bodyPr wrap="none" anchor="ctr"/>
            <a:lstStyle/>
            <a:p>
              <a:pPr algn="ctr" eaLnBrk="0" hangingPunct="0"/>
              <a:r>
                <a:rPr kumimoji="1" lang="en-US" altLang="zh-CN" sz="2400">
                  <a:cs typeface="+mn-ea"/>
                  <a:sym typeface="+mn-lt"/>
                </a:rPr>
                <a:t>A</a:t>
              </a:r>
            </a:p>
          </p:txBody>
        </p:sp>
        <p:sp>
          <p:nvSpPr>
            <p:cNvPr id="8" name="Rectangle 3">
              <a:extLst>
                <a:ext uri="{FF2B5EF4-FFF2-40B4-BE49-F238E27FC236}">
                  <a16:creationId xmlns:a16="http://schemas.microsoft.com/office/drawing/2014/main" id="{E45552F4-4219-42B8-8EE6-389E1EBA3521}"/>
                </a:ext>
              </a:extLst>
            </p:cNvPr>
            <p:cNvSpPr>
              <a:spLocks noChangeArrowheads="1"/>
            </p:cNvSpPr>
            <p:nvPr/>
          </p:nvSpPr>
          <p:spPr bwMode="ltGray">
            <a:xfrm>
              <a:off x="1831852" y="1472984"/>
              <a:ext cx="984250" cy="457200"/>
            </a:xfrm>
            <a:prstGeom prst="rect">
              <a:avLst/>
            </a:prstGeom>
            <a:solidFill>
              <a:schemeClr val="accent2">
                <a:lumMod val="60000"/>
                <a:lumOff val="40000"/>
              </a:schemeClr>
            </a:solidFill>
            <a:ln w="9525" cap="rnd">
              <a:solidFill>
                <a:srgbClr val="000000"/>
              </a:solidFill>
              <a:miter lim="800000"/>
              <a:headEnd/>
              <a:tailEnd/>
            </a:ln>
          </p:spPr>
          <p:txBody>
            <a:bodyPr wrap="none" anchor="ctr"/>
            <a:lstStyle/>
            <a:p>
              <a:pPr algn="ctr" eaLnBrk="0" hangingPunct="0"/>
              <a:r>
                <a:rPr kumimoji="1" lang="en-US" altLang="zh-CN" sz="2400">
                  <a:cs typeface="+mn-ea"/>
                  <a:sym typeface="+mn-lt"/>
                </a:rPr>
                <a:t>B</a:t>
              </a:r>
            </a:p>
          </p:txBody>
        </p:sp>
        <p:sp>
          <p:nvSpPr>
            <p:cNvPr id="9" name="Rectangle 4">
              <a:extLst>
                <a:ext uri="{FF2B5EF4-FFF2-40B4-BE49-F238E27FC236}">
                  <a16:creationId xmlns:a16="http://schemas.microsoft.com/office/drawing/2014/main" id="{72DAA561-DC5C-47C9-AA04-67FFD2AB0F02}"/>
                </a:ext>
              </a:extLst>
            </p:cNvPr>
            <p:cNvSpPr>
              <a:spLocks noChangeArrowheads="1"/>
            </p:cNvSpPr>
            <p:nvPr/>
          </p:nvSpPr>
          <p:spPr bwMode="ltGray">
            <a:xfrm>
              <a:off x="2816102" y="1472984"/>
              <a:ext cx="984250" cy="457200"/>
            </a:xfrm>
            <a:prstGeom prst="rect">
              <a:avLst/>
            </a:prstGeom>
            <a:solidFill>
              <a:schemeClr val="accent2">
                <a:lumMod val="60000"/>
                <a:lumOff val="40000"/>
              </a:schemeClr>
            </a:solidFill>
            <a:ln w="9525" cap="rnd">
              <a:solidFill>
                <a:srgbClr val="000000"/>
              </a:solidFill>
              <a:miter lim="800000"/>
              <a:headEnd/>
              <a:tailEnd/>
            </a:ln>
          </p:spPr>
          <p:txBody>
            <a:bodyPr wrap="none" anchor="ctr"/>
            <a:lstStyle/>
            <a:p>
              <a:pPr algn="ctr" eaLnBrk="0" hangingPunct="0"/>
              <a:r>
                <a:rPr kumimoji="1" lang="en-US" altLang="zh-CN" sz="2400">
                  <a:cs typeface="+mn-ea"/>
                  <a:sym typeface="+mn-lt"/>
                </a:rPr>
                <a:t>C</a:t>
              </a:r>
            </a:p>
          </p:txBody>
        </p:sp>
        <p:sp>
          <p:nvSpPr>
            <p:cNvPr id="10" name="Rectangle 5">
              <a:extLst>
                <a:ext uri="{FF2B5EF4-FFF2-40B4-BE49-F238E27FC236}">
                  <a16:creationId xmlns:a16="http://schemas.microsoft.com/office/drawing/2014/main" id="{9313ABDF-92CC-4E77-BE0F-457B0E577A31}"/>
                </a:ext>
              </a:extLst>
            </p:cNvPr>
            <p:cNvSpPr>
              <a:spLocks noChangeArrowheads="1"/>
            </p:cNvSpPr>
            <p:nvPr/>
          </p:nvSpPr>
          <p:spPr bwMode="ltGray">
            <a:xfrm>
              <a:off x="3800352" y="1472984"/>
              <a:ext cx="985837" cy="457200"/>
            </a:xfrm>
            <a:prstGeom prst="rect">
              <a:avLst/>
            </a:prstGeom>
            <a:solidFill>
              <a:schemeClr val="accent2">
                <a:lumMod val="60000"/>
                <a:lumOff val="40000"/>
              </a:schemeClr>
            </a:solidFill>
            <a:ln w="9525" cap="rnd">
              <a:solidFill>
                <a:srgbClr val="000000"/>
              </a:solidFill>
              <a:miter lim="800000"/>
              <a:headEnd/>
              <a:tailEnd/>
            </a:ln>
          </p:spPr>
          <p:txBody>
            <a:bodyPr wrap="none" anchor="ctr"/>
            <a:lstStyle/>
            <a:p>
              <a:pPr algn="ctr" eaLnBrk="0" hangingPunct="0"/>
              <a:r>
                <a:rPr kumimoji="1" lang="en-US" altLang="zh-CN" sz="2400" dirty="0">
                  <a:cs typeface="+mn-ea"/>
                  <a:sym typeface="+mn-lt"/>
                </a:rPr>
                <a:t>D</a:t>
              </a:r>
            </a:p>
          </p:txBody>
        </p:sp>
        <p:sp>
          <p:nvSpPr>
            <p:cNvPr id="11" name="Rectangle 6">
              <a:extLst>
                <a:ext uri="{FF2B5EF4-FFF2-40B4-BE49-F238E27FC236}">
                  <a16:creationId xmlns:a16="http://schemas.microsoft.com/office/drawing/2014/main" id="{031F228C-FCC4-4B38-BFE3-D1C91D95087C}"/>
                </a:ext>
              </a:extLst>
            </p:cNvPr>
            <p:cNvSpPr>
              <a:spLocks noChangeArrowheads="1"/>
            </p:cNvSpPr>
            <p:nvPr/>
          </p:nvSpPr>
          <p:spPr bwMode="ltGray">
            <a:xfrm>
              <a:off x="846014" y="6222681"/>
              <a:ext cx="985838" cy="457200"/>
            </a:xfrm>
            <a:prstGeom prst="rect">
              <a:avLst/>
            </a:prstGeom>
            <a:solidFill>
              <a:schemeClr val="accent2">
                <a:lumMod val="60000"/>
                <a:lumOff val="40000"/>
              </a:schemeClr>
            </a:solidFill>
            <a:ln w="9525" cap="rnd">
              <a:solidFill>
                <a:srgbClr val="000000"/>
              </a:solidFill>
              <a:miter lim="800000"/>
              <a:headEnd/>
              <a:tailEnd/>
            </a:ln>
          </p:spPr>
          <p:txBody>
            <a:bodyPr wrap="none" anchor="ctr"/>
            <a:lstStyle/>
            <a:p>
              <a:pPr algn="ctr" eaLnBrk="0" hangingPunct="0"/>
              <a:r>
                <a:rPr kumimoji="1" lang="en-US" altLang="zh-CN" sz="2400">
                  <a:cs typeface="+mn-ea"/>
                  <a:sym typeface="+mn-lt"/>
                </a:rPr>
                <a:t>A</a:t>
              </a:r>
            </a:p>
          </p:txBody>
        </p:sp>
        <p:sp>
          <p:nvSpPr>
            <p:cNvPr id="12" name="Rectangle 7">
              <a:extLst>
                <a:ext uri="{FF2B5EF4-FFF2-40B4-BE49-F238E27FC236}">
                  <a16:creationId xmlns:a16="http://schemas.microsoft.com/office/drawing/2014/main" id="{DCDAC1FA-6540-4047-96AE-69240E102704}"/>
                </a:ext>
              </a:extLst>
            </p:cNvPr>
            <p:cNvSpPr>
              <a:spLocks noChangeArrowheads="1"/>
            </p:cNvSpPr>
            <p:nvPr/>
          </p:nvSpPr>
          <p:spPr bwMode="ltGray">
            <a:xfrm>
              <a:off x="1831852" y="6222681"/>
              <a:ext cx="984250" cy="457200"/>
            </a:xfrm>
            <a:prstGeom prst="rect">
              <a:avLst/>
            </a:prstGeom>
            <a:solidFill>
              <a:schemeClr val="accent2">
                <a:lumMod val="60000"/>
                <a:lumOff val="40000"/>
              </a:schemeClr>
            </a:solidFill>
            <a:ln w="9525" cap="rnd">
              <a:solidFill>
                <a:srgbClr val="000000"/>
              </a:solidFill>
              <a:miter lim="800000"/>
              <a:headEnd/>
              <a:tailEnd/>
            </a:ln>
          </p:spPr>
          <p:txBody>
            <a:bodyPr wrap="none" anchor="ctr"/>
            <a:lstStyle/>
            <a:p>
              <a:pPr algn="ctr" eaLnBrk="0" hangingPunct="0"/>
              <a:r>
                <a:rPr kumimoji="1" lang="en-US" altLang="zh-CN" sz="2400">
                  <a:cs typeface="+mn-ea"/>
                  <a:sym typeface="+mn-lt"/>
                </a:rPr>
                <a:t>B</a:t>
              </a:r>
            </a:p>
          </p:txBody>
        </p:sp>
        <p:sp>
          <p:nvSpPr>
            <p:cNvPr id="13" name="Rectangle 8">
              <a:extLst>
                <a:ext uri="{FF2B5EF4-FFF2-40B4-BE49-F238E27FC236}">
                  <a16:creationId xmlns:a16="http://schemas.microsoft.com/office/drawing/2014/main" id="{55E07808-07CC-40BC-8BA4-1F55279591EB}"/>
                </a:ext>
              </a:extLst>
            </p:cNvPr>
            <p:cNvSpPr>
              <a:spLocks noChangeArrowheads="1"/>
            </p:cNvSpPr>
            <p:nvPr/>
          </p:nvSpPr>
          <p:spPr bwMode="ltGray">
            <a:xfrm>
              <a:off x="2816102" y="6222681"/>
              <a:ext cx="984250" cy="457200"/>
            </a:xfrm>
            <a:prstGeom prst="rect">
              <a:avLst/>
            </a:prstGeom>
            <a:solidFill>
              <a:schemeClr val="accent2">
                <a:lumMod val="60000"/>
                <a:lumOff val="40000"/>
              </a:schemeClr>
            </a:solidFill>
            <a:ln w="9525" cap="rnd">
              <a:solidFill>
                <a:srgbClr val="000000"/>
              </a:solidFill>
              <a:miter lim="800000"/>
              <a:headEnd/>
              <a:tailEnd/>
            </a:ln>
          </p:spPr>
          <p:txBody>
            <a:bodyPr wrap="none" anchor="ctr"/>
            <a:lstStyle/>
            <a:p>
              <a:pPr algn="ctr" eaLnBrk="0" hangingPunct="0"/>
              <a:r>
                <a:rPr kumimoji="1" lang="en-US" altLang="zh-CN" sz="2400">
                  <a:cs typeface="+mn-ea"/>
                  <a:sym typeface="+mn-lt"/>
                </a:rPr>
                <a:t>C</a:t>
              </a:r>
            </a:p>
          </p:txBody>
        </p:sp>
        <p:sp>
          <p:nvSpPr>
            <p:cNvPr id="14" name="Rectangle 9">
              <a:extLst>
                <a:ext uri="{FF2B5EF4-FFF2-40B4-BE49-F238E27FC236}">
                  <a16:creationId xmlns:a16="http://schemas.microsoft.com/office/drawing/2014/main" id="{9E84A1A8-EC39-4F5E-96C7-CC42EFF9AF7E}"/>
                </a:ext>
              </a:extLst>
            </p:cNvPr>
            <p:cNvSpPr>
              <a:spLocks noChangeArrowheads="1"/>
            </p:cNvSpPr>
            <p:nvPr/>
          </p:nvSpPr>
          <p:spPr bwMode="ltGray">
            <a:xfrm>
              <a:off x="3800352" y="6222681"/>
              <a:ext cx="985837" cy="457200"/>
            </a:xfrm>
            <a:prstGeom prst="rect">
              <a:avLst/>
            </a:prstGeom>
            <a:solidFill>
              <a:schemeClr val="accent2">
                <a:lumMod val="60000"/>
                <a:lumOff val="40000"/>
              </a:schemeClr>
            </a:solidFill>
            <a:ln w="9525" cap="rnd">
              <a:solidFill>
                <a:srgbClr val="000000"/>
              </a:solidFill>
              <a:miter lim="800000"/>
              <a:headEnd/>
              <a:tailEnd/>
            </a:ln>
          </p:spPr>
          <p:txBody>
            <a:bodyPr wrap="none" anchor="ctr"/>
            <a:lstStyle/>
            <a:p>
              <a:pPr algn="ctr" eaLnBrk="0" hangingPunct="0"/>
              <a:r>
                <a:rPr kumimoji="1" lang="en-US" altLang="zh-CN" sz="2400" dirty="0">
                  <a:cs typeface="+mn-ea"/>
                  <a:sym typeface="+mn-lt"/>
                </a:rPr>
                <a:t>D</a:t>
              </a:r>
            </a:p>
          </p:txBody>
        </p:sp>
        <p:sp>
          <p:nvSpPr>
            <p:cNvPr id="15" name="AutoShape 10">
              <a:extLst>
                <a:ext uri="{FF2B5EF4-FFF2-40B4-BE49-F238E27FC236}">
                  <a16:creationId xmlns:a16="http://schemas.microsoft.com/office/drawing/2014/main" id="{56B7BC89-5033-4A02-9928-55687594BD55}"/>
                </a:ext>
              </a:extLst>
            </p:cNvPr>
            <p:cNvSpPr>
              <a:spLocks noChangeArrowheads="1"/>
            </p:cNvSpPr>
            <p:nvPr/>
          </p:nvSpPr>
          <p:spPr bwMode="ltGray">
            <a:xfrm>
              <a:off x="1128589" y="2283521"/>
              <a:ext cx="561975" cy="457200"/>
            </a:xfrm>
            <a:prstGeom prst="roundRect">
              <a:avLst>
                <a:gd name="adj" fmla="val 16667"/>
              </a:avLst>
            </a:prstGeom>
            <a:solidFill>
              <a:schemeClr val="accent2">
                <a:lumMod val="60000"/>
                <a:lumOff val="40000"/>
              </a:schemeClr>
            </a:solidFill>
            <a:ln w="9525" cap="rnd">
              <a:solidFill>
                <a:srgbClr val="000000"/>
              </a:solidFill>
              <a:round/>
              <a:headEnd/>
              <a:tailEnd/>
            </a:ln>
          </p:spPr>
          <p:txBody>
            <a:bodyPr wrap="none" anchor="ctr"/>
            <a:lstStyle/>
            <a:p>
              <a:pPr algn="ctr" eaLnBrk="0" hangingPunct="0"/>
              <a:r>
                <a:rPr kumimoji="1" lang="en-US" altLang="zh-CN" sz="2400">
                  <a:cs typeface="+mn-ea"/>
                  <a:sym typeface="+mn-lt"/>
                </a:rPr>
                <a:t>+</a:t>
              </a:r>
            </a:p>
          </p:txBody>
        </p:sp>
        <p:sp>
          <p:nvSpPr>
            <p:cNvPr id="16" name="AutoShape 11">
              <a:extLst>
                <a:ext uri="{FF2B5EF4-FFF2-40B4-BE49-F238E27FC236}">
                  <a16:creationId xmlns:a16="http://schemas.microsoft.com/office/drawing/2014/main" id="{3672515B-69A3-4E38-9E7E-5837DCA3C079}"/>
                </a:ext>
              </a:extLst>
            </p:cNvPr>
            <p:cNvSpPr>
              <a:spLocks noChangeArrowheads="1"/>
            </p:cNvSpPr>
            <p:nvPr/>
          </p:nvSpPr>
          <p:spPr bwMode="ltGray">
            <a:xfrm>
              <a:off x="1128589" y="2969321"/>
              <a:ext cx="561975" cy="457200"/>
            </a:xfrm>
            <a:prstGeom prst="roundRect">
              <a:avLst>
                <a:gd name="adj" fmla="val 16667"/>
              </a:avLst>
            </a:prstGeom>
            <a:solidFill>
              <a:schemeClr val="accent2">
                <a:lumMod val="60000"/>
                <a:lumOff val="40000"/>
              </a:schemeClr>
            </a:solidFill>
            <a:ln w="9525" cap="rnd">
              <a:solidFill>
                <a:srgbClr val="000000"/>
              </a:solidFill>
              <a:round/>
              <a:headEnd/>
              <a:tailEnd/>
            </a:ln>
          </p:spPr>
          <p:txBody>
            <a:bodyPr wrap="none" anchor="ctr"/>
            <a:lstStyle/>
            <a:p>
              <a:pPr algn="ctr" eaLnBrk="0" hangingPunct="0"/>
              <a:r>
                <a:rPr kumimoji="1" lang="en-US" altLang="zh-CN" sz="2400">
                  <a:cs typeface="+mn-ea"/>
                  <a:sym typeface="+mn-lt"/>
                </a:rPr>
                <a:t>+</a:t>
              </a:r>
            </a:p>
          </p:txBody>
        </p:sp>
        <p:sp>
          <p:nvSpPr>
            <p:cNvPr id="17" name="AutoShape 12">
              <a:extLst>
                <a:ext uri="{FF2B5EF4-FFF2-40B4-BE49-F238E27FC236}">
                  <a16:creationId xmlns:a16="http://schemas.microsoft.com/office/drawing/2014/main" id="{CBDAFA88-3499-43B7-9116-641CC6C81B61}"/>
                </a:ext>
              </a:extLst>
            </p:cNvPr>
            <p:cNvSpPr>
              <a:spLocks noChangeArrowheads="1"/>
            </p:cNvSpPr>
            <p:nvPr/>
          </p:nvSpPr>
          <p:spPr bwMode="ltGray">
            <a:xfrm>
              <a:off x="1128589" y="3655121"/>
              <a:ext cx="561975" cy="457200"/>
            </a:xfrm>
            <a:prstGeom prst="roundRect">
              <a:avLst>
                <a:gd name="adj" fmla="val 16667"/>
              </a:avLst>
            </a:prstGeom>
            <a:solidFill>
              <a:schemeClr val="accent2">
                <a:lumMod val="60000"/>
                <a:lumOff val="40000"/>
              </a:schemeClr>
            </a:solidFill>
            <a:ln w="9525" cap="rnd">
              <a:solidFill>
                <a:srgbClr val="000000"/>
              </a:solidFill>
              <a:round/>
              <a:headEnd/>
              <a:tailEnd/>
            </a:ln>
          </p:spPr>
          <p:txBody>
            <a:bodyPr wrap="none" anchor="ctr"/>
            <a:lstStyle/>
            <a:p>
              <a:pPr algn="ctr" eaLnBrk="0" hangingPunct="0"/>
              <a:r>
                <a:rPr kumimoji="1" lang="en-US" altLang="zh-CN" sz="2400">
                  <a:cs typeface="+mn-ea"/>
                  <a:sym typeface="+mn-lt"/>
                </a:rPr>
                <a:t>+</a:t>
              </a:r>
            </a:p>
          </p:txBody>
        </p:sp>
        <p:sp>
          <p:nvSpPr>
            <p:cNvPr id="18" name="AutoShape 13">
              <a:extLst>
                <a:ext uri="{FF2B5EF4-FFF2-40B4-BE49-F238E27FC236}">
                  <a16:creationId xmlns:a16="http://schemas.microsoft.com/office/drawing/2014/main" id="{078B25DA-9BD5-4B5D-BA92-92DD53EF9D35}"/>
                </a:ext>
              </a:extLst>
            </p:cNvPr>
            <p:cNvSpPr>
              <a:spLocks noChangeArrowheads="1"/>
            </p:cNvSpPr>
            <p:nvPr/>
          </p:nvSpPr>
          <p:spPr bwMode="ltGray">
            <a:xfrm>
              <a:off x="1128589" y="4340921"/>
              <a:ext cx="561975" cy="457200"/>
            </a:xfrm>
            <a:prstGeom prst="roundRect">
              <a:avLst>
                <a:gd name="adj" fmla="val 16667"/>
              </a:avLst>
            </a:prstGeom>
            <a:solidFill>
              <a:schemeClr val="accent2">
                <a:lumMod val="60000"/>
                <a:lumOff val="40000"/>
              </a:schemeClr>
            </a:solidFill>
            <a:ln w="9525" cap="rnd">
              <a:solidFill>
                <a:srgbClr val="000000"/>
              </a:solidFill>
              <a:round/>
              <a:headEnd/>
              <a:tailEnd/>
            </a:ln>
          </p:spPr>
          <p:txBody>
            <a:bodyPr wrap="none" anchor="ctr"/>
            <a:lstStyle/>
            <a:p>
              <a:pPr algn="ctr" eaLnBrk="0" hangingPunct="0"/>
              <a:r>
                <a:rPr kumimoji="1" lang="en-US" altLang="zh-CN" sz="1600">
                  <a:cs typeface="+mn-ea"/>
                  <a:sym typeface="+mn-lt"/>
                </a:rPr>
                <a:t>CLSs</a:t>
              </a:r>
              <a:endParaRPr kumimoji="1" lang="en-US" altLang="zh-CN" sz="2400">
                <a:cs typeface="+mn-ea"/>
                <a:sym typeface="+mn-lt"/>
              </a:endParaRPr>
            </a:p>
          </p:txBody>
        </p:sp>
        <p:sp>
          <p:nvSpPr>
            <p:cNvPr id="19" name="AutoShape 14">
              <a:extLst>
                <a:ext uri="{FF2B5EF4-FFF2-40B4-BE49-F238E27FC236}">
                  <a16:creationId xmlns:a16="http://schemas.microsoft.com/office/drawing/2014/main" id="{591F99E7-8E24-4BA2-84CF-F6A10240A49F}"/>
                </a:ext>
              </a:extLst>
            </p:cNvPr>
            <p:cNvSpPr>
              <a:spLocks noChangeArrowheads="1"/>
            </p:cNvSpPr>
            <p:nvPr/>
          </p:nvSpPr>
          <p:spPr bwMode="ltGray">
            <a:xfrm>
              <a:off x="1128589" y="5026721"/>
              <a:ext cx="561975" cy="457200"/>
            </a:xfrm>
            <a:prstGeom prst="roundRect">
              <a:avLst>
                <a:gd name="adj" fmla="val 16667"/>
              </a:avLst>
            </a:prstGeom>
            <a:solidFill>
              <a:schemeClr val="accent2">
                <a:lumMod val="60000"/>
                <a:lumOff val="40000"/>
              </a:schemeClr>
            </a:solidFill>
            <a:ln w="9525" cap="rnd">
              <a:solidFill>
                <a:srgbClr val="000000"/>
              </a:solidFill>
              <a:round/>
              <a:headEnd/>
              <a:tailEnd/>
            </a:ln>
          </p:spPr>
          <p:txBody>
            <a:bodyPr wrap="none" anchor="ctr"/>
            <a:lstStyle/>
            <a:p>
              <a:pPr algn="ctr" eaLnBrk="0" hangingPunct="0"/>
              <a:r>
                <a:rPr kumimoji="1" lang="en-US" altLang="zh-CN" sz="2400">
                  <a:cs typeface="+mn-ea"/>
                  <a:sym typeface="+mn-lt"/>
                </a:rPr>
                <a:t>+</a:t>
              </a:r>
            </a:p>
          </p:txBody>
        </p:sp>
        <p:sp>
          <p:nvSpPr>
            <p:cNvPr id="20" name="Line 15">
              <a:extLst>
                <a:ext uri="{FF2B5EF4-FFF2-40B4-BE49-F238E27FC236}">
                  <a16:creationId xmlns:a16="http://schemas.microsoft.com/office/drawing/2014/main" id="{1B568B20-6920-446A-85F3-862A5A26266D}"/>
                </a:ext>
              </a:extLst>
            </p:cNvPr>
            <p:cNvSpPr>
              <a:spLocks noChangeShapeType="1"/>
            </p:cNvSpPr>
            <p:nvPr/>
          </p:nvSpPr>
          <p:spPr bwMode="ltGray">
            <a:xfrm>
              <a:off x="1409577" y="1930183"/>
              <a:ext cx="0" cy="353337"/>
            </a:xfrm>
            <a:prstGeom prst="line">
              <a:avLst/>
            </a:prstGeom>
            <a:noFill/>
            <a:ln w="9525" cap="rnd">
              <a:solidFill>
                <a:schemeClr val="tx1"/>
              </a:solidFill>
              <a:round/>
              <a:headEnd/>
              <a:tailEnd type="triangle" w="med" len="med"/>
            </a:ln>
          </p:spPr>
          <p:txBody>
            <a:bodyPr wrap="none" anchor="ctr"/>
            <a:lstStyle/>
            <a:p>
              <a:endParaRPr lang="zh-CN" altLang="en-US">
                <a:cs typeface="+mn-ea"/>
                <a:sym typeface="+mn-lt"/>
              </a:endParaRPr>
            </a:p>
          </p:txBody>
        </p:sp>
        <p:sp>
          <p:nvSpPr>
            <p:cNvPr id="21" name="AutoShape 16">
              <a:extLst>
                <a:ext uri="{FF2B5EF4-FFF2-40B4-BE49-F238E27FC236}">
                  <a16:creationId xmlns:a16="http://schemas.microsoft.com/office/drawing/2014/main" id="{1A94E58A-2404-471E-AAD9-7F58B105B400}"/>
                </a:ext>
              </a:extLst>
            </p:cNvPr>
            <p:cNvSpPr>
              <a:spLocks noChangeArrowheads="1"/>
            </p:cNvSpPr>
            <p:nvPr/>
          </p:nvSpPr>
          <p:spPr bwMode="ltGray">
            <a:xfrm>
              <a:off x="2957389" y="2283521"/>
              <a:ext cx="561975" cy="457200"/>
            </a:xfrm>
            <a:prstGeom prst="roundRect">
              <a:avLst>
                <a:gd name="adj" fmla="val 16667"/>
              </a:avLst>
            </a:prstGeom>
            <a:solidFill>
              <a:schemeClr val="accent2">
                <a:lumMod val="60000"/>
                <a:lumOff val="40000"/>
              </a:schemeClr>
            </a:solidFill>
            <a:ln w="9525" cap="rnd">
              <a:solidFill>
                <a:srgbClr val="000000"/>
              </a:solidFill>
              <a:round/>
              <a:headEnd/>
              <a:tailEnd/>
            </a:ln>
          </p:spPr>
          <p:txBody>
            <a:bodyPr wrap="none" anchor="ctr"/>
            <a:lstStyle/>
            <a:p>
              <a:pPr algn="ctr" eaLnBrk="0" hangingPunct="0"/>
              <a:r>
                <a:rPr kumimoji="1" lang="en-US" altLang="zh-CN" sz="2400">
                  <a:cs typeface="+mn-ea"/>
                  <a:sym typeface="+mn-lt"/>
                </a:rPr>
                <a:t>g</a:t>
              </a:r>
            </a:p>
          </p:txBody>
        </p:sp>
        <p:sp>
          <p:nvSpPr>
            <p:cNvPr id="22" name="Line 17">
              <a:extLst>
                <a:ext uri="{FF2B5EF4-FFF2-40B4-BE49-F238E27FC236}">
                  <a16:creationId xmlns:a16="http://schemas.microsoft.com/office/drawing/2014/main" id="{CFA5D23F-DE04-4AB4-94E1-69B2A8A7B3F6}"/>
                </a:ext>
              </a:extLst>
            </p:cNvPr>
            <p:cNvSpPr>
              <a:spLocks noChangeShapeType="1"/>
            </p:cNvSpPr>
            <p:nvPr/>
          </p:nvSpPr>
          <p:spPr bwMode="ltGray">
            <a:xfrm flipH="1">
              <a:off x="1690564" y="2512121"/>
              <a:ext cx="1266825" cy="0"/>
            </a:xfrm>
            <a:prstGeom prst="line">
              <a:avLst/>
            </a:prstGeom>
            <a:noFill/>
            <a:ln w="9525" cap="rnd">
              <a:solidFill>
                <a:schemeClr val="tx1"/>
              </a:solidFill>
              <a:round/>
              <a:headEnd/>
              <a:tailEnd type="triangle" w="med" len="med"/>
            </a:ln>
          </p:spPr>
          <p:txBody>
            <a:bodyPr wrap="none" anchor="ctr"/>
            <a:lstStyle/>
            <a:p>
              <a:endParaRPr lang="zh-CN" altLang="en-US">
                <a:cs typeface="+mn-ea"/>
                <a:sym typeface="+mn-lt"/>
              </a:endParaRPr>
            </a:p>
          </p:txBody>
        </p:sp>
        <p:sp>
          <p:nvSpPr>
            <p:cNvPr id="23" name="Line 18">
              <a:extLst>
                <a:ext uri="{FF2B5EF4-FFF2-40B4-BE49-F238E27FC236}">
                  <a16:creationId xmlns:a16="http://schemas.microsoft.com/office/drawing/2014/main" id="{86EF89CF-D78C-4F21-8B8F-7B1693C68F35}"/>
                </a:ext>
              </a:extLst>
            </p:cNvPr>
            <p:cNvSpPr>
              <a:spLocks noChangeShapeType="1"/>
            </p:cNvSpPr>
            <p:nvPr/>
          </p:nvSpPr>
          <p:spPr bwMode="ltGray">
            <a:xfrm>
              <a:off x="3236789" y="1930183"/>
              <a:ext cx="1588" cy="353338"/>
            </a:xfrm>
            <a:prstGeom prst="line">
              <a:avLst/>
            </a:prstGeom>
            <a:noFill/>
            <a:ln w="9525" cap="rnd">
              <a:solidFill>
                <a:schemeClr val="tx1"/>
              </a:solidFill>
              <a:round/>
              <a:headEnd/>
              <a:tailEnd type="triangle" w="med" len="med"/>
            </a:ln>
          </p:spPr>
          <p:txBody>
            <a:bodyPr wrap="none" anchor="ctr"/>
            <a:lstStyle/>
            <a:p>
              <a:endParaRPr lang="zh-CN" altLang="en-US">
                <a:cs typeface="+mn-ea"/>
                <a:sym typeface="+mn-lt"/>
              </a:endParaRPr>
            </a:p>
          </p:txBody>
        </p:sp>
        <p:sp>
          <p:nvSpPr>
            <p:cNvPr id="24" name="Line 19">
              <a:extLst>
                <a:ext uri="{FF2B5EF4-FFF2-40B4-BE49-F238E27FC236}">
                  <a16:creationId xmlns:a16="http://schemas.microsoft.com/office/drawing/2014/main" id="{1D356DC7-699F-432F-A82D-3CBBB952CD0D}"/>
                </a:ext>
              </a:extLst>
            </p:cNvPr>
            <p:cNvSpPr>
              <a:spLocks noChangeShapeType="1"/>
            </p:cNvSpPr>
            <p:nvPr/>
          </p:nvSpPr>
          <p:spPr bwMode="ltGray">
            <a:xfrm flipH="1">
              <a:off x="3519363" y="1930181"/>
              <a:ext cx="679303" cy="429539"/>
            </a:xfrm>
            <a:prstGeom prst="line">
              <a:avLst/>
            </a:prstGeom>
            <a:noFill/>
            <a:ln w="9525" cap="rnd">
              <a:solidFill>
                <a:schemeClr val="tx1"/>
              </a:solidFill>
              <a:round/>
              <a:headEnd/>
              <a:tailEnd type="triangle" w="med" len="med"/>
            </a:ln>
          </p:spPr>
          <p:txBody>
            <a:bodyPr wrap="none" anchor="ctr"/>
            <a:lstStyle/>
            <a:p>
              <a:endParaRPr lang="zh-CN" altLang="en-US">
                <a:cs typeface="+mn-ea"/>
                <a:sym typeface="+mn-lt"/>
              </a:endParaRPr>
            </a:p>
          </p:txBody>
        </p:sp>
        <p:sp>
          <p:nvSpPr>
            <p:cNvPr id="25" name="Line 20">
              <a:extLst>
                <a:ext uri="{FF2B5EF4-FFF2-40B4-BE49-F238E27FC236}">
                  <a16:creationId xmlns:a16="http://schemas.microsoft.com/office/drawing/2014/main" id="{7C23AD65-3830-4F9C-B2E3-760D5A76EA8F}"/>
                </a:ext>
              </a:extLst>
            </p:cNvPr>
            <p:cNvSpPr>
              <a:spLocks noChangeShapeType="1"/>
            </p:cNvSpPr>
            <p:nvPr/>
          </p:nvSpPr>
          <p:spPr bwMode="ltGray">
            <a:xfrm>
              <a:off x="2320803" y="1930183"/>
              <a:ext cx="636586" cy="429538"/>
            </a:xfrm>
            <a:prstGeom prst="line">
              <a:avLst/>
            </a:prstGeom>
            <a:noFill/>
            <a:ln w="9525" cap="rnd">
              <a:solidFill>
                <a:schemeClr val="tx1"/>
              </a:solidFill>
              <a:round/>
              <a:headEnd/>
              <a:tailEnd type="triangle" w="med" len="med"/>
            </a:ln>
          </p:spPr>
          <p:txBody>
            <a:bodyPr wrap="none" anchor="ctr"/>
            <a:lstStyle/>
            <a:p>
              <a:endParaRPr lang="zh-CN" altLang="en-US">
                <a:cs typeface="+mn-ea"/>
                <a:sym typeface="+mn-lt"/>
              </a:endParaRPr>
            </a:p>
          </p:txBody>
        </p:sp>
        <p:sp>
          <p:nvSpPr>
            <p:cNvPr id="26" name="Line 21">
              <a:extLst>
                <a:ext uri="{FF2B5EF4-FFF2-40B4-BE49-F238E27FC236}">
                  <a16:creationId xmlns:a16="http://schemas.microsoft.com/office/drawing/2014/main" id="{68F1B673-FA86-4338-AADC-A4F62C5DD4F1}"/>
                </a:ext>
              </a:extLst>
            </p:cNvPr>
            <p:cNvSpPr>
              <a:spLocks noChangeShapeType="1"/>
            </p:cNvSpPr>
            <p:nvPr/>
          </p:nvSpPr>
          <p:spPr bwMode="ltGray">
            <a:xfrm flipH="1">
              <a:off x="2182685" y="1930183"/>
              <a:ext cx="3178" cy="3706138"/>
            </a:xfrm>
            <a:prstGeom prst="line">
              <a:avLst/>
            </a:prstGeom>
            <a:noFill/>
            <a:ln w="9525" cap="rnd">
              <a:solidFill>
                <a:schemeClr val="tx1"/>
              </a:solidFill>
              <a:round/>
              <a:headEnd/>
              <a:tailEnd/>
            </a:ln>
          </p:spPr>
          <p:txBody>
            <a:bodyPr wrap="none" anchor="ctr"/>
            <a:lstStyle/>
            <a:p>
              <a:endParaRPr lang="zh-CN" altLang="en-US">
                <a:cs typeface="+mn-ea"/>
                <a:sym typeface="+mn-lt"/>
              </a:endParaRPr>
            </a:p>
          </p:txBody>
        </p:sp>
        <p:sp>
          <p:nvSpPr>
            <p:cNvPr id="27" name="Line 22">
              <a:extLst>
                <a:ext uri="{FF2B5EF4-FFF2-40B4-BE49-F238E27FC236}">
                  <a16:creationId xmlns:a16="http://schemas.microsoft.com/office/drawing/2014/main" id="{4AE546CE-8A84-4313-908C-9C4DB5ECF99B}"/>
                </a:ext>
              </a:extLst>
            </p:cNvPr>
            <p:cNvSpPr>
              <a:spLocks noChangeShapeType="1"/>
            </p:cNvSpPr>
            <p:nvPr/>
          </p:nvSpPr>
          <p:spPr bwMode="ltGray">
            <a:xfrm>
              <a:off x="3660652" y="1930183"/>
              <a:ext cx="0" cy="3706138"/>
            </a:xfrm>
            <a:prstGeom prst="line">
              <a:avLst/>
            </a:prstGeom>
            <a:noFill/>
            <a:ln w="9525" cap="rnd">
              <a:solidFill>
                <a:schemeClr val="tx1"/>
              </a:solidFill>
              <a:round/>
              <a:headEnd/>
              <a:tailEnd/>
            </a:ln>
          </p:spPr>
          <p:txBody>
            <a:bodyPr wrap="none" anchor="ctr"/>
            <a:lstStyle/>
            <a:p>
              <a:endParaRPr lang="zh-CN" altLang="en-US">
                <a:cs typeface="+mn-ea"/>
                <a:sym typeface="+mn-lt"/>
              </a:endParaRPr>
            </a:p>
          </p:txBody>
        </p:sp>
        <p:sp>
          <p:nvSpPr>
            <p:cNvPr id="28" name="Line 23">
              <a:extLst>
                <a:ext uri="{FF2B5EF4-FFF2-40B4-BE49-F238E27FC236}">
                  <a16:creationId xmlns:a16="http://schemas.microsoft.com/office/drawing/2014/main" id="{BFD814B1-1C00-4B15-9FCC-42E317003EF8}"/>
                </a:ext>
              </a:extLst>
            </p:cNvPr>
            <p:cNvSpPr>
              <a:spLocks noChangeShapeType="1"/>
            </p:cNvSpPr>
            <p:nvPr/>
          </p:nvSpPr>
          <p:spPr bwMode="ltGray">
            <a:xfrm>
              <a:off x="4503614" y="1930181"/>
              <a:ext cx="0" cy="3706140"/>
            </a:xfrm>
            <a:prstGeom prst="line">
              <a:avLst/>
            </a:prstGeom>
            <a:noFill/>
            <a:ln w="9525" cap="rnd">
              <a:solidFill>
                <a:schemeClr val="tx1"/>
              </a:solidFill>
              <a:round/>
              <a:headEnd/>
              <a:tailEnd/>
            </a:ln>
          </p:spPr>
          <p:txBody>
            <a:bodyPr wrap="none" anchor="ctr"/>
            <a:lstStyle/>
            <a:p>
              <a:endParaRPr lang="zh-CN" altLang="en-US">
                <a:cs typeface="+mn-ea"/>
                <a:sym typeface="+mn-lt"/>
              </a:endParaRPr>
            </a:p>
          </p:txBody>
        </p:sp>
        <p:sp>
          <p:nvSpPr>
            <p:cNvPr id="29" name="Line 24">
              <a:extLst>
                <a:ext uri="{FF2B5EF4-FFF2-40B4-BE49-F238E27FC236}">
                  <a16:creationId xmlns:a16="http://schemas.microsoft.com/office/drawing/2014/main" id="{E2071B3A-67CB-4985-9BEF-1505A7D23847}"/>
                </a:ext>
              </a:extLst>
            </p:cNvPr>
            <p:cNvSpPr>
              <a:spLocks noChangeShapeType="1"/>
            </p:cNvSpPr>
            <p:nvPr/>
          </p:nvSpPr>
          <p:spPr bwMode="ltGray">
            <a:xfrm>
              <a:off x="1268289" y="5917881"/>
              <a:ext cx="0" cy="304800"/>
            </a:xfrm>
            <a:prstGeom prst="line">
              <a:avLst/>
            </a:prstGeom>
            <a:noFill/>
            <a:ln w="9525" cap="rnd">
              <a:solidFill>
                <a:schemeClr val="tx1"/>
              </a:solidFill>
              <a:round/>
              <a:headEnd/>
              <a:tailEnd type="triangle" w="med" len="med"/>
            </a:ln>
          </p:spPr>
          <p:txBody>
            <a:bodyPr wrap="none" anchor="ctr"/>
            <a:lstStyle/>
            <a:p>
              <a:endParaRPr lang="zh-CN" altLang="en-US">
                <a:cs typeface="+mn-ea"/>
                <a:sym typeface="+mn-lt"/>
              </a:endParaRPr>
            </a:p>
          </p:txBody>
        </p:sp>
        <p:sp>
          <p:nvSpPr>
            <p:cNvPr id="30" name="Line 25">
              <a:extLst>
                <a:ext uri="{FF2B5EF4-FFF2-40B4-BE49-F238E27FC236}">
                  <a16:creationId xmlns:a16="http://schemas.microsoft.com/office/drawing/2014/main" id="{2D2D0BD8-AB83-42A5-8B6A-C4460A23103A}"/>
                </a:ext>
              </a:extLst>
            </p:cNvPr>
            <p:cNvSpPr>
              <a:spLocks noChangeShapeType="1"/>
            </p:cNvSpPr>
            <p:nvPr/>
          </p:nvSpPr>
          <p:spPr bwMode="ltGray">
            <a:xfrm>
              <a:off x="4294064" y="5917881"/>
              <a:ext cx="0" cy="304800"/>
            </a:xfrm>
            <a:prstGeom prst="line">
              <a:avLst/>
            </a:prstGeom>
            <a:noFill/>
            <a:ln w="9525" cap="rnd">
              <a:solidFill>
                <a:schemeClr val="tx1"/>
              </a:solidFill>
              <a:round/>
              <a:headEnd/>
              <a:tailEnd type="triangle" w="med" len="med"/>
            </a:ln>
          </p:spPr>
          <p:txBody>
            <a:bodyPr wrap="none" anchor="ctr"/>
            <a:lstStyle/>
            <a:p>
              <a:endParaRPr lang="zh-CN" altLang="en-US">
                <a:cs typeface="+mn-ea"/>
                <a:sym typeface="+mn-lt"/>
              </a:endParaRPr>
            </a:p>
          </p:txBody>
        </p:sp>
        <p:sp>
          <p:nvSpPr>
            <p:cNvPr id="31" name="Line 26">
              <a:extLst>
                <a:ext uri="{FF2B5EF4-FFF2-40B4-BE49-F238E27FC236}">
                  <a16:creationId xmlns:a16="http://schemas.microsoft.com/office/drawing/2014/main" id="{D0828028-1C9A-4541-BD06-7488B09D81A7}"/>
                </a:ext>
              </a:extLst>
            </p:cNvPr>
            <p:cNvSpPr>
              <a:spLocks noChangeShapeType="1"/>
            </p:cNvSpPr>
            <p:nvPr/>
          </p:nvSpPr>
          <p:spPr bwMode="ltGray">
            <a:xfrm>
              <a:off x="3308227" y="5917881"/>
              <a:ext cx="0" cy="304800"/>
            </a:xfrm>
            <a:prstGeom prst="line">
              <a:avLst/>
            </a:prstGeom>
            <a:noFill/>
            <a:ln w="9525" cap="rnd">
              <a:solidFill>
                <a:schemeClr val="tx1"/>
              </a:solidFill>
              <a:round/>
              <a:headEnd/>
              <a:tailEnd type="triangle" w="med" len="med"/>
            </a:ln>
          </p:spPr>
          <p:txBody>
            <a:bodyPr wrap="none" anchor="ctr"/>
            <a:lstStyle/>
            <a:p>
              <a:endParaRPr lang="zh-CN" altLang="en-US">
                <a:cs typeface="+mn-ea"/>
                <a:sym typeface="+mn-lt"/>
              </a:endParaRPr>
            </a:p>
          </p:txBody>
        </p:sp>
        <p:sp>
          <p:nvSpPr>
            <p:cNvPr id="32" name="Line 27">
              <a:extLst>
                <a:ext uri="{FF2B5EF4-FFF2-40B4-BE49-F238E27FC236}">
                  <a16:creationId xmlns:a16="http://schemas.microsoft.com/office/drawing/2014/main" id="{A62F3CA3-DCF5-4A98-A060-348DF12C0285}"/>
                </a:ext>
              </a:extLst>
            </p:cNvPr>
            <p:cNvSpPr>
              <a:spLocks noChangeShapeType="1"/>
            </p:cNvSpPr>
            <p:nvPr/>
          </p:nvSpPr>
          <p:spPr bwMode="ltGray">
            <a:xfrm>
              <a:off x="2323977" y="5917881"/>
              <a:ext cx="0" cy="304800"/>
            </a:xfrm>
            <a:prstGeom prst="line">
              <a:avLst/>
            </a:prstGeom>
            <a:noFill/>
            <a:ln w="9525" cap="rnd">
              <a:solidFill>
                <a:schemeClr val="tx1"/>
              </a:solidFill>
              <a:round/>
              <a:headEnd/>
              <a:tailEnd type="triangle" w="med" len="med"/>
            </a:ln>
          </p:spPr>
          <p:txBody>
            <a:bodyPr wrap="none" anchor="ctr"/>
            <a:lstStyle/>
            <a:p>
              <a:endParaRPr lang="zh-CN" altLang="en-US">
                <a:cs typeface="+mn-ea"/>
                <a:sym typeface="+mn-lt"/>
              </a:endParaRPr>
            </a:p>
          </p:txBody>
        </p:sp>
        <p:sp>
          <p:nvSpPr>
            <p:cNvPr id="33" name="Line 28">
              <a:extLst>
                <a:ext uri="{FF2B5EF4-FFF2-40B4-BE49-F238E27FC236}">
                  <a16:creationId xmlns:a16="http://schemas.microsoft.com/office/drawing/2014/main" id="{1ABCB521-DDC5-459C-A2FE-BF6783EAD002}"/>
                </a:ext>
              </a:extLst>
            </p:cNvPr>
            <p:cNvSpPr>
              <a:spLocks noChangeShapeType="1"/>
            </p:cNvSpPr>
            <p:nvPr/>
          </p:nvSpPr>
          <p:spPr bwMode="ltGray">
            <a:xfrm>
              <a:off x="2182687" y="5636321"/>
              <a:ext cx="1123953" cy="281560"/>
            </a:xfrm>
            <a:prstGeom prst="line">
              <a:avLst/>
            </a:prstGeom>
            <a:noFill/>
            <a:ln w="9525" cap="rnd">
              <a:solidFill>
                <a:schemeClr val="tx1"/>
              </a:solidFill>
              <a:round/>
              <a:headEnd/>
              <a:tailEnd/>
            </a:ln>
          </p:spPr>
          <p:txBody>
            <a:bodyPr wrap="none" anchor="ctr"/>
            <a:lstStyle/>
            <a:p>
              <a:endParaRPr lang="zh-CN" altLang="en-US">
                <a:cs typeface="+mn-ea"/>
                <a:sym typeface="+mn-lt"/>
              </a:endParaRPr>
            </a:p>
          </p:txBody>
        </p:sp>
        <p:sp>
          <p:nvSpPr>
            <p:cNvPr id="34" name="Line 29">
              <a:extLst>
                <a:ext uri="{FF2B5EF4-FFF2-40B4-BE49-F238E27FC236}">
                  <a16:creationId xmlns:a16="http://schemas.microsoft.com/office/drawing/2014/main" id="{ADD94823-4BC0-43CF-B1E6-FD1B8B8D9AE1}"/>
                </a:ext>
              </a:extLst>
            </p:cNvPr>
            <p:cNvSpPr>
              <a:spLocks noChangeShapeType="1"/>
            </p:cNvSpPr>
            <p:nvPr/>
          </p:nvSpPr>
          <p:spPr bwMode="ltGray">
            <a:xfrm>
              <a:off x="3660652" y="5636321"/>
              <a:ext cx="630237" cy="281560"/>
            </a:xfrm>
            <a:prstGeom prst="line">
              <a:avLst/>
            </a:prstGeom>
            <a:noFill/>
            <a:ln w="9525" cap="rnd">
              <a:solidFill>
                <a:schemeClr val="tx1"/>
              </a:solidFill>
              <a:round/>
              <a:headEnd/>
              <a:tailEnd/>
            </a:ln>
          </p:spPr>
          <p:txBody>
            <a:bodyPr wrap="none" anchor="ctr"/>
            <a:lstStyle/>
            <a:p>
              <a:endParaRPr lang="zh-CN" altLang="en-US">
                <a:cs typeface="+mn-ea"/>
                <a:sym typeface="+mn-lt"/>
              </a:endParaRPr>
            </a:p>
          </p:txBody>
        </p:sp>
        <p:sp>
          <p:nvSpPr>
            <p:cNvPr id="35" name="Line 30">
              <a:extLst>
                <a:ext uri="{FF2B5EF4-FFF2-40B4-BE49-F238E27FC236}">
                  <a16:creationId xmlns:a16="http://schemas.microsoft.com/office/drawing/2014/main" id="{DE3E8644-795C-4FD0-A8A8-EBA0A5BA7772}"/>
                </a:ext>
              </a:extLst>
            </p:cNvPr>
            <p:cNvSpPr>
              <a:spLocks noChangeShapeType="1"/>
            </p:cNvSpPr>
            <p:nvPr/>
          </p:nvSpPr>
          <p:spPr bwMode="ltGray">
            <a:xfrm flipV="1">
              <a:off x="1268289" y="5636321"/>
              <a:ext cx="3235325" cy="281560"/>
            </a:xfrm>
            <a:prstGeom prst="line">
              <a:avLst/>
            </a:prstGeom>
            <a:noFill/>
            <a:ln w="9525" cap="rnd">
              <a:solidFill>
                <a:schemeClr val="tx1"/>
              </a:solidFill>
              <a:round/>
              <a:headEnd/>
              <a:tailEnd/>
            </a:ln>
          </p:spPr>
          <p:txBody>
            <a:bodyPr wrap="none" anchor="ctr"/>
            <a:lstStyle/>
            <a:p>
              <a:endParaRPr lang="zh-CN" altLang="en-US">
                <a:cs typeface="+mn-ea"/>
                <a:sym typeface="+mn-lt"/>
              </a:endParaRPr>
            </a:p>
          </p:txBody>
        </p:sp>
        <p:sp>
          <p:nvSpPr>
            <p:cNvPr id="36" name="Line 31">
              <a:extLst>
                <a:ext uri="{FF2B5EF4-FFF2-40B4-BE49-F238E27FC236}">
                  <a16:creationId xmlns:a16="http://schemas.microsoft.com/office/drawing/2014/main" id="{6BDEA5D2-9369-4BDE-807B-750EDA65DAF5}"/>
                </a:ext>
              </a:extLst>
            </p:cNvPr>
            <p:cNvSpPr>
              <a:spLocks noChangeShapeType="1"/>
            </p:cNvSpPr>
            <p:nvPr/>
          </p:nvSpPr>
          <p:spPr bwMode="ltGray">
            <a:xfrm>
              <a:off x="1409577" y="5483921"/>
              <a:ext cx="0" cy="152400"/>
            </a:xfrm>
            <a:prstGeom prst="line">
              <a:avLst/>
            </a:prstGeom>
            <a:noFill/>
            <a:ln w="9525" cap="rnd">
              <a:solidFill>
                <a:schemeClr val="tx1"/>
              </a:solidFill>
              <a:round/>
              <a:headEnd/>
              <a:tailEnd/>
            </a:ln>
          </p:spPr>
          <p:txBody>
            <a:bodyPr wrap="none" anchor="ctr"/>
            <a:lstStyle/>
            <a:p>
              <a:endParaRPr lang="zh-CN" altLang="en-US">
                <a:cs typeface="+mn-ea"/>
                <a:sym typeface="+mn-lt"/>
              </a:endParaRPr>
            </a:p>
          </p:txBody>
        </p:sp>
        <p:sp>
          <p:nvSpPr>
            <p:cNvPr id="37" name="Line 32">
              <a:extLst>
                <a:ext uri="{FF2B5EF4-FFF2-40B4-BE49-F238E27FC236}">
                  <a16:creationId xmlns:a16="http://schemas.microsoft.com/office/drawing/2014/main" id="{F64770C4-03AE-480D-BEBC-2E80B4F19EBA}"/>
                </a:ext>
              </a:extLst>
            </p:cNvPr>
            <p:cNvSpPr>
              <a:spLocks noChangeShapeType="1"/>
            </p:cNvSpPr>
            <p:nvPr/>
          </p:nvSpPr>
          <p:spPr bwMode="ltGray">
            <a:xfrm>
              <a:off x="1409577" y="5636321"/>
              <a:ext cx="912814" cy="281560"/>
            </a:xfrm>
            <a:prstGeom prst="line">
              <a:avLst/>
            </a:prstGeom>
            <a:noFill/>
            <a:ln w="9525" cap="rnd">
              <a:solidFill>
                <a:schemeClr val="tx1"/>
              </a:solidFill>
              <a:round/>
              <a:headEnd/>
              <a:tailEnd/>
            </a:ln>
          </p:spPr>
          <p:txBody>
            <a:bodyPr wrap="none" anchor="ctr"/>
            <a:lstStyle/>
            <a:p>
              <a:endParaRPr lang="zh-CN" altLang="en-US">
                <a:cs typeface="+mn-ea"/>
                <a:sym typeface="+mn-lt"/>
              </a:endParaRPr>
            </a:p>
          </p:txBody>
        </p:sp>
        <p:sp>
          <p:nvSpPr>
            <p:cNvPr id="38" name="Line 33">
              <a:extLst>
                <a:ext uri="{FF2B5EF4-FFF2-40B4-BE49-F238E27FC236}">
                  <a16:creationId xmlns:a16="http://schemas.microsoft.com/office/drawing/2014/main" id="{D8755001-C6CE-4540-996D-748C71591BB4}"/>
                </a:ext>
              </a:extLst>
            </p:cNvPr>
            <p:cNvSpPr>
              <a:spLocks noChangeShapeType="1"/>
            </p:cNvSpPr>
            <p:nvPr/>
          </p:nvSpPr>
          <p:spPr bwMode="ltGray">
            <a:xfrm>
              <a:off x="776164" y="3197921"/>
              <a:ext cx="352425" cy="0"/>
            </a:xfrm>
            <a:prstGeom prst="line">
              <a:avLst/>
            </a:prstGeom>
            <a:noFill/>
            <a:ln w="9525" cap="rnd">
              <a:solidFill>
                <a:schemeClr val="tx1"/>
              </a:solidFill>
              <a:round/>
              <a:headEnd/>
              <a:tailEnd type="triangle" w="med" len="med"/>
            </a:ln>
          </p:spPr>
          <p:txBody>
            <a:bodyPr wrap="none" anchor="ctr"/>
            <a:lstStyle/>
            <a:p>
              <a:endParaRPr lang="zh-CN" altLang="en-US">
                <a:cs typeface="+mn-ea"/>
                <a:sym typeface="+mn-lt"/>
              </a:endParaRPr>
            </a:p>
          </p:txBody>
        </p:sp>
        <p:sp>
          <p:nvSpPr>
            <p:cNvPr id="39" name="Text Box 34">
              <a:extLst>
                <a:ext uri="{FF2B5EF4-FFF2-40B4-BE49-F238E27FC236}">
                  <a16:creationId xmlns:a16="http://schemas.microsoft.com/office/drawing/2014/main" id="{2A74804F-6744-4AD8-BFF7-7C79AD9DE18F}"/>
                </a:ext>
              </a:extLst>
            </p:cNvPr>
            <p:cNvSpPr txBox="1">
              <a:spLocks noChangeArrowheads="1"/>
            </p:cNvSpPr>
            <p:nvPr/>
          </p:nvSpPr>
          <p:spPr bwMode="ltGray">
            <a:xfrm>
              <a:off x="128464" y="2858196"/>
              <a:ext cx="869598" cy="606963"/>
            </a:xfrm>
            <a:prstGeom prst="rect">
              <a:avLst/>
            </a:prstGeom>
            <a:noFill/>
            <a:ln w="9525" cap="rnd">
              <a:noFill/>
              <a:miter lim="800000"/>
              <a:headEnd/>
              <a:tailEnd/>
            </a:ln>
          </p:spPr>
          <p:txBody>
            <a:bodyPr wrap="none">
              <a:spAutoFit/>
            </a:bodyPr>
            <a:lstStyle/>
            <a:p>
              <a:pPr eaLnBrk="0" hangingPunct="0"/>
              <a:r>
                <a:rPr kumimoji="1" lang="en-US" altLang="zh-CN" sz="2400">
                  <a:cs typeface="+mn-ea"/>
                  <a:sym typeface="+mn-lt"/>
                </a:rPr>
                <a:t>X[k]</a:t>
              </a:r>
            </a:p>
          </p:txBody>
        </p:sp>
        <p:sp>
          <p:nvSpPr>
            <p:cNvPr id="40" name="Line 35">
              <a:extLst>
                <a:ext uri="{FF2B5EF4-FFF2-40B4-BE49-F238E27FC236}">
                  <a16:creationId xmlns:a16="http://schemas.microsoft.com/office/drawing/2014/main" id="{D3D615A2-0E76-4893-803E-DA7E3437A570}"/>
                </a:ext>
              </a:extLst>
            </p:cNvPr>
            <p:cNvSpPr>
              <a:spLocks noChangeShapeType="1"/>
            </p:cNvSpPr>
            <p:nvPr/>
          </p:nvSpPr>
          <p:spPr bwMode="ltGray">
            <a:xfrm>
              <a:off x="776164" y="3883721"/>
              <a:ext cx="352425" cy="0"/>
            </a:xfrm>
            <a:prstGeom prst="line">
              <a:avLst/>
            </a:prstGeom>
            <a:noFill/>
            <a:ln w="9525" cap="rnd">
              <a:solidFill>
                <a:schemeClr val="tx1"/>
              </a:solidFill>
              <a:round/>
              <a:headEnd/>
              <a:tailEnd type="triangle" w="med" len="med"/>
            </a:ln>
          </p:spPr>
          <p:txBody>
            <a:bodyPr wrap="none" anchor="ctr"/>
            <a:lstStyle/>
            <a:p>
              <a:endParaRPr lang="zh-CN" altLang="en-US">
                <a:cs typeface="+mn-ea"/>
                <a:sym typeface="+mn-lt"/>
              </a:endParaRPr>
            </a:p>
          </p:txBody>
        </p:sp>
        <p:sp>
          <p:nvSpPr>
            <p:cNvPr id="41" name="Text Box 36">
              <a:extLst>
                <a:ext uri="{FF2B5EF4-FFF2-40B4-BE49-F238E27FC236}">
                  <a16:creationId xmlns:a16="http://schemas.microsoft.com/office/drawing/2014/main" id="{22FAD32F-C5DC-42CB-9F1C-A5D44334C5E5}"/>
                </a:ext>
              </a:extLst>
            </p:cNvPr>
            <p:cNvSpPr txBox="1">
              <a:spLocks noChangeArrowheads="1"/>
            </p:cNvSpPr>
            <p:nvPr/>
          </p:nvSpPr>
          <p:spPr bwMode="ltGray">
            <a:xfrm>
              <a:off x="128464" y="3620196"/>
              <a:ext cx="744589" cy="606963"/>
            </a:xfrm>
            <a:prstGeom prst="rect">
              <a:avLst/>
            </a:prstGeom>
            <a:noFill/>
            <a:ln w="9525" cap="rnd">
              <a:noFill/>
              <a:miter lim="800000"/>
              <a:headEnd/>
              <a:tailEnd/>
            </a:ln>
          </p:spPr>
          <p:txBody>
            <a:bodyPr wrap="none">
              <a:spAutoFit/>
            </a:bodyPr>
            <a:lstStyle/>
            <a:p>
              <a:pPr eaLnBrk="0" hangingPunct="0"/>
              <a:r>
                <a:rPr kumimoji="1" lang="en-US" altLang="zh-CN" sz="2400">
                  <a:cs typeface="+mn-ea"/>
                  <a:sym typeface="+mn-lt"/>
                </a:rPr>
                <a:t>T[i]</a:t>
              </a:r>
            </a:p>
          </p:txBody>
        </p:sp>
        <p:sp>
          <p:nvSpPr>
            <p:cNvPr id="42" name="Line 37">
              <a:extLst>
                <a:ext uri="{FF2B5EF4-FFF2-40B4-BE49-F238E27FC236}">
                  <a16:creationId xmlns:a16="http://schemas.microsoft.com/office/drawing/2014/main" id="{3B5D012C-4ED1-49DB-BC5F-9C6C17FD5316}"/>
                </a:ext>
              </a:extLst>
            </p:cNvPr>
            <p:cNvSpPr>
              <a:spLocks noChangeShapeType="1"/>
            </p:cNvSpPr>
            <p:nvPr/>
          </p:nvSpPr>
          <p:spPr bwMode="ltGray">
            <a:xfrm>
              <a:off x="1409577" y="2740721"/>
              <a:ext cx="0" cy="228600"/>
            </a:xfrm>
            <a:prstGeom prst="line">
              <a:avLst/>
            </a:prstGeom>
            <a:noFill/>
            <a:ln w="9525" cap="rnd">
              <a:solidFill>
                <a:schemeClr val="tx1"/>
              </a:solidFill>
              <a:round/>
              <a:headEnd/>
              <a:tailEnd type="triangle" w="med" len="med"/>
            </a:ln>
          </p:spPr>
          <p:txBody>
            <a:bodyPr wrap="none" anchor="ctr"/>
            <a:lstStyle/>
            <a:p>
              <a:endParaRPr lang="zh-CN" altLang="en-US">
                <a:cs typeface="+mn-ea"/>
                <a:sym typeface="+mn-lt"/>
              </a:endParaRPr>
            </a:p>
          </p:txBody>
        </p:sp>
        <p:sp>
          <p:nvSpPr>
            <p:cNvPr id="43" name="Line 38">
              <a:extLst>
                <a:ext uri="{FF2B5EF4-FFF2-40B4-BE49-F238E27FC236}">
                  <a16:creationId xmlns:a16="http://schemas.microsoft.com/office/drawing/2014/main" id="{3114F4FD-089D-4DCF-8E04-178C6BECE17A}"/>
                </a:ext>
              </a:extLst>
            </p:cNvPr>
            <p:cNvSpPr>
              <a:spLocks noChangeShapeType="1"/>
            </p:cNvSpPr>
            <p:nvPr/>
          </p:nvSpPr>
          <p:spPr bwMode="ltGray">
            <a:xfrm>
              <a:off x="1409577" y="3426521"/>
              <a:ext cx="0" cy="228600"/>
            </a:xfrm>
            <a:prstGeom prst="line">
              <a:avLst/>
            </a:prstGeom>
            <a:noFill/>
            <a:ln w="9525" cap="rnd">
              <a:solidFill>
                <a:schemeClr val="tx1"/>
              </a:solidFill>
              <a:round/>
              <a:headEnd/>
              <a:tailEnd type="triangle" w="med" len="med"/>
            </a:ln>
          </p:spPr>
          <p:txBody>
            <a:bodyPr wrap="none" anchor="ctr"/>
            <a:lstStyle/>
            <a:p>
              <a:endParaRPr lang="zh-CN" altLang="en-US">
                <a:cs typeface="+mn-ea"/>
                <a:sym typeface="+mn-lt"/>
              </a:endParaRPr>
            </a:p>
          </p:txBody>
        </p:sp>
        <p:sp>
          <p:nvSpPr>
            <p:cNvPr id="44" name="Line 39">
              <a:extLst>
                <a:ext uri="{FF2B5EF4-FFF2-40B4-BE49-F238E27FC236}">
                  <a16:creationId xmlns:a16="http://schemas.microsoft.com/office/drawing/2014/main" id="{043689B4-FCD3-4DAF-B15D-AC83DE48872B}"/>
                </a:ext>
              </a:extLst>
            </p:cNvPr>
            <p:cNvSpPr>
              <a:spLocks noChangeShapeType="1"/>
            </p:cNvSpPr>
            <p:nvPr/>
          </p:nvSpPr>
          <p:spPr bwMode="ltGray">
            <a:xfrm>
              <a:off x="1409577" y="4112321"/>
              <a:ext cx="0" cy="228600"/>
            </a:xfrm>
            <a:prstGeom prst="line">
              <a:avLst/>
            </a:prstGeom>
            <a:noFill/>
            <a:ln w="9525" cap="rnd">
              <a:solidFill>
                <a:schemeClr val="tx1"/>
              </a:solidFill>
              <a:round/>
              <a:headEnd/>
              <a:tailEnd type="triangle" w="med" len="med"/>
            </a:ln>
          </p:spPr>
          <p:txBody>
            <a:bodyPr wrap="none" anchor="ctr"/>
            <a:lstStyle/>
            <a:p>
              <a:endParaRPr lang="zh-CN" altLang="en-US">
                <a:cs typeface="+mn-ea"/>
                <a:sym typeface="+mn-lt"/>
              </a:endParaRPr>
            </a:p>
          </p:txBody>
        </p:sp>
        <p:sp>
          <p:nvSpPr>
            <p:cNvPr id="45" name="Line 40">
              <a:extLst>
                <a:ext uri="{FF2B5EF4-FFF2-40B4-BE49-F238E27FC236}">
                  <a16:creationId xmlns:a16="http://schemas.microsoft.com/office/drawing/2014/main" id="{123EAD12-DB78-4C92-831E-20CF9A64E168}"/>
                </a:ext>
              </a:extLst>
            </p:cNvPr>
            <p:cNvSpPr>
              <a:spLocks noChangeShapeType="1"/>
            </p:cNvSpPr>
            <p:nvPr/>
          </p:nvSpPr>
          <p:spPr bwMode="ltGray">
            <a:xfrm>
              <a:off x="1409577" y="4798121"/>
              <a:ext cx="0" cy="228600"/>
            </a:xfrm>
            <a:prstGeom prst="line">
              <a:avLst/>
            </a:prstGeom>
            <a:noFill/>
            <a:ln w="9525" cap="rnd">
              <a:solidFill>
                <a:schemeClr val="tx1"/>
              </a:solidFill>
              <a:round/>
              <a:headEnd/>
              <a:tailEnd type="triangle" w="med" len="med"/>
            </a:ln>
          </p:spPr>
          <p:txBody>
            <a:bodyPr wrap="none" anchor="ctr"/>
            <a:lstStyle/>
            <a:p>
              <a:endParaRPr lang="zh-CN" altLang="en-US">
                <a:cs typeface="+mn-ea"/>
                <a:sym typeface="+mn-lt"/>
              </a:endParaRPr>
            </a:p>
          </p:txBody>
        </p:sp>
      </p:grpSp>
    </p:spTree>
    <p:extLst>
      <p:ext uri="{BB962C8B-B14F-4D97-AF65-F5344CB8AC3E}">
        <p14:creationId xmlns:p14="http://schemas.microsoft.com/office/powerpoint/2010/main" val="4172935812"/>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a:t>
            </a:r>
            <a:r>
              <a:rPr lang="en-US" altLang="zh-CN" dirty="0">
                <a:cs typeface="+mn-ea"/>
                <a:sym typeface="+mn-lt"/>
              </a:rPr>
              <a:t>1</a:t>
            </a:r>
            <a:r>
              <a:rPr lang="zh-CN" altLang="en-US" dirty="0">
                <a:cs typeface="+mn-ea"/>
                <a:sym typeface="+mn-lt"/>
              </a:rPr>
              <a:t>）算法原理</a:t>
            </a:r>
            <a:endParaRPr lang="en-US" altLang="zh-CN" dirty="0">
              <a:cs typeface="+mn-ea"/>
              <a:sym typeface="+mn-lt"/>
            </a:endParaRPr>
          </a:p>
          <a:p>
            <a:r>
              <a:rPr lang="zh-CN" altLang="en-US" dirty="0">
                <a:solidFill>
                  <a:srgbClr val="FF0000"/>
                </a:solidFill>
                <a:cs typeface="+mn-ea"/>
                <a:sym typeface="+mn-lt"/>
              </a:rPr>
              <a:t>（</a:t>
            </a:r>
            <a:r>
              <a:rPr lang="en-US" altLang="zh-CN" dirty="0">
                <a:solidFill>
                  <a:srgbClr val="FF0000"/>
                </a:solidFill>
                <a:cs typeface="+mn-ea"/>
                <a:sym typeface="+mn-lt"/>
              </a:rPr>
              <a:t>2</a:t>
            </a:r>
            <a:r>
              <a:rPr lang="zh-CN" altLang="en-US" dirty="0">
                <a:solidFill>
                  <a:srgbClr val="FF0000"/>
                </a:solidFill>
                <a:cs typeface="+mn-ea"/>
                <a:sym typeface="+mn-lt"/>
              </a:rPr>
              <a:t>）逆向分析</a:t>
            </a:r>
            <a:endParaRPr lang="en-US" altLang="zh-CN" dirty="0">
              <a:solidFill>
                <a:srgbClr val="FF0000"/>
              </a:solidFill>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MD5</a:t>
            </a:r>
            <a:r>
              <a:rPr lang="zh-CN" altLang="en-US" sz="2800" b="1" dirty="0">
                <a:solidFill>
                  <a:srgbClr val="C00000"/>
                </a:solidFill>
                <a:cs typeface="+mn-ea"/>
                <a:sym typeface="+mn-lt"/>
              </a:rPr>
              <a:t>算法</a:t>
            </a:r>
          </a:p>
        </p:txBody>
      </p:sp>
    </p:spTree>
    <p:extLst>
      <p:ext uri="{BB962C8B-B14F-4D97-AF65-F5344CB8AC3E}">
        <p14:creationId xmlns:p14="http://schemas.microsoft.com/office/powerpoint/2010/main" val="3697170476"/>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824536"/>
          </a:xfrm>
        </p:spPr>
        <p:txBody>
          <a:bodyPr>
            <a:normAutofit lnSpcReduction="10000"/>
          </a:bodyPr>
          <a:lstStyle/>
          <a:p>
            <a:pPr lvl="1"/>
            <a:r>
              <a:rPr lang="zh-CN" altLang="en-US" dirty="0">
                <a:cs typeface="+mn-ea"/>
                <a:sym typeface="+mn-lt"/>
              </a:rPr>
              <a:t>运行示例程序</a:t>
            </a:r>
            <a:r>
              <a:rPr lang="en-US" altLang="zh-CN" dirty="0">
                <a:cs typeface="+mn-ea"/>
                <a:sym typeface="+mn-lt"/>
              </a:rPr>
              <a:t>md5.exe</a:t>
            </a:r>
            <a:r>
              <a:rPr lang="zh-CN" altLang="en-US" dirty="0">
                <a:cs typeface="+mn-ea"/>
                <a:sym typeface="+mn-lt"/>
              </a:rPr>
              <a:t>，了解程序基本流程</a:t>
            </a:r>
            <a:endParaRPr lang="en-US" altLang="zh-CN" dirty="0">
              <a:cs typeface="+mn-ea"/>
              <a:sym typeface="+mn-lt"/>
            </a:endParaRPr>
          </a:p>
          <a:p>
            <a:pPr lvl="1"/>
            <a:endParaRPr lang="en-US" altLang="zh-CN" dirty="0">
              <a:cs typeface="+mn-ea"/>
              <a:sym typeface="+mn-lt"/>
            </a:endParaRPr>
          </a:p>
          <a:p>
            <a:pPr lvl="1"/>
            <a:endParaRPr lang="en-US" altLang="zh-CN" dirty="0">
              <a:cs typeface="+mn-ea"/>
              <a:sym typeface="+mn-lt"/>
            </a:endParaRPr>
          </a:p>
          <a:p>
            <a:pPr lvl="1"/>
            <a:endParaRPr lang="en-US" altLang="zh-CN" dirty="0">
              <a:cs typeface="+mn-ea"/>
              <a:sym typeface="+mn-lt"/>
            </a:endParaRPr>
          </a:p>
          <a:p>
            <a:pPr marL="457200" lvl="1" indent="0">
              <a:buNone/>
            </a:pPr>
            <a:endParaRPr lang="en-US" altLang="zh-CN" dirty="0">
              <a:cs typeface="+mn-ea"/>
              <a:sym typeface="+mn-lt"/>
            </a:endParaRPr>
          </a:p>
          <a:p>
            <a:pPr lvl="1"/>
            <a:r>
              <a:rPr lang="zh-CN" altLang="en-US" dirty="0">
                <a:cs typeface="+mn-ea"/>
                <a:sym typeface="+mn-lt"/>
              </a:rPr>
              <a:t>点击运行后，首先出现了“</a:t>
            </a:r>
            <a:r>
              <a:rPr lang="en-US" altLang="zh-CN" dirty="0">
                <a:highlight>
                  <a:srgbClr val="FFFF00"/>
                </a:highlight>
                <a:cs typeface="+mn-ea"/>
                <a:sym typeface="+mn-lt"/>
              </a:rPr>
              <a:t>Please input your flag:</a:t>
            </a:r>
            <a:r>
              <a:rPr lang="zh-CN" altLang="en-US" dirty="0">
                <a:cs typeface="+mn-ea"/>
                <a:sym typeface="+mn-lt"/>
              </a:rPr>
              <a:t>”提示信息，</a:t>
            </a:r>
            <a:endParaRPr lang="en-US" altLang="zh-CN" dirty="0">
              <a:cs typeface="+mn-ea"/>
              <a:sym typeface="+mn-lt"/>
            </a:endParaRPr>
          </a:p>
          <a:p>
            <a:pPr lvl="1"/>
            <a:r>
              <a:rPr lang="zh-CN" altLang="en-US" dirty="0">
                <a:cs typeface="+mn-ea"/>
                <a:sym typeface="+mn-lt"/>
              </a:rPr>
              <a:t>接着输入“</a:t>
            </a:r>
            <a:r>
              <a:rPr lang="en-US" altLang="zh-CN" dirty="0" err="1">
                <a:cs typeface="+mn-ea"/>
                <a:sym typeface="+mn-lt"/>
              </a:rPr>
              <a:t>lollol</a:t>
            </a:r>
            <a:r>
              <a:rPr lang="zh-CN" altLang="en-US" dirty="0">
                <a:cs typeface="+mn-ea"/>
                <a:sym typeface="+mn-lt"/>
              </a:rPr>
              <a:t>”后，发现抛出了“</a:t>
            </a:r>
            <a:r>
              <a:rPr lang="en-US" altLang="zh-CN" dirty="0">
                <a:highlight>
                  <a:srgbClr val="FFFF00"/>
                </a:highlight>
                <a:cs typeface="+mn-ea"/>
                <a:sym typeface="+mn-lt"/>
              </a:rPr>
              <a:t>Sorry to say “wrong”</a:t>
            </a:r>
            <a:r>
              <a:rPr lang="zh-CN" altLang="en-US" dirty="0">
                <a:cs typeface="+mn-ea"/>
                <a:sym typeface="+mn-lt"/>
              </a:rPr>
              <a:t>”的错误提示消息</a:t>
            </a:r>
            <a:endParaRPr lang="en-US" altLang="zh-CN" dirty="0">
              <a:cs typeface="+mn-ea"/>
              <a:sym typeface="+mn-lt"/>
            </a:endParaRPr>
          </a:p>
          <a:p>
            <a:pPr lvl="1"/>
            <a:r>
              <a:rPr lang="zh-CN" altLang="en-US" dirty="0">
                <a:solidFill>
                  <a:schemeClr val="accent6">
                    <a:lumMod val="75000"/>
                  </a:schemeClr>
                </a:solidFill>
                <a:cs typeface="+mn-ea"/>
                <a:sym typeface="+mn-lt"/>
              </a:rPr>
              <a:t>上面出现的两字符串，是进行逆向分析的重要线索</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MD5</a:t>
            </a:r>
            <a:r>
              <a:rPr lang="zh-CN" altLang="en-US" sz="2800" b="1" dirty="0">
                <a:solidFill>
                  <a:srgbClr val="C00000"/>
                </a:solidFill>
                <a:cs typeface="+mn-ea"/>
                <a:sym typeface="+mn-lt"/>
              </a:rPr>
              <a:t>算法</a:t>
            </a:r>
          </a:p>
        </p:txBody>
      </p:sp>
      <p:pic>
        <p:nvPicPr>
          <p:cNvPr id="9" name="图片 8">
            <a:extLst>
              <a:ext uri="{FF2B5EF4-FFF2-40B4-BE49-F238E27FC236}">
                <a16:creationId xmlns:a16="http://schemas.microsoft.com/office/drawing/2014/main" id="{4BA491D3-CC65-4D26-884D-145C8A56218B}"/>
              </a:ext>
            </a:extLst>
          </p:cNvPr>
          <p:cNvPicPr>
            <a:picLocks noChangeAspect="1"/>
          </p:cNvPicPr>
          <p:nvPr/>
        </p:nvPicPr>
        <p:blipFill>
          <a:blip r:embed="rId2"/>
          <a:stretch>
            <a:fillRect/>
          </a:stretch>
        </p:blipFill>
        <p:spPr>
          <a:xfrm>
            <a:off x="1280592" y="2276872"/>
            <a:ext cx="7776864" cy="1476017"/>
          </a:xfrm>
          <a:prstGeom prst="rect">
            <a:avLst/>
          </a:prstGeom>
        </p:spPr>
      </p:pic>
    </p:spTree>
    <p:extLst>
      <p:ext uri="{BB962C8B-B14F-4D97-AF65-F5344CB8AC3E}">
        <p14:creationId xmlns:p14="http://schemas.microsoft.com/office/powerpoint/2010/main" val="490537751"/>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598017"/>
            <a:ext cx="8915400" cy="1584176"/>
          </a:xfrm>
        </p:spPr>
        <p:txBody>
          <a:bodyPr/>
          <a:lstStyle/>
          <a:p>
            <a:pPr lvl="1"/>
            <a:r>
              <a:rPr lang="zh-CN" altLang="en-US" dirty="0">
                <a:cs typeface="+mn-ea"/>
                <a:sym typeface="+mn-lt"/>
              </a:rPr>
              <a:t>使用</a:t>
            </a:r>
            <a:r>
              <a:rPr lang="en-US" altLang="zh-CN" dirty="0">
                <a:cs typeface="+mn-ea"/>
                <a:sym typeface="+mn-lt"/>
              </a:rPr>
              <a:t>IDA Pro</a:t>
            </a:r>
            <a:r>
              <a:rPr lang="zh-CN" altLang="en-US" dirty="0">
                <a:cs typeface="+mn-ea"/>
                <a:sym typeface="+mn-lt"/>
              </a:rPr>
              <a:t>打开</a:t>
            </a:r>
            <a:r>
              <a:rPr lang="en-US" altLang="zh-CN" dirty="0">
                <a:cs typeface="+mn-ea"/>
                <a:sym typeface="+mn-lt"/>
              </a:rPr>
              <a:t>MD5.exe</a:t>
            </a:r>
          </a:p>
          <a:p>
            <a:pPr lvl="1"/>
            <a:r>
              <a:rPr lang="zh-CN" altLang="en-US" dirty="0">
                <a:cs typeface="+mn-ea"/>
                <a:sym typeface="+mn-lt"/>
              </a:rPr>
              <a:t>使用快捷键 </a:t>
            </a:r>
            <a:r>
              <a:rPr lang="en-US" altLang="zh-CN" dirty="0">
                <a:cs typeface="+mn-ea"/>
                <a:sym typeface="+mn-lt"/>
              </a:rPr>
              <a:t>Shift+F12</a:t>
            </a:r>
            <a:r>
              <a:rPr lang="zh-CN" altLang="en-US" dirty="0">
                <a:cs typeface="+mn-ea"/>
                <a:sym typeface="+mn-lt"/>
              </a:rPr>
              <a:t>，找到</a:t>
            </a:r>
            <a:r>
              <a:rPr lang="en-US" altLang="zh-CN" dirty="0">
                <a:cs typeface="+mn-ea"/>
                <a:sym typeface="+mn-lt"/>
              </a:rPr>
              <a:t>Strings window</a:t>
            </a:r>
            <a:r>
              <a:rPr lang="zh-CN" altLang="en-US" dirty="0">
                <a:cs typeface="+mn-ea"/>
                <a:sym typeface="+mn-lt"/>
              </a:rPr>
              <a:t>，双击定位并按 </a:t>
            </a:r>
            <a:r>
              <a:rPr lang="en-US" altLang="zh-CN" dirty="0">
                <a:cs typeface="+mn-ea"/>
                <a:sym typeface="+mn-lt"/>
              </a:rPr>
              <a:t>x</a:t>
            </a:r>
            <a:r>
              <a:rPr lang="zh-CN" altLang="en-US" dirty="0">
                <a:cs typeface="+mn-ea"/>
                <a:sym typeface="+mn-lt"/>
              </a:rPr>
              <a:t>，以交叉引用的方式定位到</a:t>
            </a:r>
            <a:r>
              <a:rPr lang="en-US" altLang="zh-CN" dirty="0">
                <a:cs typeface="+mn-ea"/>
                <a:sym typeface="+mn-lt"/>
              </a:rPr>
              <a:t>main</a:t>
            </a:r>
            <a:r>
              <a:rPr lang="zh-CN" altLang="en-US" dirty="0">
                <a:cs typeface="+mn-ea"/>
                <a:sym typeface="+mn-lt"/>
              </a:rPr>
              <a:t>函数</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MD5</a:t>
            </a:r>
            <a:r>
              <a:rPr lang="zh-CN" altLang="en-US" sz="2800" b="1" dirty="0">
                <a:solidFill>
                  <a:srgbClr val="C00000"/>
                </a:solidFill>
                <a:cs typeface="+mn-ea"/>
                <a:sym typeface="+mn-lt"/>
              </a:rPr>
              <a:t>算法</a:t>
            </a:r>
          </a:p>
        </p:txBody>
      </p:sp>
      <p:pic>
        <p:nvPicPr>
          <p:cNvPr id="7" name="图片 6">
            <a:extLst>
              <a:ext uri="{FF2B5EF4-FFF2-40B4-BE49-F238E27FC236}">
                <a16:creationId xmlns:a16="http://schemas.microsoft.com/office/drawing/2014/main" id="{6513DA15-161B-45C4-BBB7-B57E0B513002}"/>
              </a:ext>
            </a:extLst>
          </p:cNvPr>
          <p:cNvPicPr>
            <a:picLocks noChangeAspect="1"/>
          </p:cNvPicPr>
          <p:nvPr/>
        </p:nvPicPr>
        <p:blipFill>
          <a:blip r:embed="rId2"/>
          <a:stretch>
            <a:fillRect/>
          </a:stretch>
        </p:blipFill>
        <p:spPr>
          <a:xfrm>
            <a:off x="776536" y="3284984"/>
            <a:ext cx="3672408" cy="896185"/>
          </a:xfrm>
          <a:prstGeom prst="rect">
            <a:avLst/>
          </a:prstGeom>
        </p:spPr>
      </p:pic>
      <p:pic>
        <p:nvPicPr>
          <p:cNvPr id="9" name="图片 8">
            <a:extLst>
              <a:ext uri="{FF2B5EF4-FFF2-40B4-BE49-F238E27FC236}">
                <a16:creationId xmlns:a16="http://schemas.microsoft.com/office/drawing/2014/main" id="{336311F5-845F-4026-BA4F-7B41404546E8}"/>
              </a:ext>
            </a:extLst>
          </p:cNvPr>
          <p:cNvPicPr>
            <a:picLocks noChangeAspect="1"/>
          </p:cNvPicPr>
          <p:nvPr/>
        </p:nvPicPr>
        <p:blipFill>
          <a:blip r:embed="rId3"/>
          <a:stretch>
            <a:fillRect/>
          </a:stretch>
        </p:blipFill>
        <p:spPr>
          <a:xfrm>
            <a:off x="4712617" y="3356992"/>
            <a:ext cx="4947408" cy="614040"/>
          </a:xfrm>
          <a:prstGeom prst="rect">
            <a:avLst/>
          </a:prstGeom>
        </p:spPr>
      </p:pic>
      <p:sp>
        <p:nvSpPr>
          <p:cNvPr id="12" name="内容占位符 3">
            <a:extLst>
              <a:ext uri="{FF2B5EF4-FFF2-40B4-BE49-F238E27FC236}">
                <a16:creationId xmlns:a16="http://schemas.microsoft.com/office/drawing/2014/main" id="{04DF3A7B-0307-4E4E-9762-33001FE17B6D}"/>
              </a:ext>
            </a:extLst>
          </p:cNvPr>
          <p:cNvSpPr txBox="1">
            <a:spLocks/>
          </p:cNvSpPr>
          <p:nvPr/>
        </p:nvSpPr>
        <p:spPr>
          <a:xfrm>
            <a:off x="495300" y="4344582"/>
            <a:ext cx="8915400" cy="740602"/>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Clr>
                <a:schemeClr val="accent6">
                  <a:lumMod val="75000"/>
                </a:schemeClr>
              </a:buClr>
              <a:buFont typeface="Wingdings" panose="05000000000000000000" pitchFamily="2" charset="2"/>
              <a:buChar char="p"/>
              <a:defRPr sz="32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Font typeface="Wingdings" panose="05000000000000000000" pitchFamily="2" charset="2"/>
              <a:buChar char="Ø"/>
              <a:defRPr sz="24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zh-CN" altLang="en-US" dirty="0">
                <a:cs typeface="+mn-ea"/>
                <a:sym typeface="+mn-lt"/>
              </a:rPr>
              <a:t>也可直接在 </a:t>
            </a:r>
            <a:r>
              <a:rPr lang="en-US" altLang="zh-CN" dirty="0">
                <a:cs typeface="+mn-ea"/>
                <a:sym typeface="+mn-lt"/>
              </a:rPr>
              <a:t>Functions Window </a:t>
            </a:r>
            <a:r>
              <a:rPr lang="zh-CN" altLang="en-US" dirty="0">
                <a:cs typeface="+mn-ea"/>
                <a:sym typeface="+mn-lt"/>
              </a:rPr>
              <a:t>点击定位至 </a:t>
            </a:r>
            <a:r>
              <a:rPr lang="en-US" altLang="zh-CN" dirty="0">
                <a:cs typeface="+mn-ea"/>
                <a:sym typeface="+mn-lt"/>
              </a:rPr>
              <a:t>_main </a:t>
            </a:r>
            <a:r>
              <a:rPr lang="zh-CN" altLang="en-US" dirty="0">
                <a:cs typeface="+mn-ea"/>
                <a:sym typeface="+mn-lt"/>
              </a:rPr>
              <a:t>函数</a:t>
            </a:r>
            <a:endParaRPr lang="en-US" altLang="zh-CN" dirty="0">
              <a:cs typeface="+mn-ea"/>
              <a:sym typeface="+mn-lt"/>
            </a:endParaRPr>
          </a:p>
        </p:txBody>
      </p:sp>
      <p:pic>
        <p:nvPicPr>
          <p:cNvPr id="14" name="图片 13">
            <a:extLst>
              <a:ext uri="{FF2B5EF4-FFF2-40B4-BE49-F238E27FC236}">
                <a16:creationId xmlns:a16="http://schemas.microsoft.com/office/drawing/2014/main" id="{52EF6923-61C8-4374-891A-BB1872F01446}"/>
              </a:ext>
            </a:extLst>
          </p:cNvPr>
          <p:cNvPicPr>
            <a:picLocks noChangeAspect="1"/>
          </p:cNvPicPr>
          <p:nvPr/>
        </p:nvPicPr>
        <p:blipFill>
          <a:blip r:embed="rId4"/>
          <a:stretch>
            <a:fillRect/>
          </a:stretch>
        </p:blipFill>
        <p:spPr>
          <a:xfrm>
            <a:off x="1267122" y="5013176"/>
            <a:ext cx="7371755" cy="1545994"/>
          </a:xfrm>
          <a:prstGeom prst="rect">
            <a:avLst/>
          </a:prstGeom>
        </p:spPr>
      </p:pic>
      <p:cxnSp>
        <p:nvCxnSpPr>
          <p:cNvPr id="16" name="直接箭头连接符 15">
            <a:extLst>
              <a:ext uri="{FF2B5EF4-FFF2-40B4-BE49-F238E27FC236}">
                <a16:creationId xmlns:a16="http://schemas.microsoft.com/office/drawing/2014/main" id="{EA1DC16A-43AB-4066-B21A-6ECFCD48C384}"/>
              </a:ext>
            </a:extLst>
          </p:cNvPr>
          <p:cNvCxnSpPr/>
          <p:nvPr/>
        </p:nvCxnSpPr>
        <p:spPr>
          <a:xfrm flipH="1">
            <a:off x="3008784" y="2492896"/>
            <a:ext cx="3672408" cy="792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36A46DA0-C594-4EB7-A4E5-A8D00C8565EC}"/>
              </a:ext>
            </a:extLst>
          </p:cNvPr>
          <p:cNvCxnSpPr>
            <a:cxnSpLocks/>
          </p:cNvCxnSpPr>
          <p:nvPr/>
        </p:nvCxnSpPr>
        <p:spPr>
          <a:xfrm flipH="1">
            <a:off x="2216696" y="4797152"/>
            <a:ext cx="1512168" cy="361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B9A7664-68BD-470E-B504-40D4EFFC675E}"/>
              </a:ext>
            </a:extLst>
          </p:cNvPr>
          <p:cNvCxnSpPr>
            <a:cxnSpLocks/>
          </p:cNvCxnSpPr>
          <p:nvPr/>
        </p:nvCxnSpPr>
        <p:spPr>
          <a:xfrm flipH="1">
            <a:off x="7401272" y="3850787"/>
            <a:ext cx="1584176" cy="2026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728045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66440" y="1412776"/>
            <a:ext cx="8915400" cy="2864284"/>
          </a:xfrm>
        </p:spPr>
        <p:txBody>
          <a:bodyPr>
            <a:normAutofit/>
          </a:bodyPr>
          <a:lstStyle/>
          <a:p>
            <a:pPr lvl="1"/>
            <a:r>
              <a:rPr lang="zh-CN" altLang="en-US" dirty="0">
                <a:cs typeface="+mn-ea"/>
                <a:sym typeface="+mn-lt"/>
              </a:rPr>
              <a:t>程序首先获取输入的字符串，存放入</a:t>
            </a:r>
            <a:r>
              <a:rPr lang="en-US" altLang="zh-CN" dirty="0">
                <a:cs typeface="+mn-ea"/>
                <a:sym typeface="+mn-lt"/>
              </a:rPr>
              <a:t> [esp+17h] </a:t>
            </a:r>
            <a:r>
              <a:rPr lang="zh-CN" altLang="en-US" dirty="0">
                <a:cs typeface="+mn-ea"/>
                <a:sym typeface="+mn-lt"/>
              </a:rPr>
              <a:t>内存地址处</a:t>
            </a:r>
            <a:endParaRPr lang="en-US" altLang="zh-CN" dirty="0">
              <a:cs typeface="+mn-ea"/>
              <a:sym typeface="+mn-lt"/>
            </a:endParaRPr>
          </a:p>
          <a:p>
            <a:pPr lvl="1"/>
            <a:endParaRPr lang="en-US" altLang="zh-CN" dirty="0">
              <a:cs typeface="+mn-ea"/>
              <a:sym typeface="+mn-lt"/>
            </a:endParaRPr>
          </a:p>
          <a:p>
            <a:pPr lvl="1"/>
            <a:endParaRPr lang="en-US" altLang="zh-CN" dirty="0">
              <a:cs typeface="+mn-ea"/>
              <a:sym typeface="+mn-lt"/>
            </a:endParaRPr>
          </a:p>
          <a:p>
            <a:pPr lvl="1"/>
            <a:endParaRPr lang="en-US" altLang="zh-CN" dirty="0">
              <a:cs typeface="+mn-ea"/>
              <a:sym typeface="+mn-lt"/>
            </a:endParaRPr>
          </a:p>
          <a:p>
            <a:pPr marL="457200" lvl="1" indent="0">
              <a:buNone/>
            </a:pP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MD5</a:t>
            </a:r>
            <a:r>
              <a:rPr lang="zh-CN" altLang="en-US" sz="2800" b="1" dirty="0">
                <a:solidFill>
                  <a:srgbClr val="C00000"/>
                </a:solidFill>
                <a:cs typeface="+mn-ea"/>
                <a:sym typeface="+mn-lt"/>
              </a:rPr>
              <a:t>算法</a:t>
            </a:r>
          </a:p>
        </p:txBody>
      </p:sp>
      <p:pic>
        <p:nvPicPr>
          <p:cNvPr id="7" name="图片 6">
            <a:extLst>
              <a:ext uri="{FF2B5EF4-FFF2-40B4-BE49-F238E27FC236}">
                <a16:creationId xmlns:a16="http://schemas.microsoft.com/office/drawing/2014/main" id="{689038BD-6F57-4743-9150-F51C11F7682A}"/>
              </a:ext>
            </a:extLst>
          </p:cNvPr>
          <p:cNvPicPr>
            <a:picLocks noChangeAspect="1"/>
          </p:cNvPicPr>
          <p:nvPr/>
        </p:nvPicPr>
        <p:blipFill>
          <a:blip r:embed="rId3"/>
          <a:stretch>
            <a:fillRect/>
          </a:stretch>
        </p:blipFill>
        <p:spPr>
          <a:xfrm>
            <a:off x="560511" y="2492896"/>
            <a:ext cx="3912107" cy="1776571"/>
          </a:xfrm>
          <a:prstGeom prst="rect">
            <a:avLst/>
          </a:prstGeom>
        </p:spPr>
      </p:pic>
      <p:pic>
        <p:nvPicPr>
          <p:cNvPr id="9" name="图片 8">
            <a:extLst>
              <a:ext uri="{FF2B5EF4-FFF2-40B4-BE49-F238E27FC236}">
                <a16:creationId xmlns:a16="http://schemas.microsoft.com/office/drawing/2014/main" id="{8438F5F0-7F9A-4FFD-9F78-5D538EC6B7EB}"/>
              </a:ext>
            </a:extLst>
          </p:cNvPr>
          <p:cNvPicPr>
            <a:picLocks noChangeAspect="1"/>
          </p:cNvPicPr>
          <p:nvPr/>
        </p:nvPicPr>
        <p:blipFill>
          <a:blip r:embed="rId4"/>
          <a:stretch>
            <a:fillRect/>
          </a:stretch>
        </p:blipFill>
        <p:spPr>
          <a:xfrm>
            <a:off x="5515471" y="2618705"/>
            <a:ext cx="3960440" cy="1560955"/>
          </a:xfrm>
          <a:prstGeom prst="rect">
            <a:avLst/>
          </a:prstGeom>
        </p:spPr>
      </p:pic>
      <p:cxnSp>
        <p:nvCxnSpPr>
          <p:cNvPr id="11" name="直接箭头连接符 10">
            <a:extLst>
              <a:ext uri="{FF2B5EF4-FFF2-40B4-BE49-F238E27FC236}">
                <a16:creationId xmlns:a16="http://schemas.microsoft.com/office/drawing/2014/main" id="{22A0E4AE-AD8F-4867-BC1C-937ADF84A693}"/>
              </a:ext>
            </a:extLst>
          </p:cNvPr>
          <p:cNvCxnSpPr>
            <a:cxnSpLocks/>
            <a:stCxn id="9" idx="1"/>
          </p:cNvCxnSpPr>
          <p:nvPr/>
        </p:nvCxnSpPr>
        <p:spPr>
          <a:xfrm flipH="1" flipV="1">
            <a:off x="2131095" y="3359621"/>
            <a:ext cx="3384376" cy="39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59CB873-AAC8-4531-8C4B-5549DC9C6D92}"/>
              </a:ext>
            </a:extLst>
          </p:cNvPr>
          <p:cNvCxnSpPr>
            <a:stCxn id="9" idx="1"/>
          </p:cNvCxnSpPr>
          <p:nvPr/>
        </p:nvCxnSpPr>
        <p:spPr>
          <a:xfrm flipH="1" flipV="1">
            <a:off x="1843063" y="2803655"/>
            <a:ext cx="3672408" cy="595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F57AEBC9-2141-4930-908D-F95B08D7B279}"/>
              </a:ext>
            </a:extLst>
          </p:cNvPr>
          <p:cNvSpPr txBox="1"/>
          <p:nvPr/>
        </p:nvSpPr>
        <p:spPr>
          <a:xfrm>
            <a:off x="3726459" y="2845577"/>
            <a:ext cx="1368151" cy="646331"/>
          </a:xfrm>
          <a:prstGeom prst="rect">
            <a:avLst/>
          </a:prstGeom>
          <a:noFill/>
        </p:spPr>
        <p:txBody>
          <a:bodyPr wrap="square" rtlCol="0">
            <a:spAutoFit/>
          </a:bodyPr>
          <a:lstStyle/>
          <a:p>
            <a:pPr algn="ctr"/>
            <a:r>
              <a:rPr lang="zh-CN" altLang="en-US" b="1" dirty="0">
                <a:solidFill>
                  <a:srgbClr val="0000FF"/>
                </a:solidFill>
                <a:cs typeface="+mn-ea"/>
                <a:sym typeface="+mn-lt"/>
              </a:rPr>
              <a:t>输入字符串的地址</a:t>
            </a:r>
          </a:p>
        </p:txBody>
      </p:sp>
      <p:sp>
        <p:nvSpPr>
          <p:cNvPr id="18" name="文本框 17">
            <a:extLst>
              <a:ext uri="{FF2B5EF4-FFF2-40B4-BE49-F238E27FC236}">
                <a16:creationId xmlns:a16="http://schemas.microsoft.com/office/drawing/2014/main" id="{6D3532E9-EBB3-429B-AB7C-F40D26B26D65}"/>
              </a:ext>
            </a:extLst>
          </p:cNvPr>
          <p:cNvSpPr txBox="1"/>
          <p:nvPr/>
        </p:nvSpPr>
        <p:spPr>
          <a:xfrm>
            <a:off x="2455113" y="3491908"/>
            <a:ext cx="2268251" cy="830997"/>
          </a:xfrm>
          <a:prstGeom prst="rect">
            <a:avLst/>
          </a:prstGeom>
          <a:noFill/>
        </p:spPr>
        <p:txBody>
          <a:bodyPr wrap="square" rtlCol="0">
            <a:spAutoFit/>
          </a:bodyPr>
          <a:lstStyle/>
          <a:p>
            <a:r>
              <a:rPr lang="zh-CN" altLang="en-US" sz="1600" b="1" dirty="0">
                <a:solidFill>
                  <a:srgbClr val="FF0000"/>
                </a:solidFill>
                <a:cs typeface="+mn-ea"/>
                <a:sym typeface="+mn-lt"/>
              </a:rPr>
              <a:t>获取输入字符串的长度，</a:t>
            </a:r>
            <a:endParaRPr lang="en-US" altLang="zh-CN" sz="1600" b="1" dirty="0">
              <a:solidFill>
                <a:srgbClr val="FF0000"/>
              </a:solidFill>
              <a:cs typeface="+mn-ea"/>
              <a:sym typeface="+mn-lt"/>
            </a:endParaRPr>
          </a:p>
          <a:p>
            <a:r>
              <a:rPr lang="zh-CN" altLang="en-US" sz="1600" b="1" dirty="0">
                <a:solidFill>
                  <a:srgbClr val="FF0000"/>
                </a:solidFill>
                <a:cs typeface="+mn-ea"/>
                <a:sym typeface="+mn-lt"/>
              </a:rPr>
              <a:t>并判断与 </a:t>
            </a:r>
            <a:r>
              <a:rPr lang="en-US" altLang="zh-CN" sz="1600" b="1" dirty="0">
                <a:solidFill>
                  <a:srgbClr val="FF0000"/>
                </a:solidFill>
                <a:cs typeface="+mn-ea"/>
                <a:sym typeface="+mn-lt"/>
              </a:rPr>
              <a:t>4</a:t>
            </a:r>
            <a:r>
              <a:rPr lang="zh-CN" altLang="en-US" sz="1600" b="1" dirty="0">
                <a:solidFill>
                  <a:srgbClr val="FF0000"/>
                </a:solidFill>
                <a:cs typeface="+mn-ea"/>
                <a:sym typeface="+mn-lt"/>
              </a:rPr>
              <a:t>字节 进行大小判断</a:t>
            </a:r>
          </a:p>
        </p:txBody>
      </p:sp>
      <p:sp>
        <p:nvSpPr>
          <p:cNvPr id="20" name="文本框 19">
            <a:extLst>
              <a:ext uri="{FF2B5EF4-FFF2-40B4-BE49-F238E27FC236}">
                <a16:creationId xmlns:a16="http://schemas.microsoft.com/office/drawing/2014/main" id="{698F3DAC-E245-4320-B182-BAEFC046AABC}"/>
              </a:ext>
            </a:extLst>
          </p:cNvPr>
          <p:cNvSpPr txBox="1"/>
          <p:nvPr/>
        </p:nvSpPr>
        <p:spPr>
          <a:xfrm>
            <a:off x="-3448" y="6458272"/>
            <a:ext cx="9906000"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i="0" dirty="0">
                <a:solidFill>
                  <a:schemeClr val="bg1">
                    <a:lumMod val="65000"/>
                  </a:schemeClr>
                </a:solidFill>
                <a:effectLst/>
                <a:cs typeface="+mn-ea"/>
                <a:sym typeface="+mn-lt"/>
              </a:rPr>
              <a:t>JBE</a:t>
            </a:r>
            <a:r>
              <a:rPr lang="zh-CN" altLang="en-US" sz="1600" dirty="0">
                <a:solidFill>
                  <a:schemeClr val="bg1">
                    <a:lumMod val="65000"/>
                  </a:schemeClr>
                </a:solidFill>
                <a:cs typeface="+mn-ea"/>
                <a:sym typeface="+mn-lt"/>
              </a:rPr>
              <a:t>：执行此指令时，</a:t>
            </a:r>
            <a:r>
              <a:rPr lang="zh-CN" altLang="en-US" sz="1600" b="0" i="0" dirty="0">
                <a:solidFill>
                  <a:schemeClr val="bg1">
                    <a:lumMod val="65000"/>
                  </a:schemeClr>
                </a:solidFill>
                <a:effectLst/>
                <a:cs typeface="+mn-ea"/>
                <a:sym typeface="+mn-lt"/>
              </a:rPr>
              <a:t>如果</a:t>
            </a:r>
            <a:r>
              <a:rPr lang="en-US" altLang="zh-CN" sz="1600" b="0" i="0" dirty="0">
                <a:solidFill>
                  <a:schemeClr val="bg1">
                    <a:lumMod val="65000"/>
                  </a:schemeClr>
                </a:solidFill>
                <a:effectLst/>
                <a:cs typeface="+mn-ea"/>
                <a:sym typeface="+mn-lt"/>
              </a:rPr>
              <a:t>CF</a:t>
            </a:r>
            <a:r>
              <a:rPr lang="zh-CN" altLang="en-US" sz="1600" b="0" i="0" dirty="0">
                <a:solidFill>
                  <a:schemeClr val="bg1">
                    <a:lumMod val="65000"/>
                  </a:schemeClr>
                </a:solidFill>
                <a:effectLst/>
                <a:cs typeface="+mn-ea"/>
                <a:sym typeface="+mn-lt"/>
              </a:rPr>
              <a:t>标志位或者</a:t>
            </a:r>
            <a:r>
              <a:rPr lang="en-US" altLang="zh-CN" sz="1600" b="0" i="0" dirty="0">
                <a:solidFill>
                  <a:schemeClr val="bg1">
                    <a:lumMod val="65000"/>
                  </a:schemeClr>
                </a:solidFill>
                <a:effectLst/>
                <a:cs typeface="+mn-ea"/>
                <a:sym typeface="+mn-lt"/>
              </a:rPr>
              <a:t>ZF</a:t>
            </a:r>
            <a:r>
              <a:rPr lang="zh-CN" altLang="en-US" sz="1600" b="0" i="0" dirty="0">
                <a:solidFill>
                  <a:schemeClr val="bg1">
                    <a:lumMod val="65000"/>
                  </a:schemeClr>
                </a:solidFill>
                <a:effectLst/>
                <a:cs typeface="+mn-ea"/>
                <a:sym typeface="+mn-lt"/>
              </a:rPr>
              <a:t>标志位为</a:t>
            </a:r>
            <a:r>
              <a:rPr lang="en-US" altLang="zh-CN" sz="1600" b="0" i="0" dirty="0">
                <a:solidFill>
                  <a:schemeClr val="bg1">
                    <a:lumMod val="65000"/>
                  </a:schemeClr>
                </a:solidFill>
                <a:effectLst/>
                <a:cs typeface="+mn-ea"/>
                <a:sym typeface="+mn-lt"/>
              </a:rPr>
              <a:t>1</a:t>
            </a:r>
            <a:r>
              <a:rPr lang="zh-CN" altLang="en-US" sz="1600" b="0" i="0" dirty="0">
                <a:solidFill>
                  <a:schemeClr val="bg1">
                    <a:lumMod val="65000"/>
                  </a:schemeClr>
                </a:solidFill>
                <a:effectLst/>
                <a:cs typeface="+mn-ea"/>
                <a:sym typeface="+mn-lt"/>
              </a:rPr>
              <a:t>，则跳转；否则，不跳转</a:t>
            </a:r>
            <a:r>
              <a:rPr lang="zh-CN" altLang="en-US" sz="1600" dirty="0">
                <a:solidFill>
                  <a:schemeClr val="bg1">
                    <a:lumMod val="65000"/>
                  </a:schemeClr>
                </a:solidFill>
                <a:cs typeface="+mn-ea"/>
                <a:sym typeface="+mn-lt"/>
              </a:rPr>
              <a:t>。其</a:t>
            </a:r>
            <a:r>
              <a:rPr lang="zh-CN" altLang="en-US" sz="1600" b="0" i="0" dirty="0">
                <a:solidFill>
                  <a:schemeClr val="bg1">
                    <a:lumMod val="65000"/>
                  </a:schemeClr>
                </a:solidFill>
                <a:effectLst/>
                <a:cs typeface="+mn-ea"/>
                <a:sym typeface="+mn-lt"/>
              </a:rPr>
              <a:t>相当于判断 </a:t>
            </a:r>
            <a:r>
              <a:rPr lang="en-US" altLang="zh-CN" sz="1600" b="0" i="0" dirty="0">
                <a:solidFill>
                  <a:schemeClr val="bg1">
                    <a:lumMod val="65000"/>
                  </a:schemeClr>
                </a:solidFill>
                <a:effectLst/>
                <a:cs typeface="+mn-ea"/>
                <a:sym typeface="+mn-lt"/>
              </a:rPr>
              <a:t>“&lt;=” </a:t>
            </a:r>
            <a:r>
              <a:rPr lang="zh-CN" altLang="en-US" sz="1600" dirty="0">
                <a:solidFill>
                  <a:schemeClr val="bg1">
                    <a:lumMod val="65000"/>
                  </a:schemeClr>
                </a:solidFill>
                <a:cs typeface="+mn-ea"/>
                <a:sym typeface="+mn-lt"/>
              </a:rPr>
              <a:t>指令</a:t>
            </a:r>
          </a:p>
        </p:txBody>
      </p:sp>
      <p:pic>
        <p:nvPicPr>
          <p:cNvPr id="23" name="图片 22">
            <a:extLst>
              <a:ext uri="{FF2B5EF4-FFF2-40B4-BE49-F238E27FC236}">
                <a16:creationId xmlns:a16="http://schemas.microsoft.com/office/drawing/2014/main" id="{4F55E1DE-65D6-4732-94A9-695F6185F7BB}"/>
              </a:ext>
            </a:extLst>
          </p:cNvPr>
          <p:cNvPicPr>
            <a:picLocks noChangeAspect="1"/>
          </p:cNvPicPr>
          <p:nvPr/>
        </p:nvPicPr>
        <p:blipFill>
          <a:blip r:embed="rId5"/>
          <a:stretch>
            <a:fillRect/>
          </a:stretch>
        </p:blipFill>
        <p:spPr>
          <a:xfrm>
            <a:off x="5687191" y="4549665"/>
            <a:ext cx="3816253" cy="1839099"/>
          </a:xfrm>
          <a:prstGeom prst="rect">
            <a:avLst/>
          </a:prstGeom>
        </p:spPr>
      </p:pic>
      <p:sp>
        <p:nvSpPr>
          <p:cNvPr id="25" name="文本框 24">
            <a:extLst>
              <a:ext uri="{FF2B5EF4-FFF2-40B4-BE49-F238E27FC236}">
                <a16:creationId xmlns:a16="http://schemas.microsoft.com/office/drawing/2014/main" id="{8D60E863-C270-4FA2-912C-839F95724F7C}"/>
              </a:ext>
            </a:extLst>
          </p:cNvPr>
          <p:cNvSpPr txBox="1"/>
          <p:nvPr/>
        </p:nvSpPr>
        <p:spPr>
          <a:xfrm>
            <a:off x="56456" y="4549665"/>
            <a:ext cx="5328592" cy="2246769"/>
          </a:xfrm>
          <a:prstGeom prst="rect">
            <a:avLst/>
          </a:prstGeom>
          <a:noFill/>
        </p:spPr>
        <p:txBody>
          <a:bodyPr wrap="square">
            <a:spAutoFit/>
          </a:bodyPr>
          <a:lstStyle/>
          <a:p>
            <a:pPr marL="742950" lvl="1" indent="-285750">
              <a:spcBef>
                <a:spcPct val="20000"/>
              </a:spcBef>
              <a:buFont typeface="Arial" pitchFamily="34" charset="0"/>
              <a:buChar char="–"/>
            </a:pPr>
            <a:r>
              <a:rPr lang="zh-CN" altLang="en-US" sz="2800" b="1" dirty="0">
                <a:cs typeface="+mn-ea"/>
                <a:sym typeface="+mn-lt"/>
              </a:rPr>
              <a:t>然后计算输入字符串的长度，并进行判断其是否小于等于 </a:t>
            </a:r>
            <a:r>
              <a:rPr lang="en-US" altLang="zh-CN" sz="2800" b="1" dirty="0">
                <a:cs typeface="+mn-ea"/>
                <a:sym typeface="+mn-lt"/>
              </a:rPr>
              <a:t>4</a:t>
            </a:r>
            <a:r>
              <a:rPr lang="zh-CN" altLang="en-US" sz="2800" b="1" dirty="0">
                <a:cs typeface="+mn-ea"/>
                <a:sym typeface="+mn-lt"/>
              </a:rPr>
              <a:t>字节；如果是则转到 </a:t>
            </a:r>
            <a:r>
              <a:rPr lang="en-US" altLang="zh-CN" sz="2800" b="1" dirty="0">
                <a:cs typeface="+mn-ea"/>
                <a:sym typeface="+mn-lt"/>
              </a:rPr>
              <a:t>0x40175B </a:t>
            </a:r>
            <a:r>
              <a:rPr lang="zh-CN" altLang="en-US" sz="2800" b="1" dirty="0">
                <a:cs typeface="+mn-ea"/>
                <a:sym typeface="+mn-lt"/>
              </a:rPr>
              <a:t>处，结束程序运行</a:t>
            </a:r>
          </a:p>
        </p:txBody>
      </p:sp>
      <p:cxnSp>
        <p:nvCxnSpPr>
          <p:cNvPr id="27" name="直接箭头连接符 26">
            <a:extLst>
              <a:ext uri="{FF2B5EF4-FFF2-40B4-BE49-F238E27FC236}">
                <a16:creationId xmlns:a16="http://schemas.microsoft.com/office/drawing/2014/main" id="{9CE146F8-17FD-445F-88DF-C95446BC0BE0}"/>
              </a:ext>
            </a:extLst>
          </p:cNvPr>
          <p:cNvCxnSpPr>
            <a:cxnSpLocks/>
          </p:cNvCxnSpPr>
          <p:nvPr/>
        </p:nvCxnSpPr>
        <p:spPr>
          <a:xfrm flipV="1">
            <a:off x="2288704" y="4833026"/>
            <a:ext cx="5328592" cy="1116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73395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a:t>
            </a:r>
            <a:r>
              <a:rPr lang="en-US" altLang="zh-CN" dirty="0">
                <a:cs typeface="+mn-ea"/>
                <a:sym typeface="+mn-lt"/>
              </a:rPr>
              <a:t>2</a:t>
            </a:r>
            <a:r>
              <a:rPr lang="zh-CN" altLang="en-US" dirty="0">
                <a:cs typeface="+mn-ea"/>
                <a:sym typeface="+mn-lt"/>
              </a:rPr>
              <a:t>）</a:t>
            </a:r>
            <a:r>
              <a:rPr lang="en-US" altLang="zh-CN" dirty="0">
                <a:cs typeface="+mn-ea"/>
                <a:sym typeface="+mn-lt"/>
              </a:rPr>
              <a:t> </a:t>
            </a:r>
            <a:r>
              <a:rPr lang="zh-CN" altLang="en-US" dirty="0">
                <a:cs typeface="+mn-ea"/>
                <a:sym typeface="+mn-lt"/>
              </a:rPr>
              <a:t>逆向分析</a:t>
            </a:r>
            <a:endParaRPr lang="en-US" altLang="zh-CN" dirty="0">
              <a:cs typeface="+mn-ea"/>
              <a:sym typeface="+mn-lt"/>
            </a:endParaRPr>
          </a:p>
          <a:p>
            <a:pPr lvl="1"/>
            <a:r>
              <a:rPr lang="zh-CN" altLang="en-US" dirty="0">
                <a:cs typeface="+mn-ea"/>
                <a:sym typeface="+mn-lt"/>
              </a:rPr>
              <a:t>运行程序 </a:t>
            </a:r>
            <a:r>
              <a:rPr lang="en-US" altLang="zh-CN" dirty="0">
                <a:cs typeface="+mn-ea"/>
                <a:sym typeface="+mn-lt"/>
              </a:rPr>
              <a:t>xor.exe</a:t>
            </a:r>
            <a:r>
              <a:rPr lang="zh-CN" altLang="en-US" dirty="0">
                <a:cs typeface="+mn-ea"/>
                <a:sym typeface="+mn-lt"/>
              </a:rPr>
              <a:t>，通过逆向分析，了解这个逆向 </a:t>
            </a:r>
            <a:r>
              <a:rPr lang="en-US" altLang="zh-CN" dirty="0">
                <a:cs typeface="+mn-ea"/>
                <a:sym typeface="+mn-lt"/>
              </a:rPr>
              <a:t>CTF </a:t>
            </a:r>
            <a:r>
              <a:rPr lang="zh-CN" altLang="en-US" dirty="0">
                <a:cs typeface="+mn-ea"/>
                <a:sym typeface="+mn-lt"/>
              </a:rPr>
              <a:t>程序具有什么功能？</a:t>
            </a:r>
            <a:endParaRPr lang="en-US" altLang="zh-CN" dirty="0">
              <a:cs typeface="+mn-ea"/>
              <a:sym typeface="+mn-lt"/>
            </a:endParaRPr>
          </a:p>
          <a:p>
            <a:pPr lvl="1"/>
            <a:endParaRPr lang="en-US" altLang="zh-CN" dirty="0">
              <a:cs typeface="+mn-ea"/>
              <a:sym typeface="+mn-lt"/>
            </a:endParaRPr>
          </a:p>
          <a:p>
            <a:pPr lvl="1"/>
            <a:endParaRPr lang="en-US" altLang="zh-CN" dirty="0">
              <a:cs typeface="+mn-ea"/>
              <a:sym typeface="+mn-lt"/>
            </a:endParaRPr>
          </a:p>
          <a:p>
            <a:pPr lvl="1"/>
            <a:endParaRPr lang="en-US" altLang="zh-CN" dirty="0">
              <a:cs typeface="+mn-ea"/>
              <a:sym typeface="+mn-lt"/>
            </a:endParaRPr>
          </a:p>
          <a:p>
            <a:pPr lvl="1"/>
            <a:endParaRPr lang="en-US" altLang="zh-CN" dirty="0">
              <a:cs typeface="+mn-ea"/>
              <a:sym typeface="+mn-lt"/>
            </a:endParaRPr>
          </a:p>
          <a:p>
            <a:pPr lvl="1"/>
            <a:r>
              <a:rPr lang="zh-CN" altLang="en-US" dirty="0">
                <a:cs typeface="+mn-ea"/>
                <a:sym typeface="+mn-lt"/>
              </a:rPr>
              <a:t>使用 </a:t>
            </a:r>
            <a:r>
              <a:rPr lang="en-US" altLang="zh-CN" dirty="0">
                <a:cs typeface="+mn-ea"/>
                <a:sym typeface="+mn-lt"/>
              </a:rPr>
              <a:t>IDA Pro </a:t>
            </a:r>
            <a:r>
              <a:rPr lang="zh-CN" altLang="en-US" dirty="0">
                <a:cs typeface="+mn-ea"/>
                <a:sym typeface="+mn-lt"/>
              </a:rPr>
              <a:t>开展静态分析</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）简单加密算法逆向分析 </a:t>
            </a:r>
            <a:r>
              <a:rPr lang="en-US" altLang="zh-CN" sz="2800" b="1" dirty="0">
                <a:solidFill>
                  <a:srgbClr val="C00000"/>
                </a:solidFill>
                <a:cs typeface="+mn-ea"/>
                <a:sym typeface="+mn-lt"/>
              </a:rPr>
              <a:t>— </a:t>
            </a:r>
            <a:r>
              <a:rPr lang="zh-CN" altLang="en-US" sz="2800" b="1" dirty="0">
                <a:solidFill>
                  <a:srgbClr val="C00000"/>
                </a:solidFill>
                <a:cs typeface="+mn-ea"/>
                <a:sym typeface="+mn-lt"/>
              </a:rPr>
              <a:t>异或加密</a:t>
            </a:r>
          </a:p>
        </p:txBody>
      </p:sp>
      <p:pic>
        <p:nvPicPr>
          <p:cNvPr id="7" name="图片 6">
            <a:extLst>
              <a:ext uri="{FF2B5EF4-FFF2-40B4-BE49-F238E27FC236}">
                <a16:creationId xmlns:a16="http://schemas.microsoft.com/office/drawing/2014/main" id="{9716768A-D4FE-48FF-A3C6-5A2F788D804C}"/>
              </a:ext>
            </a:extLst>
          </p:cNvPr>
          <p:cNvPicPr>
            <a:picLocks noChangeAspect="1"/>
          </p:cNvPicPr>
          <p:nvPr/>
        </p:nvPicPr>
        <p:blipFill>
          <a:blip r:embed="rId2"/>
          <a:stretch>
            <a:fillRect/>
          </a:stretch>
        </p:blipFill>
        <p:spPr>
          <a:xfrm>
            <a:off x="1352600" y="3284984"/>
            <a:ext cx="7848878" cy="1008112"/>
          </a:xfrm>
          <a:prstGeom prst="rect">
            <a:avLst/>
          </a:prstGeom>
        </p:spPr>
      </p:pic>
      <p:pic>
        <p:nvPicPr>
          <p:cNvPr id="6146" name="Picture 2" descr="idapro - Channel statistics idapro. Telegram Analytics">
            <a:extLst>
              <a:ext uri="{FF2B5EF4-FFF2-40B4-BE49-F238E27FC236}">
                <a16:creationId xmlns:a16="http://schemas.microsoft.com/office/drawing/2014/main" id="{4C701B83-DC01-445B-BDA8-BA6C8D8502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3213" y="4653136"/>
            <a:ext cx="1872208" cy="1872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8211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200472" y="1628800"/>
            <a:ext cx="4248472" cy="4968552"/>
          </a:xfrm>
        </p:spPr>
        <p:txBody>
          <a:bodyPr>
            <a:normAutofit fontScale="85000" lnSpcReduction="20000"/>
          </a:bodyPr>
          <a:lstStyle/>
          <a:p>
            <a:pPr lvl="1"/>
            <a:r>
              <a:rPr lang="zh-CN" altLang="en-US" sz="2400" dirty="0">
                <a:cs typeface="+mn-ea"/>
                <a:sym typeface="+mn-lt"/>
              </a:rPr>
              <a:t>根据“</a:t>
            </a:r>
            <a:r>
              <a:rPr lang="en-US" altLang="zh-CN" sz="2400" dirty="0">
                <a:cs typeface="+mn-ea"/>
                <a:sym typeface="+mn-lt"/>
              </a:rPr>
              <a:t>wrong</a:t>
            </a:r>
            <a:r>
              <a:rPr lang="zh-CN" altLang="en-US" sz="2400" dirty="0">
                <a:cs typeface="+mn-ea"/>
                <a:sym typeface="+mn-lt"/>
              </a:rPr>
              <a:t>”的字符串线索，向上分析，发现是上一模块里</a:t>
            </a:r>
            <a:r>
              <a:rPr lang="en-US" altLang="zh-CN" sz="2400" dirty="0">
                <a:cs typeface="+mn-ea"/>
                <a:sym typeface="+mn-lt"/>
              </a:rPr>
              <a:t>_</a:t>
            </a:r>
            <a:r>
              <a:rPr lang="en-US" altLang="zh-CN" sz="2400" dirty="0" err="1">
                <a:cs typeface="+mn-ea"/>
                <a:sym typeface="+mn-lt"/>
              </a:rPr>
              <a:t>strncmp</a:t>
            </a:r>
            <a:r>
              <a:rPr lang="en-US" altLang="zh-CN" sz="2400" dirty="0">
                <a:cs typeface="+mn-ea"/>
                <a:sym typeface="+mn-lt"/>
              </a:rPr>
              <a:t> </a:t>
            </a:r>
            <a:r>
              <a:rPr lang="zh-CN" altLang="en-US" sz="2400" dirty="0">
                <a:cs typeface="+mn-ea"/>
                <a:sym typeface="+mn-lt"/>
              </a:rPr>
              <a:t>字符串比较操作，存在不同才跳转过来的</a:t>
            </a:r>
            <a:endParaRPr lang="en-US" altLang="zh-CN" sz="2400" dirty="0">
              <a:cs typeface="+mn-ea"/>
              <a:sym typeface="+mn-lt"/>
            </a:endParaRPr>
          </a:p>
          <a:p>
            <a:pPr lvl="2"/>
            <a:r>
              <a:rPr lang="zh-CN" altLang="en-US" sz="2000" dirty="0">
                <a:cs typeface="+mn-ea"/>
                <a:sym typeface="+mn-lt"/>
              </a:rPr>
              <a:t>而当字符串相同时，则跳转到“</a:t>
            </a:r>
            <a:r>
              <a:rPr lang="en-US" altLang="zh-CN" sz="2000" dirty="0">
                <a:cs typeface="+mn-ea"/>
                <a:sym typeface="+mn-lt"/>
              </a:rPr>
              <a:t>well done!</a:t>
            </a:r>
            <a:r>
              <a:rPr lang="zh-CN" altLang="en-US" sz="2000" dirty="0">
                <a:cs typeface="+mn-ea"/>
                <a:sym typeface="+mn-lt"/>
              </a:rPr>
              <a:t>”；显然被对比字符串“</a:t>
            </a:r>
            <a:r>
              <a:rPr lang="en-US" altLang="zh-CN" sz="2000" dirty="0">
                <a:highlight>
                  <a:srgbClr val="FFFF00"/>
                </a:highlight>
                <a:cs typeface="+mn-ea"/>
                <a:sym typeface="+mn-lt"/>
              </a:rPr>
              <a:t>23d4a52c56357cb70513 7656744dc055</a:t>
            </a:r>
            <a:r>
              <a:rPr lang="zh-CN" altLang="en-US" sz="2000" dirty="0">
                <a:cs typeface="+mn-ea"/>
                <a:sym typeface="+mn-lt"/>
              </a:rPr>
              <a:t>”很关键</a:t>
            </a:r>
            <a:endParaRPr lang="en-US" altLang="zh-CN" sz="2000" dirty="0">
              <a:cs typeface="+mn-ea"/>
              <a:sym typeface="+mn-lt"/>
            </a:endParaRPr>
          </a:p>
          <a:p>
            <a:pPr lvl="1"/>
            <a:r>
              <a:rPr lang="zh-CN" altLang="en-US" sz="2400" dirty="0">
                <a:cs typeface="+mn-ea"/>
                <a:sym typeface="+mn-lt"/>
              </a:rPr>
              <a:t>再往上分析，发现是调用</a:t>
            </a:r>
            <a:r>
              <a:rPr lang="en-US" altLang="zh-CN" sz="2400" dirty="0">
                <a:cs typeface="+mn-ea"/>
                <a:sym typeface="+mn-lt"/>
              </a:rPr>
              <a:t>_</a:t>
            </a:r>
            <a:r>
              <a:rPr lang="en-US" altLang="zh-CN" sz="2400" dirty="0" err="1">
                <a:cs typeface="+mn-ea"/>
                <a:sym typeface="+mn-lt"/>
              </a:rPr>
              <a:t>strncpy</a:t>
            </a:r>
            <a:r>
              <a:rPr lang="en-US" altLang="zh-CN" sz="2400" dirty="0">
                <a:cs typeface="+mn-ea"/>
                <a:sym typeface="+mn-lt"/>
              </a:rPr>
              <a:t>() </a:t>
            </a:r>
            <a:r>
              <a:rPr lang="zh-CN" altLang="en-US" sz="2400" dirty="0">
                <a:cs typeface="+mn-ea"/>
                <a:sym typeface="+mn-lt"/>
              </a:rPr>
              <a:t>取出输入字符串的前</a:t>
            </a:r>
            <a:r>
              <a:rPr lang="en-US" altLang="zh-CN" sz="2400" dirty="0">
                <a:cs typeface="+mn-ea"/>
                <a:sym typeface="+mn-lt"/>
              </a:rPr>
              <a:t>4</a:t>
            </a:r>
            <a:r>
              <a:rPr lang="zh-CN" altLang="en-US" sz="2400" dirty="0">
                <a:cs typeface="+mn-ea"/>
                <a:sym typeface="+mn-lt"/>
              </a:rPr>
              <a:t>字节，然后作为第二个参数向</a:t>
            </a:r>
            <a:r>
              <a:rPr lang="en-US" altLang="zh-CN" sz="2400" dirty="0">
                <a:cs typeface="+mn-ea"/>
                <a:sym typeface="+mn-lt"/>
              </a:rPr>
              <a:t>_md5_calc()</a:t>
            </a:r>
            <a:r>
              <a:rPr lang="zh-CN" altLang="en-US" sz="2400" dirty="0">
                <a:cs typeface="+mn-ea"/>
                <a:sym typeface="+mn-lt"/>
              </a:rPr>
              <a:t>函数传入（第一个参数为</a:t>
            </a:r>
            <a:r>
              <a:rPr lang="en-US" altLang="zh-CN" sz="2400" dirty="0">
                <a:cs typeface="+mn-ea"/>
                <a:sym typeface="+mn-lt"/>
              </a:rPr>
              <a:t>out</a:t>
            </a:r>
            <a:r>
              <a:rPr lang="zh-CN" altLang="en-US" sz="2400" dirty="0">
                <a:cs typeface="+mn-ea"/>
                <a:sym typeface="+mn-lt"/>
              </a:rPr>
              <a:t>，第三个参数为</a:t>
            </a:r>
            <a:r>
              <a:rPr lang="en-US" altLang="zh-CN" sz="2400" dirty="0">
                <a:cs typeface="+mn-ea"/>
                <a:sym typeface="+mn-lt"/>
              </a:rPr>
              <a:t>4</a:t>
            </a:r>
            <a:r>
              <a:rPr lang="zh-CN" altLang="en-US" sz="2400" dirty="0">
                <a:cs typeface="+mn-ea"/>
                <a:sym typeface="+mn-lt"/>
              </a:rPr>
              <a:t>）</a:t>
            </a:r>
            <a:endParaRPr lang="en-US" altLang="zh-CN" sz="2400" dirty="0">
              <a:cs typeface="+mn-ea"/>
              <a:sym typeface="+mn-lt"/>
            </a:endParaRPr>
          </a:p>
          <a:p>
            <a:pPr lvl="1"/>
            <a:r>
              <a:rPr lang="zh-CN" altLang="en-US" sz="2400" dirty="0">
                <a:cs typeface="+mn-ea"/>
                <a:sym typeface="+mn-lt"/>
              </a:rPr>
              <a:t>然后将返回结果</a:t>
            </a:r>
            <a:r>
              <a:rPr lang="en-US" altLang="zh-CN" sz="2400" dirty="0">
                <a:cs typeface="+mn-ea"/>
                <a:sym typeface="+mn-lt"/>
              </a:rPr>
              <a:t>out</a:t>
            </a:r>
            <a:r>
              <a:rPr lang="zh-CN" altLang="en-US" sz="2400" dirty="0">
                <a:cs typeface="+mn-ea"/>
                <a:sym typeface="+mn-lt"/>
              </a:rPr>
              <a:t>与字符串“</a:t>
            </a:r>
            <a:r>
              <a:rPr lang="en-US" altLang="zh-CN" sz="2400" dirty="0">
                <a:highlight>
                  <a:srgbClr val="FFFF00"/>
                </a:highlight>
                <a:cs typeface="+mn-ea"/>
                <a:sym typeface="+mn-lt"/>
              </a:rPr>
              <a:t>23d4a52c56357cb70513 7656744dc055</a:t>
            </a:r>
            <a:r>
              <a:rPr lang="zh-CN" altLang="en-US" sz="2400" dirty="0">
                <a:cs typeface="+mn-ea"/>
                <a:sym typeface="+mn-lt"/>
              </a:rPr>
              <a:t>”的前</a:t>
            </a:r>
            <a:r>
              <a:rPr lang="en-US" altLang="zh-CN" sz="2400" dirty="0">
                <a:solidFill>
                  <a:srgbClr val="FF0000"/>
                </a:solidFill>
                <a:cs typeface="+mn-ea"/>
                <a:sym typeface="+mn-lt"/>
              </a:rPr>
              <a:t>32</a:t>
            </a:r>
            <a:r>
              <a:rPr lang="zh-CN" altLang="en-US" sz="2400" dirty="0">
                <a:solidFill>
                  <a:srgbClr val="FF0000"/>
                </a:solidFill>
                <a:cs typeface="+mn-ea"/>
                <a:sym typeface="+mn-lt"/>
              </a:rPr>
              <a:t>位</a:t>
            </a:r>
            <a:r>
              <a:rPr lang="zh-CN" altLang="en-US" sz="2400" dirty="0">
                <a:cs typeface="+mn-ea"/>
                <a:sym typeface="+mn-lt"/>
              </a:rPr>
              <a:t>进行比较，并根据 </a:t>
            </a:r>
            <a:r>
              <a:rPr lang="en-US" altLang="zh-CN" sz="2400" dirty="0" err="1">
                <a:cs typeface="+mn-ea"/>
                <a:sym typeface="+mn-lt"/>
              </a:rPr>
              <a:t>strncmp</a:t>
            </a:r>
            <a:r>
              <a:rPr lang="en-US" altLang="zh-CN" sz="2400" dirty="0">
                <a:cs typeface="+mn-ea"/>
                <a:sym typeface="+mn-lt"/>
              </a:rPr>
              <a:t>()</a:t>
            </a:r>
            <a:r>
              <a:rPr lang="zh-CN" altLang="en-US" sz="2400" dirty="0">
                <a:cs typeface="+mn-ea"/>
                <a:sym typeface="+mn-lt"/>
              </a:rPr>
              <a:t>的比较结果，执行跳转</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MD5</a:t>
            </a:r>
            <a:r>
              <a:rPr lang="zh-CN" altLang="en-US" sz="2800" b="1" dirty="0">
                <a:solidFill>
                  <a:srgbClr val="C00000"/>
                </a:solidFill>
                <a:cs typeface="+mn-ea"/>
                <a:sym typeface="+mn-lt"/>
              </a:rPr>
              <a:t>算法</a:t>
            </a:r>
          </a:p>
        </p:txBody>
      </p:sp>
      <p:pic>
        <p:nvPicPr>
          <p:cNvPr id="7" name="图片 6">
            <a:extLst>
              <a:ext uri="{FF2B5EF4-FFF2-40B4-BE49-F238E27FC236}">
                <a16:creationId xmlns:a16="http://schemas.microsoft.com/office/drawing/2014/main" id="{CA3495C5-AF21-4B51-963D-B03A814D7793}"/>
              </a:ext>
            </a:extLst>
          </p:cNvPr>
          <p:cNvPicPr>
            <a:picLocks noChangeAspect="1"/>
          </p:cNvPicPr>
          <p:nvPr/>
        </p:nvPicPr>
        <p:blipFill>
          <a:blip r:embed="rId2"/>
          <a:stretch>
            <a:fillRect/>
          </a:stretch>
        </p:blipFill>
        <p:spPr>
          <a:xfrm>
            <a:off x="4880992" y="1472984"/>
            <a:ext cx="4950289" cy="5337031"/>
          </a:xfrm>
          <a:prstGeom prst="rect">
            <a:avLst/>
          </a:prstGeom>
        </p:spPr>
      </p:pic>
      <p:grpSp>
        <p:nvGrpSpPr>
          <p:cNvPr id="43" name="组合 42">
            <a:extLst>
              <a:ext uri="{FF2B5EF4-FFF2-40B4-BE49-F238E27FC236}">
                <a16:creationId xmlns:a16="http://schemas.microsoft.com/office/drawing/2014/main" id="{192321AE-C059-4E4C-AEE8-98658E2C1548}"/>
              </a:ext>
            </a:extLst>
          </p:cNvPr>
          <p:cNvGrpSpPr/>
          <p:nvPr/>
        </p:nvGrpSpPr>
        <p:grpSpPr>
          <a:xfrm>
            <a:off x="344488" y="1988840"/>
            <a:ext cx="2520280" cy="4680520"/>
            <a:chOff x="344488" y="1988840"/>
            <a:chExt cx="2520280" cy="4680520"/>
          </a:xfrm>
        </p:grpSpPr>
        <p:cxnSp>
          <p:nvCxnSpPr>
            <p:cNvPr id="31" name="直接箭头连接符 30">
              <a:extLst>
                <a:ext uri="{FF2B5EF4-FFF2-40B4-BE49-F238E27FC236}">
                  <a16:creationId xmlns:a16="http://schemas.microsoft.com/office/drawing/2014/main" id="{04E217E9-7F8C-4594-8776-67ECE46D85C9}"/>
                </a:ext>
              </a:extLst>
            </p:cNvPr>
            <p:cNvCxnSpPr>
              <a:cxnSpLocks/>
            </p:cNvCxnSpPr>
            <p:nvPr/>
          </p:nvCxnSpPr>
          <p:spPr>
            <a:xfrm>
              <a:off x="344488" y="1988840"/>
              <a:ext cx="4320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7591D78-79CE-477B-AA03-40206CC8D535}"/>
                </a:ext>
              </a:extLst>
            </p:cNvPr>
            <p:cNvCxnSpPr>
              <a:cxnSpLocks/>
            </p:cNvCxnSpPr>
            <p:nvPr/>
          </p:nvCxnSpPr>
          <p:spPr>
            <a:xfrm flipV="1">
              <a:off x="344488" y="1988840"/>
              <a:ext cx="0" cy="241226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6E5F42E6-90CD-49A6-A00F-096A53917373}"/>
                </a:ext>
              </a:extLst>
            </p:cNvPr>
            <p:cNvCxnSpPr/>
            <p:nvPr/>
          </p:nvCxnSpPr>
          <p:spPr>
            <a:xfrm>
              <a:off x="2864768" y="6381328"/>
              <a:ext cx="0" cy="2880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08D4D99C-4948-4B79-81D9-E716A8B090DA}"/>
                </a:ext>
              </a:extLst>
            </p:cNvPr>
            <p:cNvCxnSpPr/>
            <p:nvPr/>
          </p:nvCxnSpPr>
          <p:spPr>
            <a:xfrm flipH="1">
              <a:off x="344488" y="6669360"/>
              <a:ext cx="2520280"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F2D1CD2E-CEC3-4305-BD38-5EB9D17EE509}"/>
                </a:ext>
              </a:extLst>
            </p:cNvPr>
            <p:cNvCxnSpPr>
              <a:cxnSpLocks/>
            </p:cNvCxnSpPr>
            <p:nvPr/>
          </p:nvCxnSpPr>
          <p:spPr>
            <a:xfrm flipV="1">
              <a:off x="344488" y="4401108"/>
              <a:ext cx="0" cy="226825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9484288"/>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303584" y="1916832"/>
            <a:ext cx="2880320" cy="4752528"/>
          </a:xfrm>
        </p:spPr>
        <p:txBody>
          <a:bodyPr/>
          <a:lstStyle/>
          <a:p>
            <a:pPr lvl="1"/>
            <a:r>
              <a:rPr lang="zh-CN" altLang="en-US" sz="2400" dirty="0">
                <a:cs typeface="+mn-ea"/>
                <a:sym typeface="+mn-lt"/>
              </a:rPr>
              <a:t>余下部分主题是一个</a:t>
            </a:r>
            <a:r>
              <a:rPr lang="en-US" altLang="zh-CN" sz="2400" dirty="0">
                <a:cs typeface="+mn-ea"/>
                <a:sym typeface="+mn-lt"/>
              </a:rPr>
              <a:t>for</a:t>
            </a:r>
            <a:r>
              <a:rPr lang="zh-CN" altLang="en-US" sz="2400" dirty="0">
                <a:cs typeface="+mn-ea"/>
                <a:sym typeface="+mn-lt"/>
              </a:rPr>
              <a:t>循环</a:t>
            </a:r>
            <a:endParaRPr lang="en-US" altLang="zh-CN" sz="2400" dirty="0">
              <a:cs typeface="+mn-ea"/>
              <a:sym typeface="+mn-lt"/>
            </a:endParaRPr>
          </a:p>
          <a:p>
            <a:pPr lvl="1"/>
            <a:endParaRPr lang="en-US" altLang="zh-CN" sz="2400" dirty="0">
              <a:cs typeface="+mn-ea"/>
              <a:sym typeface="+mn-lt"/>
            </a:endParaRPr>
          </a:p>
          <a:p>
            <a:pPr lvl="1"/>
            <a:r>
              <a:rPr lang="zh-CN" altLang="en-US" sz="2400" dirty="0">
                <a:cs typeface="+mn-ea"/>
                <a:sym typeface="+mn-lt"/>
              </a:rPr>
              <a:t>分析后发现执行的是对输入字符串的字符检查功能</a:t>
            </a:r>
            <a:endParaRPr lang="en-US" altLang="zh-CN" sz="2400" dirty="0">
              <a:cs typeface="+mn-ea"/>
              <a:sym typeface="+mn-lt"/>
            </a:endParaRPr>
          </a:p>
          <a:p>
            <a:pPr lvl="2"/>
            <a:r>
              <a:rPr lang="zh-CN" altLang="en-US" sz="2000" dirty="0">
                <a:cs typeface="+mn-ea"/>
                <a:sym typeface="+mn-lt"/>
              </a:rPr>
              <a:t>是否均为大小写的英文字母</a:t>
            </a:r>
            <a:endParaRPr lang="en-US" altLang="zh-CN" sz="2000"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MD5</a:t>
            </a:r>
            <a:r>
              <a:rPr lang="zh-CN" altLang="en-US" sz="2800" b="1" dirty="0">
                <a:solidFill>
                  <a:srgbClr val="C00000"/>
                </a:solidFill>
                <a:cs typeface="+mn-ea"/>
                <a:sym typeface="+mn-lt"/>
              </a:rPr>
              <a:t>算法</a:t>
            </a:r>
          </a:p>
        </p:txBody>
      </p:sp>
      <p:pic>
        <p:nvPicPr>
          <p:cNvPr id="7" name="图片 6">
            <a:extLst>
              <a:ext uri="{FF2B5EF4-FFF2-40B4-BE49-F238E27FC236}">
                <a16:creationId xmlns:a16="http://schemas.microsoft.com/office/drawing/2014/main" id="{02E14E2D-E74C-4FF0-8F3D-D177349B9B4D}"/>
              </a:ext>
            </a:extLst>
          </p:cNvPr>
          <p:cNvPicPr>
            <a:picLocks noChangeAspect="1"/>
          </p:cNvPicPr>
          <p:nvPr/>
        </p:nvPicPr>
        <p:blipFill>
          <a:blip r:embed="rId2"/>
          <a:stretch>
            <a:fillRect/>
          </a:stretch>
        </p:blipFill>
        <p:spPr>
          <a:xfrm>
            <a:off x="2576736" y="1700808"/>
            <a:ext cx="7235146" cy="4629348"/>
          </a:xfrm>
          <a:prstGeom prst="rect">
            <a:avLst/>
          </a:prstGeom>
        </p:spPr>
      </p:pic>
    </p:spTree>
    <p:extLst>
      <p:ext uri="{BB962C8B-B14F-4D97-AF65-F5344CB8AC3E}">
        <p14:creationId xmlns:p14="http://schemas.microsoft.com/office/powerpoint/2010/main" val="264721772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102517" y="1556792"/>
            <a:ext cx="4850470" cy="5112568"/>
          </a:xfrm>
        </p:spPr>
        <p:txBody>
          <a:bodyPr>
            <a:normAutofit fontScale="92500" lnSpcReduction="10000"/>
          </a:bodyPr>
          <a:lstStyle/>
          <a:p>
            <a:pPr lvl="1"/>
            <a:r>
              <a:rPr lang="zh-CN" altLang="en-US" sz="2400" dirty="0">
                <a:cs typeface="+mn-ea"/>
                <a:sym typeface="+mn-lt"/>
              </a:rPr>
              <a:t>跟进</a:t>
            </a:r>
            <a:r>
              <a:rPr lang="en-US" altLang="zh-CN" sz="2400" dirty="0">
                <a:cs typeface="+mn-ea"/>
                <a:sym typeface="+mn-lt"/>
              </a:rPr>
              <a:t>_md5_calc()</a:t>
            </a:r>
            <a:r>
              <a:rPr lang="zh-CN" altLang="en-US" sz="2400" dirty="0">
                <a:cs typeface="+mn-ea"/>
                <a:sym typeface="+mn-lt"/>
              </a:rPr>
              <a:t>进行详细分析</a:t>
            </a:r>
            <a:endParaRPr lang="en-US" altLang="zh-CN" sz="2400" dirty="0">
              <a:cs typeface="+mn-ea"/>
              <a:sym typeface="+mn-lt"/>
            </a:endParaRPr>
          </a:p>
          <a:p>
            <a:pPr lvl="2"/>
            <a:r>
              <a:rPr lang="zh-CN" altLang="en-US" sz="2000" dirty="0">
                <a:cs typeface="+mn-ea"/>
                <a:sym typeface="+mn-lt"/>
              </a:rPr>
              <a:t>使用快捷键</a:t>
            </a:r>
            <a:r>
              <a:rPr lang="en-US" altLang="zh-CN" sz="2000" dirty="0">
                <a:cs typeface="+mn-ea"/>
                <a:sym typeface="+mn-lt"/>
              </a:rPr>
              <a:t>F5</a:t>
            </a:r>
            <a:r>
              <a:rPr lang="zh-CN" altLang="en-US" sz="2000" dirty="0">
                <a:cs typeface="+mn-ea"/>
                <a:sym typeface="+mn-lt"/>
              </a:rPr>
              <a:t>对</a:t>
            </a:r>
            <a:r>
              <a:rPr lang="en-US" altLang="zh-CN" sz="2000" dirty="0">
                <a:cs typeface="+mn-ea"/>
                <a:sym typeface="+mn-lt"/>
              </a:rPr>
              <a:t>_md5_cal()</a:t>
            </a:r>
            <a:r>
              <a:rPr lang="zh-CN" altLang="en-US" sz="2000" dirty="0">
                <a:cs typeface="+mn-ea"/>
                <a:sym typeface="+mn-lt"/>
              </a:rPr>
              <a:t>进行反编译</a:t>
            </a:r>
            <a:endParaRPr lang="en-US" altLang="zh-CN" sz="2000" dirty="0">
              <a:cs typeface="+mn-ea"/>
              <a:sym typeface="+mn-lt"/>
            </a:endParaRPr>
          </a:p>
          <a:p>
            <a:pPr lvl="2"/>
            <a:endParaRPr lang="en-US" altLang="zh-CN" sz="1050" dirty="0">
              <a:cs typeface="+mn-ea"/>
              <a:sym typeface="+mn-lt"/>
            </a:endParaRPr>
          </a:p>
          <a:p>
            <a:pPr lvl="1"/>
            <a:r>
              <a:rPr lang="zh-CN" altLang="en-US" sz="2400" dirty="0">
                <a:cs typeface="+mn-ea"/>
                <a:sym typeface="+mn-lt"/>
              </a:rPr>
              <a:t>此函数的执行流程涉及到 </a:t>
            </a:r>
            <a:r>
              <a:rPr lang="en-US" altLang="zh-CN" sz="2400" dirty="0">
                <a:cs typeface="+mn-ea"/>
                <a:sym typeface="+mn-lt"/>
              </a:rPr>
              <a:t>5</a:t>
            </a:r>
            <a:r>
              <a:rPr lang="zh-CN" altLang="en-US" sz="2400" dirty="0">
                <a:cs typeface="+mn-ea"/>
                <a:sym typeface="+mn-lt"/>
              </a:rPr>
              <a:t>个函数：</a:t>
            </a:r>
            <a:endParaRPr lang="en-US" altLang="zh-CN" sz="2400" dirty="0">
              <a:cs typeface="+mn-ea"/>
              <a:sym typeface="+mn-lt"/>
            </a:endParaRPr>
          </a:p>
          <a:p>
            <a:pPr lvl="2"/>
            <a:r>
              <a:rPr lang="en-US" altLang="zh-CN" sz="2000" dirty="0">
                <a:cs typeface="+mn-ea"/>
                <a:sym typeface="+mn-lt"/>
              </a:rPr>
              <a:t>md5_update()</a:t>
            </a:r>
          </a:p>
          <a:p>
            <a:pPr lvl="2"/>
            <a:r>
              <a:rPr lang="en-US" altLang="zh-CN" sz="2000" dirty="0">
                <a:cs typeface="+mn-ea"/>
                <a:sym typeface="+mn-lt"/>
              </a:rPr>
              <a:t>md5_init()</a:t>
            </a:r>
          </a:p>
          <a:p>
            <a:pPr lvl="2"/>
            <a:r>
              <a:rPr lang="en-US" altLang="zh-CN" sz="2000" dirty="0">
                <a:cs typeface="+mn-ea"/>
                <a:sym typeface="+mn-lt"/>
              </a:rPr>
              <a:t>md5_transform()</a:t>
            </a:r>
          </a:p>
          <a:p>
            <a:pPr lvl="2"/>
            <a:r>
              <a:rPr lang="en-US" altLang="zh-CN" sz="2000" dirty="0" err="1">
                <a:cs typeface="+mn-ea"/>
                <a:sym typeface="+mn-lt"/>
              </a:rPr>
              <a:t>data_round</a:t>
            </a:r>
            <a:r>
              <a:rPr lang="en-US" altLang="zh-CN" sz="2000" dirty="0">
                <a:cs typeface="+mn-ea"/>
                <a:sym typeface="+mn-lt"/>
              </a:rPr>
              <a:t>()</a:t>
            </a:r>
          </a:p>
          <a:p>
            <a:pPr lvl="2"/>
            <a:r>
              <a:rPr lang="en-US" altLang="zh-CN" sz="2000" dirty="0">
                <a:cs typeface="+mn-ea"/>
                <a:sym typeface="+mn-lt"/>
              </a:rPr>
              <a:t>Shift</a:t>
            </a:r>
          </a:p>
          <a:p>
            <a:pPr lvl="1"/>
            <a:r>
              <a:rPr lang="zh-CN" altLang="en-US" sz="2400" dirty="0">
                <a:cs typeface="+mn-ea"/>
                <a:sym typeface="+mn-lt"/>
              </a:rPr>
              <a:t>其中，</a:t>
            </a:r>
            <a:r>
              <a:rPr lang="en-US" altLang="zh-CN" sz="2400" dirty="0">
                <a:cs typeface="+mn-ea"/>
                <a:sym typeface="+mn-lt"/>
              </a:rPr>
              <a:t>md5_transform()</a:t>
            </a:r>
            <a:r>
              <a:rPr lang="zh-CN" altLang="en-US" sz="2400" dirty="0">
                <a:cs typeface="+mn-ea"/>
                <a:sym typeface="+mn-lt"/>
              </a:rPr>
              <a:t>还使用了 </a:t>
            </a:r>
            <a:r>
              <a:rPr lang="en-US" altLang="zh-CN" sz="2400" dirty="0">
                <a:highlight>
                  <a:srgbClr val="FFFF00"/>
                </a:highlight>
                <a:cs typeface="+mn-ea"/>
                <a:sym typeface="+mn-lt"/>
              </a:rPr>
              <a:t>64</a:t>
            </a:r>
            <a:r>
              <a:rPr lang="zh-CN" altLang="en-US" sz="2400" dirty="0">
                <a:highlight>
                  <a:srgbClr val="FFFF00"/>
                </a:highlight>
                <a:cs typeface="+mn-ea"/>
                <a:sym typeface="+mn-lt"/>
              </a:rPr>
              <a:t>字节步长的索引</a:t>
            </a:r>
            <a:endParaRPr lang="en-US" altLang="zh-CN" sz="2400" dirty="0">
              <a:highlight>
                <a:srgbClr val="FFFF00"/>
              </a:highlight>
              <a:cs typeface="+mn-ea"/>
              <a:sym typeface="+mn-lt"/>
            </a:endParaRPr>
          </a:p>
          <a:p>
            <a:pPr lvl="1"/>
            <a:r>
              <a:rPr lang="en-US" altLang="zh-CN" sz="2400" dirty="0">
                <a:cs typeface="+mn-ea"/>
                <a:sym typeface="+mn-lt"/>
              </a:rPr>
              <a:t>out</a:t>
            </a:r>
            <a:r>
              <a:rPr lang="zh-CN" altLang="en-US" sz="2400" dirty="0">
                <a:cs typeface="+mn-ea"/>
                <a:sym typeface="+mn-lt"/>
              </a:rPr>
              <a:t>变量长度为</a:t>
            </a:r>
            <a:r>
              <a:rPr lang="en-US" altLang="zh-CN" sz="2400" dirty="0">
                <a:cs typeface="+mn-ea"/>
                <a:sym typeface="+mn-lt"/>
              </a:rPr>
              <a:t>8x4=32</a:t>
            </a:r>
            <a:r>
              <a:rPr lang="zh-CN" altLang="en-US" sz="2400" dirty="0">
                <a:cs typeface="+mn-ea"/>
                <a:sym typeface="+mn-lt"/>
              </a:rPr>
              <a:t>字节，由</a:t>
            </a:r>
            <a:r>
              <a:rPr lang="en-US" altLang="zh-CN" sz="2400" dirty="0">
                <a:cs typeface="+mn-ea"/>
                <a:sym typeface="+mn-lt"/>
              </a:rPr>
              <a:t>v6</a:t>
            </a:r>
            <a:r>
              <a:rPr lang="zh-CN" altLang="en-US" sz="2400" dirty="0">
                <a:cs typeface="+mn-ea"/>
                <a:sym typeface="+mn-lt"/>
              </a:rPr>
              <a:t>、</a:t>
            </a:r>
            <a:r>
              <a:rPr lang="en-US" altLang="zh-CN" sz="2400" dirty="0">
                <a:cs typeface="+mn-ea"/>
                <a:sym typeface="+mn-lt"/>
              </a:rPr>
              <a:t>v5</a:t>
            </a:r>
            <a:r>
              <a:rPr lang="zh-CN" altLang="en-US" sz="2400" dirty="0">
                <a:cs typeface="+mn-ea"/>
                <a:sym typeface="+mn-lt"/>
              </a:rPr>
              <a:t>、</a:t>
            </a:r>
            <a:r>
              <a:rPr lang="en-US" altLang="zh-CN" sz="2400" dirty="0">
                <a:cs typeface="+mn-ea"/>
                <a:sym typeface="+mn-lt"/>
              </a:rPr>
              <a:t>v4</a:t>
            </a:r>
            <a:r>
              <a:rPr lang="zh-CN" altLang="en-US" sz="2400" dirty="0">
                <a:cs typeface="+mn-ea"/>
                <a:sym typeface="+mn-lt"/>
              </a:rPr>
              <a:t>、</a:t>
            </a:r>
            <a:r>
              <a:rPr lang="en-US" altLang="zh-CN" sz="2400" dirty="0">
                <a:cs typeface="+mn-ea"/>
                <a:sym typeface="+mn-lt"/>
              </a:rPr>
              <a:t>v3</a:t>
            </a:r>
            <a:r>
              <a:rPr lang="zh-CN" altLang="en-US" sz="2400" dirty="0">
                <a:cs typeface="+mn-ea"/>
                <a:sym typeface="+mn-lt"/>
              </a:rPr>
              <a:t>拼接而成</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MD5</a:t>
            </a:r>
            <a:r>
              <a:rPr lang="zh-CN" altLang="en-US" sz="2800" b="1" dirty="0">
                <a:solidFill>
                  <a:srgbClr val="C00000"/>
                </a:solidFill>
                <a:cs typeface="+mn-ea"/>
                <a:sym typeface="+mn-lt"/>
              </a:rPr>
              <a:t>算法</a:t>
            </a:r>
          </a:p>
        </p:txBody>
      </p:sp>
      <p:pic>
        <p:nvPicPr>
          <p:cNvPr id="8" name="图片 7">
            <a:extLst>
              <a:ext uri="{FF2B5EF4-FFF2-40B4-BE49-F238E27FC236}">
                <a16:creationId xmlns:a16="http://schemas.microsoft.com/office/drawing/2014/main" id="{501FCDE2-3265-444C-91EC-F9562C2AA992}"/>
              </a:ext>
            </a:extLst>
          </p:cNvPr>
          <p:cNvPicPr>
            <a:picLocks noChangeAspect="1"/>
          </p:cNvPicPr>
          <p:nvPr/>
        </p:nvPicPr>
        <p:blipFill>
          <a:blip r:embed="rId3"/>
          <a:stretch>
            <a:fillRect/>
          </a:stretch>
        </p:blipFill>
        <p:spPr>
          <a:xfrm>
            <a:off x="4746415" y="1433066"/>
            <a:ext cx="5159585" cy="5381865"/>
          </a:xfrm>
          <a:prstGeom prst="rect">
            <a:avLst/>
          </a:prstGeom>
        </p:spPr>
      </p:pic>
      <p:cxnSp>
        <p:nvCxnSpPr>
          <p:cNvPr id="10" name="直接箭头连接符 9">
            <a:extLst>
              <a:ext uri="{FF2B5EF4-FFF2-40B4-BE49-F238E27FC236}">
                <a16:creationId xmlns:a16="http://schemas.microsoft.com/office/drawing/2014/main" id="{550CFB8E-0CF6-4B71-8B39-C8D4A9BC2818}"/>
              </a:ext>
            </a:extLst>
          </p:cNvPr>
          <p:cNvCxnSpPr>
            <a:cxnSpLocks/>
          </p:cNvCxnSpPr>
          <p:nvPr/>
        </p:nvCxnSpPr>
        <p:spPr>
          <a:xfrm flipV="1">
            <a:off x="3368824" y="4941168"/>
            <a:ext cx="3744416" cy="483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FB7E941-41C6-4C33-916A-E2446FCFF716}"/>
              </a:ext>
            </a:extLst>
          </p:cNvPr>
          <p:cNvSpPr txBox="1"/>
          <p:nvPr/>
        </p:nvSpPr>
        <p:spPr>
          <a:xfrm>
            <a:off x="8553400" y="4365104"/>
            <a:ext cx="1352600" cy="1477328"/>
          </a:xfrm>
          <a:prstGeom prst="rect">
            <a:avLst/>
          </a:prstGeom>
          <a:noFill/>
        </p:spPr>
        <p:txBody>
          <a:bodyPr wrap="square" rtlCol="0">
            <a:spAutoFit/>
          </a:bodyPr>
          <a:lstStyle/>
          <a:p>
            <a:r>
              <a:rPr lang="zh-CN" altLang="en-US" dirty="0">
                <a:cs typeface="+mn-ea"/>
                <a:sym typeface="+mn-lt"/>
              </a:rPr>
              <a:t>右移</a:t>
            </a:r>
            <a:r>
              <a:rPr lang="en-US" altLang="zh-CN" dirty="0">
                <a:cs typeface="+mn-ea"/>
                <a:sym typeface="+mn-lt"/>
              </a:rPr>
              <a:t>6</a:t>
            </a:r>
            <a:r>
              <a:rPr lang="zh-CN" altLang="en-US" dirty="0">
                <a:cs typeface="+mn-ea"/>
                <a:sym typeface="+mn-lt"/>
              </a:rPr>
              <a:t>位，相当于除以 </a:t>
            </a:r>
            <a:r>
              <a:rPr lang="en-US" altLang="zh-CN" dirty="0">
                <a:cs typeface="+mn-ea"/>
                <a:sym typeface="+mn-lt"/>
              </a:rPr>
              <a:t>64</a:t>
            </a:r>
            <a:r>
              <a:rPr lang="zh-CN" altLang="en-US" dirty="0">
                <a:cs typeface="+mn-ea"/>
                <a:sym typeface="+mn-lt"/>
              </a:rPr>
              <a:t>（对数据按照</a:t>
            </a:r>
            <a:r>
              <a:rPr lang="en-US" altLang="zh-CN" dirty="0">
                <a:cs typeface="+mn-ea"/>
                <a:sym typeface="+mn-lt"/>
              </a:rPr>
              <a:t>64</a:t>
            </a:r>
            <a:r>
              <a:rPr lang="zh-CN" altLang="en-US" dirty="0">
                <a:cs typeface="+mn-ea"/>
                <a:sym typeface="+mn-lt"/>
              </a:rPr>
              <a:t>字节分块索引）</a:t>
            </a:r>
          </a:p>
        </p:txBody>
      </p:sp>
      <p:cxnSp>
        <p:nvCxnSpPr>
          <p:cNvPr id="16" name="直接箭头连接符 15">
            <a:extLst>
              <a:ext uri="{FF2B5EF4-FFF2-40B4-BE49-F238E27FC236}">
                <a16:creationId xmlns:a16="http://schemas.microsoft.com/office/drawing/2014/main" id="{E5C66202-DF70-47CA-A6ED-DA64571299A6}"/>
              </a:ext>
            </a:extLst>
          </p:cNvPr>
          <p:cNvCxnSpPr>
            <a:cxnSpLocks/>
          </p:cNvCxnSpPr>
          <p:nvPr/>
        </p:nvCxnSpPr>
        <p:spPr>
          <a:xfrm flipH="1">
            <a:off x="7617296" y="3789040"/>
            <a:ext cx="720080" cy="324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999DECA2-1696-4AD6-83BC-B68016CC01B1}"/>
              </a:ext>
            </a:extLst>
          </p:cNvPr>
          <p:cNvSpPr/>
          <p:nvPr/>
        </p:nvSpPr>
        <p:spPr>
          <a:xfrm>
            <a:off x="4953000" y="4293096"/>
            <a:ext cx="4896544" cy="18722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21">
            <a:extLst>
              <a:ext uri="{FF2B5EF4-FFF2-40B4-BE49-F238E27FC236}">
                <a16:creationId xmlns:a16="http://schemas.microsoft.com/office/drawing/2014/main" id="{44EBAC41-795E-4C71-A123-DE79A7F3BCE0}"/>
              </a:ext>
            </a:extLst>
          </p:cNvPr>
          <p:cNvSpPr txBox="1"/>
          <p:nvPr/>
        </p:nvSpPr>
        <p:spPr>
          <a:xfrm>
            <a:off x="8193360" y="3512076"/>
            <a:ext cx="1584176" cy="646331"/>
          </a:xfrm>
          <a:prstGeom prst="rect">
            <a:avLst/>
          </a:prstGeom>
          <a:noFill/>
        </p:spPr>
        <p:txBody>
          <a:bodyPr wrap="square" rtlCol="0">
            <a:spAutoFit/>
          </a:bodyPr>
          <a:lstStyle/>
          <a:p>
            <a:pPr algn="ctr"/>
            <a:r>
              <a:rPr lang="zh-CN" altLang="en-US" dirty="0">
                <a:cs typeface="+mn-ea"/>
                <a:sym typeface="+mn-lt"/>
              </a:rPr>
              <a:t>截取字符串</a:t>
            </a:r>
            <a:br>
              <a:rPr lang="en-US" altLang="zh-CN" dirty="0">
                <a:cs typeface="+mn-ea"/>
                <a:sym typeface="+mn-lt"/>
              </a:rPr>
            </a:br>
            <a:r>
              <a:rPr lang="zh-CN" altLang="en-US" dirty="0">
                <a:cs typeface="+mn-ea"/>
                <a:sym typeface="+mn-lt"/>
              </a:rPr>
              <a:t>（见下一页）</a:t>
            </a:r>
          </a:p>
        </p:txBody>
      </p:sp>
      <p:cxnSp>
        <p:nvCxnSpPr>
          <p:cNvPr id="23" name="直接箭头连接符 22">
            <a:extLst>
              <a:ext uri="{FF2B5EF4-FFF2-40B4-BE49-F238E27FC236}">
                <a16:creationId xmlns:a16="http://schemas.microsoft.com/office/drawing/2014/main" id="{659C6CED-FBF3-4F58-B640-6D47D6A0312E}"/>
              </a:ext>
            </a:extLst>
          </p:cNvPr>
          <p:cNvCxnSpPr>
            <a:cxnSpLocks/>
          </p:cNvCxnSpPr>
          <p:nvPr/>
        </p:nvCxnSpPr>
        <p:spPr>
          <a:xfrm flipH="1" flipV="1">
            <a:off x="7049618" y="4805542"/>
            <a:ext cx="1584174" cy="144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5445468"/>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0" y="1472984"/>
            <a:ext cx="9561512" cy="4752528"/>
          </a:xfrm>
        </p:spPr>
        <p:txBody>
          <a:bodyPr/>
          <a:lstStyle/>
          <a:p>
            <a:pPr lvl="1"/>
            <a:r>
              <a:rPr lang="en-US" altLang="zh-CN" dirty="0">
                <a:cs typeface="+mn-ea"/>
                <a:sym typeface="+mn-lt"/>
              </a:rPr>
              <a:t>md5_update() </a:t>
            </a:r>
            <a:r>
              <a:rPr lang="zh-CN" altLang="en-US" dirty="0">
                <a:cs typeface="+mn-ea"/>
                <a:sym typeface="+mn-lt"/>
              </a:rPr>
              <a:t>实现根据给定的长度 </a:t>
            </a:r>
            <a:r>
              <a:rPr lang="en-US" altLang="zh-CN" dirty="0" err="1">
                <a:cs typeface="+mn-ea"/>
                <a:sym typeface="+mn-lt"/>
              </a:rPr>
              <a:t>inLen</a:t>
            </a:r>
            <a:r>
              <a:rPr lang="en-US" altLang="zh-CN" dirty="0">
                <a:cs typeface="+mn-ea"/>
                <a:sym typeface="+mn-lt"/>
              </a:rPr>
              <a:t> </a:t>
            </a:r>
            <a:r>
              <a:rPr lang="zh-CN" altLang="en-US" dirty="0">
                <a:cs typeface="+mn-ea"/>
                <a:sym typeface="+mn-lt"/>
              </a:rPr>
              <a:t>来截取 </a:t>
            </a:r>
            <a:r>
              <a:rPr lang="en-US" altLang="zh-CN" dirty="0">
                <a:cs typeface="+mn-ea"/>
                <a:sym typeface="+mn-lt"/>
              </a:rPr>
              <a:t>input </a:t>
            </a:r>
            <a:r>
              <a:rPr lang="zh-CN" altLang="en-US" dirty="0">
                <a:cs typeface="+mn-ea"/>
                <a:sym typeface="+mn-lt"/>
              </a:rPr>
              <a:t>字符串到 </a:t>
            </a:r>
            <a:r>
              <a:rPr lang="en-US" altLang="zh-CN" dirty="0">
                <a:cs typeface="+mn-ea"/>
                <a:sym typeface="+mn-lt"/>
              </a:rPr>
              <a:t>out</a:t>
            </a:r>
            <a:r>
              <a:rPr lang="zh-CN" altLang="en-US" dirty="0">
                <a:cs typeface="+mn-ea"/>
                <a:sym typeface="+mn-lt"/>
              </a:rPr>
              <a:t>中</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MD5</a:t>
            </a:r>
            <a:r>
              <a:rPr lang="zh-CN" altLang="en-US" sz="2800" b="1" dirty="0">
                <a:solidFill>
                  <a:srgbClr val="C00000"/>
                </a:solidFill>
                <a:cs typeface="+mn-ea"/>
                <a:sym typeface="+mn-lt"/>
              </a:rPr>
              <a:t>算法</a:t>
            </a:r>
          </a:p>
        </p:txBody>
      </p:sp>
      <p:pic>
        <p:nvPicPr>
          <p:cNvPr id="16" name="图片 15">
            <a:extLst>
              <a:ext uri="{FF2B5EF4-FFF2-40B4-BE49-F238E27FC236}">
                <a16:creationId xmlns:a16="http://schemas.microsoft.com/office/drawing/2014/main" id="{C1D5F77C-26EF-4AA0-B9CA-9C52F4B58CB8}"/>
              </a:ext>
            </a:extLst>
          </p:cNvPr>
          <p:cNvPicPr>
            <a:picLocks noChangeAspect="1"/>
          </p:cNvPicPr>
          <p:nvPr/>
        </p:nvPicPr>
        <p:blipFill>
          <a:blip r:embed="rId2"/>
          <a:stretch>
            <a:fillRect/>
          </a:stretch>
        </p:blipFill>
        <p:spPr>
          <a:xfrm>
            <a:off x="1856656" y="2613832"/>
            <a:ext cx="6120680" cy="4127536"/>
          </a:xfrm>
          <a:prstGeom prst="rect">
            <a:avLst/>
          </a:prstGeom>
        </p:spPr>
      </p:pic>
    </p:spTree>
    <p:extLst>
      <p:ext uri="{BB962C8B-B14F-4D97-AF65-F5344CB8AC3E}">
        <p14:creationId xmlns:p14="http://schemas.microsoft.com/office/powerpoint/2010/main" val="1354667780"/>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0" y="1472984"/>
            <a:ext cx="8915400" cy="4752528"/>
          </a:xfrm>
        </p:spPr>
        <p:txBody>
          <a:bodyPr/>
          <a:lstStyle/>
          <a:p>
            <a:pPr lvl="1"/>
            <a:r>
              <a:rPr lang="zh-CN" altLang="en-US" dirty="0">
                <a:cs typeface="+mn-ea"/>
                <a:sym typeface="+mn-lt"/>
              </a:rPr>
              <a:t>重点分析一下</a:t>
            </a:r>
            <a:r>
              <a:rPr lang="en-US" altLang="zh-CN" dirty="0" err="1">
                <a:cs typeface="+mn-ea"/>
                <a:sym typeface="+mn-lt"/>
              </a:rPr>
              <a:t>data_round</a:t>
            </a:r>
            <a:r>
              <a:rPr lang="en-US" altLang="zh-CN" dirty="0">
                <a:cs typeface="+mn-ea"/>
                <a:sym typeface="+mn-lt"/>
              </a:rPr>
              <a:t>()</a:t>
            </a:r>
            <a:r>
              <a:rPr lang="zh-CN" altLang="en-US" dirty="0">
                <a:cs typeface="+mn-ea"/>
                <a:sym typeface="+mn-lt"/>
              </a:rPr>
              <a:t>这个函数</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MD5</a:t>
            </a:r>
            <a:r>
              <a:rPr lang="zh-CN" altLang="en-US" sz="2800" b="1" dirty="0">
                <a:solidFill>
                  <a:srgbClr val="C00000"/>
                </a:solidFill>
                <a:cs typeface="+mn-ea"/>
                <a:sym typeface="+mn-lt"/>
              </a:rPr>
              <a:t>算法</a:t>
            </a:r>
          </a:p>
        </p:txBody>
      </p:sp>
      <p:pic>
        <p:nvPicPr>
          <p:cNvPr id="8" name="图片 7">
            <a:extLst>
              <a:ext uri="{FF2B5EF4-FFF2-40B4-BE49-F238E27FC236}">
                <a16:creationId xmlns:a16="http://schemas.microsoft.com/office/drawing/2014/main" id="{53BF64CE-0A38-4148-9966-425E205C0A9F}"/>
              </a:ext>
            </a:extLst>
          </p:cNvPr>
          <p:cNvPicPr>
            <a:picLocks noChangeAspect="1"/>
          </p:cNvPicPr>
          <p:nvPr/>
        </p:nvPicPr>
        <p:blipFill>
          <a:blip r:embed="rId2"/>
          <a:stretch>
            <a:fillRect/>
          </a:stretch>
        </p:blipFill>
        <p:spPr>
          <a:xfrm>
            <a:off x="302339" y="2186919"/>
            <a:ext cx="2736304" cy="2898265"/>
          </a:xfrm>
          <a:prstGeom prst="rect">
            <a:avLst/>
          </a:prstGeom>
        </p:spPr>
      </p:pic>
      <p:pic>
        <p:nvPicPr>
          <p:cNvPr id="10" name="图片 9">
            <a:extLst>
              <a:ext uri="{FF2B5EF4-FFF2-40B4-BE49-F238E27FC236}">
                <a16:creationId xmlns:a16="http://schemas.microsoft.com/office/drawing/2014/main" id="{EC5B05D0-0223-4137-82F7-75A4DD112135}"/>
              </a:ext>
            </a:extLst>
          </p:cNvPr>
          <p:cNvPicPr>
            <a:picLocks noChangeAspect="1"/>
          </p:cNvPicPr>
          <p:nvPr/>
        </p:nvPicPr>
        <p:blipFill>
          <a:blip r:embed="rId3"/>
          <a:stretch>
            <a:fillRect/>
          </a:stretch>
        </p:blipFill>
        <p:spPr>
          <a:xfrm>
            <a:off x="3707789" y="2116854"/>
            <a:ext cx="2016224" cy="2968330"/>
          </a:xfrm>
          <a:prstGeom prst="rect">
            <a:avLst/>
          </a:prstGeom>
        </p:spPr>
      </p:pic>
      <p:pic>
        <p:nvPicPr>
          <p:cNvPr id="12" name="图片 11">
            <a:extLst>
              <a:ext uri="{FF2B5EF4-FFF2-40B4-BE49-F238E27FC236}">
                <a16:creationId xmlns:a16="http://schemas.microsoft.com/office/drawing/2014/main" id="{69F98B1A-4A4F-4A68-9F09-BCE6DF871C0C}"/>
              </a:ext>
            </a:extLst>
          </p:cNvPr>
          <p:cNvPicPr>
            <a:picLocks noChangeAspect="1"/>
          </p:cNvPicPr>
          <p:nvPr/>
        </p:nvPicPr>
        <p:blipFill>
          <a:blip r:embed="rId4"/>
          <a:stretch>
            <a:fillRect/>
          </a:stretch>
        </p:blipFill>
        <p:spPr>
          <a:xfrm>
            <a:off x="6393159" y="2076651"/>
            <a:ext cx="3175147" cy="3007119"/>
          </a:xfrm>
          <a:prstGeom prst="rect">
            <a:avLst/>
          </a:prstGeom>
        </p:spPr>
      </p:pic>
      <p:sp>
        <p:nvSpPr>
          <p:cNvPr id="14" name="文本框 13">
            <a:extLst>
              <a:ext uri="{FF2B5EF4-FFF2-40B4-BE49-F238E27FC236}">
                <a16:creationId xmlns:a16="http://schemas.microsoft.com/office/drawing/2014/main" id="{90787F64-57E7-49A9-A71A-3F272AAD553C}"/>
              </a:ext>
            </a:extLst>
          </p:cNvPr>
          <p:cNvSpPr txBox="1"/>
          <p:nvPr/>
        </p:nvSpPr>
        <p:spPr>
          <a:xfrm>
            <a:off x="-27980" y="5229200"/>
            <a:ext cx="9812891" cy="1274195"/>
          </a:xfrm>
          <a:prstGeom prst="rect">
            <a:avLst/>
          </a:prstGeom>
          <a:noFill/>
        </p:spPr>
        <p:txBody>
          <a:bodyPr wrap="square">
            <a:spAutoFit/>
          </a:bodyPr>
          <a:lstStyle/>
          <a:p>
            <a:pPr marL="742950" lvl="1" indent="-285750">
              <a:spcBef>
                <a:spcPct val="20000"/>
              </a:spcBef>
              <a:buFont typeface="Arial" pitchFamily="34" charset="0"/>
              <a:buChar char="–"/>
            </a:pPr>
            <a:r>
              <a:rPr lang="zh-CN" altLang="en-US" sz="2400" b="1" dirty="0">
                <a:cs typeface="+mn-ea"/>
                <a:sym typeface="+mn-lt"/>
              </a:rPr>
              <a:t>根据反编译结果可以看到，该函数对变量 </a:t>
            </a:r>
            <a:r>
              <a:rPr lang="en-US" altLang="zh-CN" sz="2400" b="1" dirty="0">
                <a:cs typeface="+mn-ea"/>
                <a:sym typeface="+mn-lt"/>
              </a:rPr>
              <a:t>A~D</a:t>
            </a:r>
            <a:r>
              <a:rPr lang="zh-CN" altLang="en-US" sz="2400" b="1" dirty="0">
                <a:cs typeface="+mn-ea"/>
                <a:sym typeface="+mn-lt"/>
              </a:rPr>
              <a:t>进行</a:t>
            </a:r>
            <a:r>
              <a:rPr lang="en-US" altLang="zh-CN" sz="2400" b="1" dirty="0">
                <a:cs typeface="+mn-ea"/>
                <a:sym typeface="+mn-lt"/>
              </a:rPr>
              <a:t>64</a:t>
            </a:r>
            <a:r>
              <a:rPr lang="zh-CN" altLang="en-US" sz="2400" b="1" dirty="0">
                <a:cs typeface="+mn-ea"/>
                <a:sym typeface="+mn-lt"/>
              </a:rPr>
              <a:t>轮 的轮函数</a:t>
            </a:r>
            <a:endParaRPr lang="en-US" altLang="zh-CN" sz="2400" b="1" dirty="0">
              <a:cs typeface="+mn-ea"/>
              <a:sym typeface="+mn-lt"/>
            </a:endParaRPr>
          </a:p>
          <a:p>
            <a:pPr marL="1257300" lvl="2" indent="-342900">
              <a:spcBef>
                <a:spcPct val="20000"/>
              </a:spcBef>
              <a:buFont typeface="Wingdings" panose="05000000000000000000" pitchFamily="2" charset="2"/>
              <a:buChar char="Ø"/>
            </a:pPr>
            <a:r>
              <a:rPr lang="zh-CN" altLang="en-US" sz="2000" b="1" dirty="0">
                <a:cs typeface="+mn-ea"/>
                <a:sym typeface="+mn-lt"/>
              </a:rPr>
              <a:t>经过</a:t>
            </a:r>
            <a:r>
              <a:rPr lang="en-US" altLang="zh-CN" sz="2000" b="1" dirty="0">
                <a:cs typeface="+mn-ea"/>
                <a:sym typeface="+mn-lt"/>
              </a:rPr>
              <a:t>64</a:t>
            </a:r>
            <a:r>
              <a:rPr lang="zh-CN" altLang="en-US" sz="2000" b="1" dirty="0">
                <a:cs typeface="+mn-ea"/>
                <a:sym typeface="+mn-lt"/>
              </a:rPr>
              <a:t>轮的轮函数后，变量</a:t>
            </a:r>
            <a:r>
              <a:rPr lang="en-US" altLang="zh-CN" sz="2000" b="1" dirty="0">
                <a:cs typeface="+mn-ea"/>
                <a:sym typeface="+mn-lt"/>
              </a:rPr>
              <a:t>A~D</a:t>
            </a:r>
            <a:r>
              <a:rPr lang="zh-CN" altLang="en-US" sz="2000" b="1" dirty="0">
                <a:cs typeface="+mn-ea"/>
                <a:sym typeface="+mn-lt"/>
              </a:rPr>
              <a:t>分别与初始值相加，函数返回</a:t>
            </a:r>
            <a:endParaRPr lang="en-US" altLang="zh-CN" sz="2000" b="1" dirty="0">
              <a:cs typeface="+mn-ea"/>
              <a:sym typeface="+mn-lt"/>
            </a:endParaRPr>
          </a:p>
          <a:p>
            <a:pPr marL="742950" lvl="1" indent="-285750">
              <a:spcBef>
                <a:spcPct val="20000"/>
              </a:spcBef>
              <a:buFont typeface="Arial" pitchFamily="34" charset="0"/>
              <a:buChar char="–"/>
            </a:pPr>
            <a:r>
              <a:rPr lang="zh-CN" altLang="en-US" sz="2400" b="1" dirty="0">
                <a:cs typeface="+mn-ea"/>
                <a:sym typeface="+mn-lt"/>
              </a:rPr>
              <a:t>据此，基本可断定确定</a:t>
            </a:r>
            <a:r>
              <a:rPr lang="en-US" altLang="zh-CN" sz="2400" b="1" dirty="0">
                <a:cs typeface="+mn-ea"/>
                <a:sym typeface="+mn-lt"/>
              </a:rPr>
              <a:t>_md5_calc()</a:t>
            </a:r>
            <a:r>
              <a:rPr lang="zh-CN" altLang="en-US" sz="2400" b="1" dirty="0">
                <a:cs typeface="+mn-ea"/>
                <a:sym typeface="+mn-lt"/>
              </a:rPr>
              <a:t>的核心功能是实现 </a:t>
            </a:r>
            <a:r>
              <a:rPr lang="en-US" altLang="zh-CN" sz="2400" b="1" dirty="0">
                <a:cs typeface="+mn-ea"/>
                <a:sym typeface="+mn-lt"/>
              </a:rPr>
              <a:t>MD5 </a:t>
            </a:r>
            <a:r>
              <a:rPr lang="zh-CN" altLang="en-US" sz="2400" b="1" dirty="0">
                <a:cs typeface="+mn-ea"/>
                <a:sym typeface="+mn-lt"/>
              </a:rPr>
              <a:t>加密</a:t>
            </a:r>
          </a:p>
        </p:txBody>
      </p:sp>
    </p:spTree>
    <p:extLst>
      <p:ext uri="{BB962C8B-B14F-4D97-AF65-F5344CB8AC3E}">
        <p14:creationId xmlns:p14="http://schemas.microsoft.com/office/powerpoint/2010/main" val="404566820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556792"/>
            <a:ext cx="8915400" cy="4752528"/>
          </a:xfrm>
        </p:spPr>
        <p:txBody>
          <a:bodyPr/>
          <a:lstStyle/>
          <a:p>
            <a:pPr lvl="1"/>
            <a:r>
              <a:rPr lang="zh-CN" altLang="en-US" dirty="0">
                <a:cs typeface="+mn-ea"/>
                <a:sym typeface="+mn-lt"/>
              </a:rPr>
              <a:t>为了进一步验证</a:t>
            </a:r>
            <a:r>
              <a:rPr lang="en-US" altLang="zh-CN" sz="2800" b="1" dirty="0">
                <a:cs typeface="+mn-ea"/>
                <a:sym typeface="+mn-lt"/>
              </a:rPr>
              <a:t>_md5_calc()</a:t>
            </a:r>
            <a:r>
              <a:rPr lang="zh-CN" altLang="en-US" sz="2800" b="1" dirty="0">
                <a:cs typeface="+mn-ea"/>
                <a:sym typeface="+mn-lt"/>
              </a:rPr>
              <a:t>的功能是进行</a:t>
            </a:r>
            <a:r>
              <a:rPr lang="en-US" altLang="zh-CN" dirty="0">
                <a:cs typeface="+mn-ea"/>
                <a:sym typeface="+mn-lt"/>
              </a:rPr>
              <a:t>MD5</a:t>
            </a:r>
            <a:r>
              <a:rPr lang="zh-CN" altLang="en-US" dirty="0">
                <a:cs typeface="+mn-ea"/>
                <a:sym typeface="+mn-lt"/>
              </a:rPr>
              <a:t>加密：</a:t>
            </a:r>
            <a:endParaRPr lang="en-US" altLang="zh-CN" dirty="0">
              <a:cs typeface="+mn-ea"/>
              <a:sym typeface="+mn-lt"/>
            </a:endParaRPr>
          </a:p>
          <a:p>
            <a:pPr lvl="2"/>
            <a:r>
              <a:rPr lang="zh-CN" altLang="en-US" dirty="0">
                <a:cs typeface="+mn-ea"/>
                <a:sym typeface="+mn-lt"/>
              </a:rPr>
              <a:t>根据指定长度截取输入字符串，并执行</a:t>
            </a:r>
            <a:r>
              <a:rPr lang="en-US" altLang="zh-CN" dirty="0">
                <a:cs typeface="+mn-ea"/>
                <a:sym typeface="+mn-lt"/>
              </a:rPr>
              <a:t>md5</a:t>
            </a:r>
            <a:r>
              <a:rPr lang="zh-CN" altLang="en-US" dirty="0">
                <a:cs typeface="+mn-ea"/>
                <a:sym typeface="+mn-lt"/>
              </a:rPr>
              <a:t>加密，输出</a:t>
            </a:r>
            <a:r>
              <a:rPr lang="en-US" altLang="zh-CN" dirty="0">
                <a:cs typeface="+mn-ea"/>
                <a:sym typeface="+mn-lt"/>
              </a:rPr>
              <a:t>32</a:t>
            </a:r>
            <a:r>
              <a:rPr lang="zh-CN" altLang="en-US" dirty="0">
                <a:cs typeface="+mn-ea"/>
                <a:sym typeface="+mn-lt"/>
              </a:rPr>
              <a:t>个字符散列</a:t>
            </a:r>
            <a:endParaRPr lang="en-US" altLang="zh-CN" dirty="0">
              <a:cs typeface="+mn-ea"/>
              <a:sym typeface="+mn-lt"/>
            </a:endParaRPr>
          </a:p>
          <a:p>
            <a:pPr lvl="2"/>
            <a:r>
              <a:rPr lang="zh-CN" altLang="en-US" dirty="0">
                <a:cs typeface="+mn-ea"/>
                <a:sym typeface="+mn-lt"/>
              </a:rPr>
              <a:t>可以借助 </a:t>
            </a:r>
            <a:r>
              <a:rPr lang="en-US" altLang="zh-CN" dirty="0">
                <a:cs typeface="+mn-ea"/>
                <a:sym typeface="+mn-lt"/>
              </a:rPr>
              <a:t>x32dbg </a:t>
            </a:r>
            <a:r>
              <a:rPr lang="zh-CN" altLang="en-US" dirty="0">
                <a:cs typeface="+mn-ea"/>
                <a:sym typeface="+mn-lt"/>
              </a:rPr>
              <a:t>和 </a:t>
            </a:r>
            <a:r>
              <a:rPr lang="en-US" altLang="zh-CN" dirty="0">
                <a:cs typeface="+mn-ea"/>
                <a:sym typeface="+mn-lt"/>
              </a:rPr>
              <a:t>python </a:t>
            </a:r>
            <a:r>
              <a:rPr lang="zh-CN" altLang="en-US" dirty="0">
                <a:cs typeface="+mn-ea"/>
                <a:sym typeface="+mn-lt"/>
              </a:rPr>
              <a:t>脚本进行验证</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MD5</a:t>
            </a:r>
            <a:r>
              <a:rPr lang="zh-CN" altLang="en-US" sz="2800" b="1" dirty="0">
                <a:solidFill>
                  <a:srgbClr val="C00000"/>
                </a:solidFill>
                <a:cs typeface="+mn-ea"/>
                <a:sym typeface="+mn-lt"/>
              </a:rPr>
              <a:t>算法</a:t>
            </a:r>
          </a:p>
        </p:txBody>
      </p:sp>
      <p:pic>
        <p:nvPicPr>
          <p:cNvPr id="10" name="图片 9">
            <a:extLst>
              <a:ext uri="{FF2B5EF4-FFF2-40B4-BE49-F238E27FC236}">
                <a16:creationId xmlns:a16="http://schemas.microsoft.com/office/drawing/2014/main" id="{ACBC7A04-778F-41AB-9B1A-96D275439C6A}"/>
              </a:ext>
            </a:extLst>
          </p:cNvPr>
          <p:cNvPicPr>
            <a:picLocks noChangeAspect="1"/>
          </p:cNvPicPr>
          <p:nvPr/>
        </p:nvPicPr>
        <p:blipFill>
          <a:blip r:embed="rId2"/>
          <a:stretch>
            <a:fillRect/>
          </a:stretch>
        </p:blipFill>
        <p:spPr>
          <a:xfrm>
            <a:off x="560512" y="3717032"/>
            <a:ext cx="8784976" cy="942990"/>
          </a:xfrm>
          <a:prstGeom prst="rect">
            <a:avLst/>
          </a:prstGeom>
        </p:spPr>
      </p:pic>
      <p:pic>
        <p:nvPicPr>
          <p:cNvPr id="12" name="图片 11">
            <a:extLst>
              <a:ext uri="{FF2B5EF4-FFF2-40B4-BE49-F238E27FC236}">
                <a16:creationId xmlns:a16="http://schemas.microsoft.com/office/drawing/2014/main" id="{5E6A9F88-1363-4048-9F1C-E28D568DB310}"/>
              </a:ext>
            </a:extLst>
          </p:cNvPr>
          <p:cNvPicPr>
            <a:picLocks noChangeAspect="1"/>
          </p:cNvPicPr>
          <p:nvPr/>
        </p:nvPicPr>
        <p:blipFill>
          <a:blip r:embed="rId3"/>
          <a:stretch>
            <a:fillRect/>
          </a:stretch>
        </p:blipFill>
        <p:spPr>
          <a:xfrm>
            <a:off x="1784648" y="5023284"/>
            <a:ext cx="5514286" cy="1476190"/>
          </a:xfrm>
          <a:prstGeom prst="rect">
            <a:avLst/>
          </a:prstGeom>
        </p:spPr>
      </p:pic>
      <p:cxnSp>
        <p:nvCxnSpPr>
          <p:cNvPr id="14" name="直接箭头连接符 13">
            <a:extLst>
              <a:ext uri="{FF2B5EF4-FFF2-40B4-BE49-F238E27FC236}">
                <a16:creationId xmlns:a16="http://schemas.microsoft.com/office/drawing/2014/main" id="{C690B86B-9188-4E8B-9720-2AD228346AB4}"/>
              </a:ext>
            </a:extLst>
          </p:cNvPr>
          <p:cNvCxnSpPr>
            <a:cxnSpLocks/>
          </p:cNvCxnSpPr>
          <p:nvPr/>
        </p:nvCxnSpPr>
        <p:spPr>
          <a:xfrm flipH="1">
            <a:off x="6825208" y="4660022"/>
            <a:ext cx="1296144" cy="1340744"/>
          </a:xfrm>
          <a:prstGeom prst="straightConnector1">
            <a:avLst/>
          </a:prstGeom>
          <a:ln w="28575">
            <a:headEnd type="triangle"/>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766730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arn(inVertic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par>
                          <p:cTn id="13" fill="hold">
                            <p:stCondLst>
                              <p:cond delay="500"/>
                            </p:stCondLst>
                            <p:childTnLst>
                              <p:par>
                                <p:cTn id="14" presetID="16" presetClass="entr" presetSubtype="21" fill="hold" nodeType="afterEffect">
                                  <p:stCondLst>
                                    <p:cond delay="500"/>
                                  </p:stCondLst>
                                  <p:childTnLst>
                                    <p:set>
                                      <p:cBhvr>
                                        <p:cTn id="15" dur="1" fill="hold">
                                          <p:stCondLst>
                                            <p:cond delay="0"/>
                                          </p:stCondLst>
                                        </p:cTn>
                                        <p:tgtEl>
                                          <p:spTgt spid="12"/>
                                        </p:tgtEl>
                                        <p:attrNameLst>
                                          <p:attrName>style.visibility</p:attrName>
                                        </p:attrNameLst>
                                      </p:cBhvr>
                                      <p:to>
                                        <p:strVal val="visible"/>
                                      </p:to>
                                    </p:set>
                                    <p:animEffect transition="in" filter="barn(inVertical)">
                                      <p:cBhvr>
                                        <p:cTn id="16" dur="500"/>
                                        <p:tgtEl>
                                          <p:spTgt spid="12"/>
                                        </p:tgtEl>
                                      </p:cBhvr>
                                    </p:animEffect>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lstStyle/>
          <a:p>
            <a:pPr lvl="1"/>
            <a:r>
              <a:rPr lang="zh-CN" altLang="en-US" dirty="0">
                <a:cs typeface="+mn-ea"/>
                <a:sym typeface="+mn-lt"/>
              </a:rPr>
              <a:t>由输入的前</a:t>
            </a:r>
            <a:r>
              <a:rPr lang="en-US" altLang="zh-CN" dirty="0">
                <a:cs typeface="+mn-ea"/>
                <a:sym typeface="+mn-lt"/>
              </a:rPr>
              <a:t>4</a:t>
            </a:r>
            <a:r>
              <a:rPr lang="zh-CN" altLang="en-US" dirty="0">
                <a:cs typeface="+mn-ea"/>
                <a:sym typeface="+mn-lt"/>
              </a:rPr>
              <a:t>个字节计算得出的散列值与字符串“</a:t>
            </a:r>
            <a:r>
              <a:rPr lang="en-US" altLang="zh-CN" sz="2800" dirty="0">
                <a:highlight>
                  <a:srgbClr val="FFFF00"/>
                </a:highlight>
                <a:cs typeface="+mn-ea"/>
                <a:sym typeface="+mn-lt"/>
              </a:rPr>
              <a:t>23d4a52c56357cb70513 7656744dc055</a:t>
            </a:r>
            <a:r>
              <a:rPr lang="zh-CN" altLang="en-US" dirty="0">
                <a:cs typeface="+mn-ea"/>
                <a:sym typeface="+mn-lt"/>
              </a:rPr>
              <a:t>”进行比较，然后根据 </a:t>
            </a:r>
            <a:r>
              <a:rPr lang="en-US" altLang="zh-CN" dirty="0" err="1">
                <a:cs typeface="+mn-ea"/>
                <a:sym typeface="+mn-lt"/>
              </a:rPr>
              <a:t>strncmp</a:t>
            </a:r>
            <a:r>
              <a:rPr lang="en-US" altLang="zh-CN" dirty="0">
                <a:cs typeface="+mn-ea"/>
                <a:sym typeface="+mn-lt"/>
              </a:rPr>
              <a:t>()</a:t>
            </a:r>
            <a:r>
              <a:rPr lang="zh-CN" altLang="en-US" dirty="0">
                <a:cs typeface="+mn-ea"/>
                <a:sym typeface="+mn-lt"/>
              </a:rPr>
              <a:t>的比较结果输出“正误”提示</a:t>
            </a:r>
            <a:endParaRPr lang="en-US" altLang="zh-CN" dirty="0">
              <a:cs typeface="+mn-ea"/>
              <a:sym typeface="+mn-lt"/>
            </a:endParaRPr>
          </a:p>
          <a:p>
            <a:pPr lvl="1"/>
            <a:endParaRPr lang="en-US" altLang="zh-CN" dirty="0">
              <a:cs typeface="+mn-ea"/>
              <a:sym typeface="+mn-lt"/>
            </a:endParaRPr>
          </a:p>
          <a:p>
            <a:pPr lvl="1"/>
            <a:r>
              <a:rPr lang="zh-CN" altLang="en-US" dirty="0">
                <a:cs typeface="+mn-ea"/>
                <a:sym typeface="+mn-lt"/>
              </a:rPr>
              <a:t>由于参与计算散列值的字符串长度只有</a:t>
            </a:r>
            <a:r>
              <a:rPr lang="en-US" altLang="zh-CN" dirty="0">
                <a:cs typeface="+mn-ea"/>
                <a:sym typeface="+mn-lt"/>
              </a:rPr>
              <a:t>4</a:t>
            </a:r>
            <a:r>
              <a:rPr lang="zh-CN" altLang="en-US" dirty="0">
                <a:cs typeface="+mn-ea"/>
                <a:sym typeface="+mn-lt"/>
              </a:rPr>
              <a:t>个字节，因此</a:t>
            </a:r>
            <a:r>
              <a:rPr lang="zh-CN" altLang="en-US" dirty="0">
                <a:solidFill>
                  <a:srgbClr val="0000FF"/>
                </a:solidFill>
                <a:cs typeface="+mn-ea"/>
                <a:sym typeface="+mn-lt"/>
              </a:rPr>
              <a:t>可以通过暴力破解的方式得到正确的</a:t>
            </a:r>
            <a:r>
              <a:rPr lang="en-US" altLang="zh-CN" dirty="0">
                <a:solidFill>
                  <a:srgbClr val="0000FF"/>
                </a:solidFill>
                <a:cs typeface="+mn-ea"/>
                <a:sym typeface="+mn-lt"/>
              </a:rPr>
              <a:t>flag</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MD5</a:t>
            </a:r>
            <a:r>
              <a:rPr lang="zh-CN" altLang="en-US" sz="2800" b="1" dirty="0">
                <a:solidFill>
                  <a:srgbClr val="C00000"/>
                </a:solidFill>
                <a:cs typeface="+mn-ea"/>
                <a:sym typeface="+mn-lt"/>
              </a:rPr>
              <a:t>算法</a:t>
            </a:r>
          </a:p>
        </p:txBody>
      </p:sp>
    </p:spTree>
    <p:extLst>
      <p:ext uri="{BB962C8B-B14F-4D97-AF65-F5344CB8AC3E}">
        <p14:creationId xmlns:p14="http://schemas.microsoft.com/office/powerpoint/2010/main" val="411674119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272480" y="1628800"/>
            <a:ext cx="3377580" cy="1656184"/>
          </a:xfrm>
          <a:ln>
            <a:solidFill>
              <a:srgbClr val="C00000"/>
            </a:solidFill>
          </a:ln>
        </p:spPr>
        <p:txBody>
          <a:bodyPr/>
          <a:lstStyle/>
          <a:p>
            <a:r>
              <a:rPr lang="zh-CN" altLang="en-US" dirty="0">
                <a:cs typeface="+mn-ea"/>
                <a:sym typeface="+mn-lt"/>
              </a:rPr>
              <a:t>练习：</a:t>
            </a:r>
            <a:endParaRPr lang="en-US" altLang="zh-CN" dirty="0">
              <a:cs typeface="+mn-ea"/>
              <a:sym typeface="+mn-lt"/>
            </a:endParaRPr>
          </a:p>
          <a:p>
            <a:pPr lvl="1"/>
            <a:r>
              <a:rPr lang="zh-CN" altLang="en-US" dirty="0">
                <a:cs typeface="+mn-ea"/>
                <a:sym typeface="+mn-lt"/>
              </a:rPr>
              <a:t>逆向 </a:t>
            </a:r>
            <a:r>
              <a:rPr lang="en-US" altLang="zh-CN" dirty="0">
                <a:cs typeface="+mn-ea"/>
                <a:sym typeface="+mn-lt"/>
              </a:rPr>
              <a:t>md5.exe</a:t>
            </a:r>
            <a:r>
              <a:rPr lang="zh-CN" altLang="en-US" dirty="0">
                <a:cs typeface="+mn-ea"/>
                <a:sym typeface="+mn-lt"/>
              </a:rPr>
              <a:t>，提交 </a:t>
            </a:r>
            <a:r>
              <a:rPr lang="en-US" altLang="zh-CN" dirty="0">
                <a:cs typeface="+mn-ea"/>
                <a:sym typeface="+mn-lt"/>
              </a:rPr>
              <a:t>flag</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MD5</a:t>
            </a:r>
            <a:r>
              <a:rPr lang="zh-CN" altLang="en-US" sz="2800" b="1" dirty="0">
                <a:solidFill>
                  <a:srgbClr val="C00000"/>
                </a:solidFill>
                <a:cs typeface="+mn-ea"/>
                <a:sym typeface="+mn-lt"/>
              </a:rPr>
              <a:t>算法</a:t>
            </a:r>
          </a:p>
        </p:txBody>
      </p:sp>
      <p:pic>
        <p:nvPicPr>
          <p:cNvPr id="6" name="图片 5">
            <a:extLst>
              <a:ext uri="{FF2B5EF4-FFF2-40B4-BE49-F238E27FC236}">
                <a16:creationId xmlns:a16="http://schemas.microsoft.com/office/drawing/2014/main" id="{7C927EA6-2167-4299-B800-398908097F14}"/>
              </a:ext>
            </a:extLst>
          </p:cNvPr>
          <p:cNvPicPr>
            <a:picLocks noChangeAspect="1"/>
          </p:cNvPicPr>
          <p:nvPr/>
        </p:nvPicPr>
        <p:blipFill>
          <a:blip r:embed="rId2"/>
          <a:stretch>
            <a:fillRect/>
          </a:stretch>
        </p:blipFill>
        <p:spPr>
          <a:xfrm>
            <a:off x="3932188" y="1492034"/>
            <a:ext cx="5906353" cy="5268384"/>
          </a:xfrm>
          <a:prstGeom prst="rect">
            <a:avLst/>
          </a:prstGeom>
          <a:ln>
            <a:noFill/>
          </a:ln>
          <a:effectLst>
            <a:outerShdw blurRad="292100" dist="139700" dir="2700000" algn="tl" rotWithShape="0">
              <a:srgbClr val="333333">
                <a:alpha val="65000"/>
              </a:srgbClr>
            </a:outerShdw>
          </a:effectLst>
        </p:spPr>
      </p:pic>
      <p:pic>
        <p:nvPicPr>
          <p:cNvPr id="10" name="图片 9">
            <a:extLst>
              <a:ext uri="{FF2B5EF4-FFF2-40B4-BE49-F238E27FC236}">
                <a16:creationId xmlns:a16="http://schemas.microsoft.com/office/drawing/2014/main" id="{F41B3F9F-07F6-450B-8722-0FE20B4463AB}"/>
              </a:ext>
            </a:extLst>
          </p:cNvPr>
          <p:cNvPicPr>
            <a:picLocks noChangeAspect="1"/>
          </p:cNvPicPr>
          <p:nvPr/>
        </p:nvPicPr>
        <p:blipFill>
          <a:blip r:embed="rId3"/>
          <a:stretch>
            <a:fillRect/>
          </a:stretch>
        </p:blipFill>
        <p:spPr>
          <a:xfrm>
            <a:off x="272480" y="3733124"/>
            <a:ext cx="3377581" cy="874916"/>
          </a:xfrm>
          <a:prstGeom prst="rect">
            <a:avLst/>
          </a:prstGeom>
        </p:spPr>
      </p:pic>
      <p:sp>
        <p:nvSpPr>
          <p:cNvPr id="11" name="箭头: 下 10">
            <a:extLst>
              <a:ext uri="{FF2B5EF4-FFF2-40B4-BE49-F238E27FC236}">
                <a16:creationId xmlns:a16="http://schemas.microsoft.com/office/drawing/2014/main" id="{5E8757DC-0CB2-4AB6-A062-73182502537E}"/>
              </a:ext>
            </a:extLst>
          </p:cNvPr>
          <p:cNvSpPr/>
          <p:nvPr/>
        </p:nvSpPr>
        <p:spPr>
          <a:xfrm>
            <a:off x="1709242" y="4797152"/>
            <a:ext cx="504056" cy="576064"/>
          </a:xfrm>
          <a:prstGeom prst="downArrow">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文本框 11">
            <a:extLst>
              <a:ext uri="{FF2B5EF4-FFF2-40B4-BE49-F238E27FC236}">
                <a16:creationId xmlns:a16="http://schemas.microsoft.com/office/drawing/2014/main" id="{D7AC0E16-E3A6-4987-B61D-22C06C8140BF}"/>
              </a:ext>
            </a:extLst>
          </p:cNvPr>
          <p:cNvSpPr txBox="1"/>
          <p:nvPr/>
        </p:nvSpPr>
        <p:spPr>
          <a:xfrm>
            <a:off x="111512" y="5589240"/>
            <a:ext cx="3603799" cy="1200329"/>
          </a:xfrm>
          <a:prstGeom prst="rect">
            <a:avLst/>
          </a:prstGeom>
          <a:solidFill>
            <a:schemeClr val="bg1">
              <a:lumMod val="85000"/>
            </a:schemeClr>
          </a:solidFill>
        </p:spPr>
        <p:txBody>
          <a:bodyPr wrap="square" rtlCol="0">
            <a:spAutoFit/>
          </a:bodyPr>
          <a:lstStyle/>
          <a:p>
            <a:r>
              <a:rPr lang="zh-CN" altLang="en-US" dirty="0">
                <a:cs typeface="+mn-ea"/>
                <a:sym typeface="+mn-lt"/>
              </a:rPr>
              <a:t>最终的 </a:t>
            </a:r>
            <a:r>
              <a:rPr lang="en-US" altLang="zh-CN" dirty="0">
                <a:cs typeface="+mn-ea"/>
                <a:sym typeface="+mn-lt"/>
              </a:rPr>
              <a:t>Flag</a:t>
            </a:r>
            <a:r>
              <a:rPr lang="zh-CN" altLang="en-US" dirty="0">
                <a:cs typeface="+mn-ea"/>
                <a:sym typeface="+mn-lt"/>
              </a:rPr>
              <a:t> 是</a:t>
            </a:r>
            <a:r>
              <a:rPr lang="en-US" altLang="zh-CN" dirty="0">
                <a:cs typeface="+mn-ea"/>
                <a:sym typeface="+mn-lt"/>
              </a:rPr>
              <a:t> </a:t>
            </a:r>
            <a:r>
              <a:rPr lang="en-US" altLang="zh-CN" dirty="0">
                <a:solidFill>
                  <a:srgbClr val="0000FF"/>
                </a:solidFill>
                <a:cs typeface="+mn-ea"/>
                <a:sym typeface="+mn-lt"/>
              </a:rPr>
              <a:t>BUPT</a:t>
            </a:r>
            <a:r>
              <a:rPr lang="en-US" altLang="zh-CN" dirty="0">
                <a:cs typeface="+mn-ea"/>
                <a:sym typeface="+mn-lt"/>
              </a:rPr>
              <a:t> </a:t>
            </a:r>
            <a:r>
              <a:rPr lang="zh-CN" altLang="en-US" dirty="0">
                <a:cs typeface="+mn-ea"/>
                <a:sym typeface="+mn-lt"/>
              </a:rPr>
              <a:t>还是 </a:t>
            </a:r>
            <a:r>
              <a:rPr lang="en-US" altLang="zh-CN" dirty="0" err="1">
                <a:solidFill>
                  <a:srgbClr val="FF0000"/>
                </a:solidFill>
                <a:cs typeface="+mn-ea"/>
                <a:sym typeface="+mn-lt"/>
              </a:rPr>
              <a:t>BUPTx</a:t>
            </a:r>
            <a:r>
              <a:rPr lang="en-US" altLang="zh-CN" dirty="0">
                <a:solidFill>
                  <a:srgbClr val="FF0000"/>
                </a:solidFill>
                <a:cs typeface="+mn-ea"/>
                <a:sym typeface="+mn-lt"/>
              </a:rPr>
              <a:t>  </a:t>
            </a:r>
            <a:r>
              <a:rPr lang="zh-CN" altLang="en-US" b="1" dirty="0">
                <a:cs typeface="+mn-ea"/>
                <a:sym typeface="+mn-lt"/>
              </a:rPr>
              <a:t>？</a:t>
            </a:r>
            <a:endParaRPr lang="en-US" altLang="zh-CN" b="1" dirty="0">
              <a:cs typeface="+mn-ea"/>
              <a:sym typeface="+mn-lt"/>
            </a:endParaRPr>
          </a:p>
          <a:p>
            <a:pPr marL="285750" indent="-285750">
              <a:buFont typeface="Wingdings" panose="05000000000000000000" pitchFamily="2" charset="2"/>
              <a:buChar char="Ø"/>
            </a:pPr>
            <a:r>
              <a:rPr lang="zh-CN" altLang="en-US" dirty="0">
                <a:cs typeface="+mn-ea"/>
                <a:sym typeface="+mn-lt"/>
              </a:rPr>
              <a:t>其中</a:t>
            </a:r>
            <a:r>
              <a:rPr lang="en-US" altLang="zh-CN" dirty="0">
                <a:cs typeface="+mn-ea"/>
                <a:sym typeface="+mn-lt"/>
              </a:rPr>
              <a:t>x</a:t>
            </a:r>
            <a:r>
              <a:rPr lang="zh-CN" altLang="en-US" dirty="0">
                <a:cs typeface="+mn-ea"/>
                <a:sym typeface="+mn-lt"/>
              </a:rPr>
              <a:t>为任意的大小写英文字母</a:t>
            </a:r>
            <a:endParaRPr lang="en-US" altLang="zh-CN" dirty="0">
              <a:cs typeface="+mn-ea"/>
              <a:sym typeface="+mn-lt"/>
            </a:endParaRPr>
          </a:p>
          <a:p>
            <a:pPr marL="285750" indent="-285750">
              <a:buFont typeface="Wingdings" panose="05000000000000000000" pitchFamily="2" charset="2"/>
              <a:buChar char="Ø"/>
            </a:pPr>
            <a:r>
              <a:rPr lang="zh-CN" altLang="en-US" dirty="0">
                <a:cs typeface="+mn-ea"/>
                <a:sym typeface="+mn-lt"/>
              </a:rPr>
              <a:t>提示查看下 </a:t>
            </a:r>
            <a:r>
              <a:rPr lang="en-US" altLang="zh-CN" dirty="0">
                <a:cs typeface="+mn-ea"/>
                <a:sym typeface="+mn-lt"/>
              </a:rPr>
              <a:t>ppt-69 </a:t>
            </a:r>
            <a:r>
              <a:rPr lang="zh-CN" altLang="en-US" dirty="0">
                <a:cs typeface="+mn-ea"/>
                <a:sym typeface="+mn-lt"/>
              </a:rPr>
              <a:t>页分析结果</a:t>
            </a:r>
          </a:p>
        </p:txBody>
      </p:sp>
    </p:spTree>
    <p:extLst>
      <p:ext uri="{BB962C8B-B14F-4D97-AF65-F5344CB8AC3E}">
        <p14:creationId xmlns:p14="http://schemas.microsoft.com/office/powerpoint/2010/main" val="19048954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25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anim calcmode="lin" valueType="num">
                                      <p:cBhvr>
                                        <p:cTn id="14" dur="500" fill="hold"/>
                                        <p:tgtEl>
                                          <p:spTgt spid="10"/>
                                        </p:tgtEl>
                                        <p:attrNameLst>
                                          <p:attrName>ppt_x</p:attrName>
                                        </p:attrNameLst>
                                      </p:cBhvr>
                                      <p:tavLst>
                                        <p:tav tm="0">
                                          <p:val>
                                            <p:strVal val="#ppt_x"/>
                                          </p:val>
                                        </p:tav>
                                        <p:tav tm="100000">
                                          <p:val>
                                            <p:strVal val="#ppt_x"/>
                                          </p:val>
                                        </p:tav>
                                      </p:tavLst>
                                    </p:anim>
                                    <p:anim calcmode="lin" valueType="num">
                                      <p:cBhvr>
                                        <p:cTn id="15"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lstStyle/>
          <a:p>
            <a:r>
              <a:rPr lang="en-US" altLang="zh-CN" dirty="0">
                <a:cs typeface="+mn-ea"/>
                <a:sym typeface="+mn-lt"/>
              </a:rPr>
              <a:t>1. MD5</a:t>
            </a:r>
            <a:r>
              <a:rPr lang="zh-CN" altLang="en-US" dirty="0">
                <a:cs typeface="+mn-ea"/>
                <a:sym typeface="+mn-lt"/>
              </a:rPr>
              <a:t>算法</a:t>
            </a:r>
          </a:p>
          <a:p>
            <a:r>
              <a:rPr lang="en-US" altLang="zh-CN" dirty="0">
                <a:solidFill>
                  <a:srgbClr val="FF0000"/>
                </a:solidFill>
                <a:cs typeface="+mn-ea"/>
                <a:sym typeface="+mn-lt"/>
              </a:rPr>
              <a:t>2. SHA </a:t>
            </a:r>
            <a:r>
              <a:rPr lang="zh-CN" altLang="en-US" dirty="0">
                <a:solidFill>
                  <a:srgbClr val="FF0000"/>
                </a:solidFill>
                <a:cs typeface="+mn-ea"/>
                <a:sym typeface="+mn-lt"/>
              </a:rPr>
              <a:t>算法</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a:t>
            </a:r>
          </a:p>
        </p:txBody>
      </p:sp>
      <p:pic>
        <p:nvPicPr>
          <p:cNvPr id="11266" name="Picture 2" descr="What is SHA-256? - Quora">
            <a:extLst>
              <a:ext uri="{FF2B5EF4-FFF2-40B4-BE49-F238E27FC236}">
                <a16:creationId xmlns:a16="http://schemas.microsoft.com/office/drawing/2014/main" id="{698A12BC-BE56-4BDC-9C88-14B84BF3A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672" y="4077072"/>
            <a:ext cx="6116704" cy="165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122918"/>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lstStyle/>
          <a:p>
            <a:r>
              <a:rPr lang="zh-CN" altLang="en-US" dirty="0">
                <a:solidFill>
                  <a:srgbClr val="FF0000"/>
                </a:solidFill>
                <a:cs typeface="+mn-ea"/>
                <a:sym typeface="+mn-lt"/>
              </a:rPr>
              <a:t>（</a:t>
            </a:r>
            <a:r>
              <a:rPr lang="en-US" altLang="zh-CN" dirty="0">
                <a:solidFill>
                  <a:srgbClr val="FF0000"/>
                </a:solidFill>
                <a:cs typeface="+mn-ea"/>
                <a:sym typeface="+mn-lt"/>
              </a:rPr>
              <a:t>1</a:t>
            </a:r>
            <a:r>
              <a:rPr lang="zh-CN" altLang="en-US" dirty="0">
                <a:solidFill>
                  <a:srgbClr val="FF0000"/>
                </a:solidFill>
                <a:cs typeface="+mn-ea"/>
                <a:sym typeface="+mn-lt"/>
              </a:rPr>
              <a:t>）算法原理</a:t>
            </a:r>
            <a:endParaRPr lang="en-US" altLang="zh-CN" dirty="0">
              <a:solidFill>
                <a:srgbClr val="FF0000"/>
              </a:solidFill>
              <a:cs typeface="+mn-ea"/>
              <a:sym typeface="+mn-lt"/>
            </a:endParaRPr>
          </a:p>
          <a:p>
            <a:r>
              <a:rPr lang="zh-CN" altLang="en-US" dirty="0">
                <a:cs typeface="+mn-ea"/>
                <a:sym typeface="+mn-lt"/>
              </a:rPr>
              <a:t>（</a:t>
            </a:r>
            <a:r>
              <a:rPr lang="en-US" altLang="zh-CN" dirty="0">
                <a:cs typeface="+mn-ea"/>
                <a:sym typeface="+mn-lt"/>
              </a:rPr>
              <a:t>2</a:t>
            </a:r>
            <a:r>
              <a:rPr lang="zh-CN" altLang="en-US" dirty="0">
                <a:cs typeface="+mn-ea"/>
                <a:sym typeface="+mn-lt"/>
              </a:rPr>
              <a:t>）逆向分析</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SHA</a:t>
            </a:r>
            <a:r>
              <a:rPr lang="zh-CN" altLang="en-US" sz="2800" b="1" dirty="0">
                <a:solidFill>
                  <a:srgbClr val="C00000"/>
                </a:solidFill>
                <a:cs typeface="+mn-ea"/>
                <a:sym typeface="+mn-lt"/>
              </a:rPr>
              <a:t>算法</a:t>
            </a:r>
          </a:p>
        </p:txBody>
      </p:sp>
    </p:spTree>
    <p:extLst>
      <p:ext uri="{BB962C8B-B14F-4D97-AF65-F5344CB8AC3E}">
        <p14:creationId xmlns:p14="http://schemas.microsoft.com/office/powerpoint/2010/main" val="385256640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29748" y="1628800"/>
            <a:ext cx="8915400" cy="5112568"/>
          </a:xfrm>
        </p:spPr>
        <p:txBody>
          <a:bodyPr>
            <a:normAutofit/>
          </a:bodyPr>
          <a:lstStyle/>
          <a:p>
            <a:pPr lvl="1"/>
            <a:r>
              <a:rPr lang="zh-CN" altLang="en-US" dirty="0">
                <a:cs typeface="+mn-ea"/>
                <a:sym typeface="+mn-lt"/>
              </a:rPr>
              <a:t>使用</a:t>
            </a:r>
            <a:r>
              <a:rPr lang="en-US" altLang="zh-CN" dirty="0">
                <a:cs typeface="+mn-ea"/>
                <a:sym typeface="+mn-lt"/>
              </a:rPr>
              <a:t>IDA</a:t>
            </a:r>
            <a:r>
              <a:rPr lang="zh-CN" altLang="en-US" dirty="0">
                <a:cs typeface="+mn-ea"/>
                <a:sym typeface="+mn-lt"/>
              </a:rPr>
              <a:t>打开</a:t>
            </a:r>
            <a:r>
              <a:rPr lang="en-US" altLang="zh-CN" dirty="0">
                <a:cs typeface="+mn-ea"/>
                <a:sym typeface="+mn-lt"/>
              </a:rPr>
              <a:t>xor.exe</a:t>
            </a:r>
            <a:r>
              <a:rPr lang="zh-CN" altLang="en-US" dirty="0">
                <a:cs typeface="+mn-ea"/>
                <a:sym typeface="+mn-lt"/>
              </a:rPr>
              <a:t>，定位到</a:t>
            </a:r>
            <a:r>
              <a:rPr lang="en-US" altLang="zh-CN" dirty="0">
                <a:cs typeface="+mn-ea"/>
                <a:sym typeface="+mn-lt"/>
              </a:rPr>
              <a:t>main</a:t>
            </a:r>
            <a:r>
              <a:rPr lang="zh-CN" altLang="en-US" dirty="0">
                <a:cs typeface="+mn-ea"/>
                <a:sym typeface="+mn-lt"/>
              </a:rPr>
              <a:t>函数，分析程序的流程</a:t>
            </a:r>
            <a:endParaRPr lang="en-US" altLang="zh-CN" dirty="0">
              <a:cs typeface="+mn-ea"/>
              <a:sym typeface="+mn-lt"/>
            </a:endParaRPr>
          </a:p>
          <a:p>
            <a:pPr lvl="1"/>
            <a:endParaRPr lang="en-US" altLang="zh-CN" b="1" dirty="0">
              <a:solidFill>
                <a:prstClr val="black"/>
              </a:solidFill>
              <a:cs typeface="+mn-ea"/>
              <a:sym typeface="+mn-lt"/>
            </a:endParaRPr>
          </a:p>
          <a:p>
            <a:pPr lvl="1"/>
            <a:endParaRPr lang="en-US" altLang="zh-CN" dirty="0">
              <a:solidFill>
                <a:prstClr val="black"/>
              </a:solidFill>
              <a:cs typeface="+mn-ea"/>
              <a:sym typeface="+mn-lt"/>
            </a:endParaRPr>
          </a:p>
          <a:p>
            <a:pPr lvl="1"/>
            <a:endParaRPr lang="en-US" altLang="zh-CN" b="1" dirty="0">
              <a:solidFill>
                <a:prstClr val="black"/>
              </a:solidFill>
              <a:cs typeface="+mn-ea"/>
              <a:sym typeface="+mn-lt"/>
            </a:endParaRPr>
          </a:p>
          <a:p>
            <a:pPr lvl="1"/>
            <a:endParaRPr lang="en-US" altLang="zh-CN" dirty="0">
              <a:solidFill>
                <a:prstClr val="black"/>
              </a:solidFill>
              <a:cs typeface="+mn-ea"/>
              <a:sym typeface="+mn-lt"/>
            </a:endParaRPr>
          </a:p>
          <a:p>
            <a:pPr lvl="1"/>
            <a:endParaRPr lang="en-US" altLang="zh-CN" b="1" dirty="0">
              <a:solidFill>
                <a:prstClr val="black"/>
              </a:solidFill>
              <a:cs typeface="+mn-ea"/>
              <a:sym typeface="+mn-lt"/>
            </a:endParaRPr>
          </a:p>
          <a:p>
            <a:pPr lvl="1"/>
            <a:endParaRPr lang="en-US" altLang="zh-CN" dirty="0">
              <a:solidFill>
                <a:prstClr val="black"/>
              </a:solidFill>
              <a:cs typeface="+mn-ea"/>
              <a:sym typeface="+mn-lt"/>
            </a:endParaRPr>
          </a:p>
          <a:p>
            <a:pPr lvl="1"/>
            <a:endParaRPr lang="en-US" altLang="zh-CN" b="1" dirty="0">
              <a:solidFill>
                <a:prstClr val="black"/>
              </a:solidFill>
              <a:cs typeface="+mn-ea"/>
              <a:sym typeface="+mn-lt"/>
            </a:endParaRPr>
          </a:p>
          <a:p>
            <a:pPr lvl="1"/>
            <a:r>
              <a:rPr lang="zh-CN" altLang="en-US" b="1" dirty="0">
                <a:solidFill>
                  <a:prstClr val="black"/>
                </a:solidFill>
                <a:cs typeface="+mn-ea"/>
                <a:sym typeface="+mn-lt"/>
              </a:rPr>
              <a:t>如果长度为 </a:t>
            </a:r>
            <a:r>
              <a:rPr lang="en-US" altLang="zh-CN" b="1" dirty="0">
                <a:solidFill>
                  <a:srgbClr val="0066FF"/>
                </a:solidFill>
                <a:cs typeface="+mn-ea"/>
                <a:sym typeface="+mn-lt"/>
              </a:rPr>
              <a:t>10</a:t>
            </a:r>
            <a:r>
              <a:rPr lang="zh-CN" altLang="en-US" b="1" dirty="0">
                <a:solidFill>
                  <a:prstClr val="black"/>
                </a:solidFill>
                <a:cs typeface="+mn-ea"/>
                <a:sym typeface="+mn-lt"/>
              </a:rPr>
              <a:t>，则跳转到 </a:t>
            </a:r>
            <a:r>
              <a:rPr lang="zh-CN" altLang="en-US" b="1" dirty="0">
                <a:solidFill>
                  <a:prstClr val="black"/>
                </a:solidFill>
                <a:highlight>
                  <a:srgbClr val="FFFF00"/>
                </a:highlight>
                <a:cs typeface="+mn-ea"/>
                <a:sym typeface="+mn-lt"/>
              </a:rPr>
              <a:t> </a:t>
            </a:r>
            <a:r>
              <a:rPr lang="en-US" altLang="zh-CN" b="1" dirty="0">
                <a:solidFill>
                  <a:prstClr val="black"/>
                </a:solidFill>
                <a:highlight>
                  <a:srgbClr val="FFFF00"/>
                </a:highlight>
                <a:cs typeface="+mn-ea"/>
                <a:sym typeface="+mn-lt"/>
              </a:rPr>
              <a:t>0x401632 </a:t>
            </a:r>
            <a:r>
              <a:rPr lang="zh-CN" altLang="en-US" b="1" dirty="0">
                <a:solidFill>
                  <a:prstClr val="black"/>
                </a:solidFill>
                <a:cs typeface="+mn-ea"/>
                <a:sym typeface="+mn-lt"/>
              </a:rPr>
              <a:t>处继续运行</a:t>
            </a:r>
            <a:endParaRPr lang="en-US" altLang="zh-CN" b="1" dirty="0">
              <a:solidFill>
                <a:prstClr val="black"/>
              </a:solidFill>
              <a:cs typeface="+mn-ea"/>
              <a:sym typeface="+mn-lt"/>
            </a:endParaRPr>
          </a:p>
          <a:p>
            <a:pPr lvl="1"/>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）简单加密算法逆向分析 </a:t>
            </a:r>
            <a:r>
              <a:rPr lang="en-US" altLang="zh-CN" sz="2800" b="1" dirty="0">
                <a:solidFill>
                  <a:srgbClr val="C00000"/>
                </a:solidFill>
                <a:cs typeface="+mn-ea"/>
                <a:sym typeface="+mn-lt"/>
              </a:rPr>
              <a:t>— </a:t>
            </a:r>
            <a:r>
              <a:rPr lang="zh-CN" altLang="en-US" sz="2800" b="1" dirty="0">
                <a:solidFill>
                  <a:srgbClr val="C00000"/>
                </a:solidFill>
                <a:cs typeface="+mn-ea"/>
                <a:sym typeface="+mn-lt"/>
              </a:rPr>
              <a:t>异或加密</a:t>
            </a:r>
          </a:p>
        </p:txBody>
      </p:sp>
      <p:sp>
        <p:nvSpPr>
          <p:cNvPr id="7" name="矩形 6"/>
          <p:cNvSpPr/>
          <p:nvPr/>
        </p:nvSpPr>
        <p:spPr>
          <a:xfrm>
            <a:off x="56456" y="4005064"/>
            <a:ext cx="3949459" cy="1348061"/>
          </a:xfrm>
          <a:prstGeom prst="rect">
            <a:avLst/>
          </a:prstGeom>
        </p:spPr>
        <p:txBody>
          <a:bodyPr wrap="square">
            <a:spAutoFit/>
          </a:bodyPr>
          <a:lstStyle/>
          <a:p>
            <a:pPr marL="685800" lvl="1" indent="-228600">
              <a:spcBef>
                <a:spcPct val="20000"/>
              </a:spcBef>
              <a:buFont typeface="Wingdings" panose="05000000000000000000" pitchFamily="2" charset="2"/>
              <a:buChar char="Ø"/>
            </a:pPr>
            <a:r>
              <a:rPr lang="zh-CN" altLang="en-US" sz="2400" b="1" dirty="0">
                <a:solidFill>
                  <a:srgbClr val="FF0000"/>
                </a:solidFill>
                <a:cs typeface="+mn-ea"/>
                <a:sym typeface="+mn-lt"/>
              </a:rPr>
              <a:t>获取用户的字符串输入</a:t>
            </a:r>
            <a:endParaRPr lang="en-US" altLang="zh-CN" sz="2400" b="1" dirty="0">
              <a:solidFill>
                <a:srgbClr val="FF0000"/>
              </a:solidFill>
              <a:cs typeface="+mn-ea"/>
              <a:sym typeface="+mn-lt"/>
            </a:endParaRPr>
          </a:p>
          <a:p>
            <a:pPr marL="685800" lvl="1" indent="-228600">
              <a:spcBef>
                <a:spcPct val="20000"/>
              </a:spcBef>
              <a:buFont typeface="Wingdings" panose="05000000000000000000" pitchFamily="2" charset="2"/>
              <a:buChar char="Ø"/>
            </a:pPr>
            <a:endParaRPr lang="en-US" altLang="zh-CN" sz="2400" b="1" dirty="0">
              <a:solidFill>
                <a:srgbClr val="0000FF"/>
              </a:solidFill>
              <a:cs typeface="+mn-ea"/>
              <a:sym typeface="+mn-lt"/>
            </a:endParaRPr>
          </a:p>
          <a:p>
            <a:pPr marL="685800" lvl="1" indent="-228600">
              <a:spcBef>
                <a:spcPct val="20000"/>
              </a:spcBef>
              <a:buFont typeface="Wingdings" panose="05000000000000000000" pitchFamily="2" charset="2"/>
              <a:buChar char="Ø"/>
            </a:pPr>
            <a:r>
              <a:rPr lang="zh-CN" altLang="en-US" sz="2400" b="1" dirty="0">
                <a:solidFill>
                  <a:srgbClr val="FF0000"/>
                </a:solidFill>
                <a:cs typeface="+mn-ea"/>
                <a:sym typeface="+mn-lt"/>
              </a:rPr>
              <a:t>计算其输入的长度</a:t>
            </a:r>
            <a:endParaRPr lang="en-US" altLang="zh-CN" sz="2400" b="1" dirty="0">
              <a:solidFill>
                <a:srgbClr val="FF0000"/>
              </a:solidFill>
              <a:cs typeface="+mn-ea"/>
              <a:sym typeface="+mn-lt"/>
            </a:endParaRPr>
          </a:p>
        </p:txBody>
      </p:sp>
      <p:pic>
        <p:nvPicPr>
          <p:cNvPr id="10" name="图片 9">
            <a:extLst>
              <a:ext uri="{FF2B5EF4-FFF2-40B4-BE49-F238E27FC236}">
                <a16:creationId xmlns:a16="http://schemas.microsoft.com/office/drawing/2014/main" id="{B8135A82-FF93-4D33-909F-F402252C15E6}"/>
              </a:ext>
            </a:extLst>
          </p:cNvPr>
          <p:cNvPicPr>
            <a:picLocks noChangeAspect="1"/>
          </p:cNvPicPr>
          <p:nvPr/>
        </p:nvPicPr>
        <p:blipFill>
          <a:blip r:embed="rId2"/>
          <a:stretch>
            <a:fillRect/>
          </a:stretch>
        </p:blipFill>
        <p:spPr>
          <a:xfrm>
            <a:off x="4376936" y="2636912"/>
            <a:ext cx="5353089" cy="3100410"/>
          </a:xfrm>
          <a:prstGeom prst="rect">
            <a:avLst/>
          </a:prstGeom>
        </p:spPr>
      </p:pic>
    </p:spTree>
    <p:extLst>
      <p:ext uri="{BB962C8B-B14F-4D97-AF65-F5344CB8AC3E}">
        <p14:creationId xmlns:p14="http://schemas.microsoft.com/office/powerpoint/2010/main" val="1695166608"/>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lstStyle/>
          <a:p>
            <a:r>
              <a:rPr lang="en-US" altLang="zh-CN" dirty="0">
                <a:cs typeface="+mn-ea"/>
                <a:sym typeface="+mn-lt"/>
              </a:rPr>
              <a:t>SHA-0</a:t>
            </a:r>
            <a:r>
              <a:rPr lang="zh-CN" altLang="en-US" dirty="0">
                <a:cs typeface="+mn-ea"/>
                <a:sym typeface="+mn-lt"/>
              </a:rPr>
              <a:t>：</a:t>
            </a:r>
            <a:r>
              <a:rPr lang="en-US" altLang="zh-CN" dirty="0">
                <a:cs typeface="+mn-ea"/>
                <a:sym typeface="+mn-lt"/>
              </a:rPr>
              <a:t>1993</a:t>
            </a:r>
            <a:r>
              <a:rPr lang="zh-CN" altLang="en-US" dirty="0">
                <a:cs typeface="+mn-ea"/>
                <a:sym typeface="+mn-lt"/>
              </a:rPr>
              <a:t>年发布，发布之后很快就被</a:t>
            </a:r>
            <a:r>
              <a:rPr lang="en-US" altLang="zh-CN" dirty="0">
                <a:cs typeface="+mn-ea"/>
                <a:sym typeface="+mn-lt"/>
              </a:rPr>
              <a:t>NSA</a:t>
            </a:r>
            <a:r>
              <a:rPr lang="zh-CN" altLang="en-US" dirty="0">
                <a:cs typeface="+mn-ea"/>
                <a:sym typeface="+mn-lt"/>
              </a:rPr>
              <a:t>撤回，是</a:t>
            </a:r>
            <a:r>
              <a:rPr lang="en-US" altLang="zh-CN" dirty="0">
                <a:cs typeface="+mn-ea"/>
                <a:sym typeface="+mn-lt"/>
              </a:rPr>
              <a:t>SHA-1</a:t>
            </a:r>
            <a:r>
              <a:rPr lang="zh-CN" altLang="en-US" dirty="0">
                <a:cs typeface="+mn-ea"/>
                <a:sym typeface="+mn-lt"/>
              </a:rPr>
              <a:t>的前身。</a:t>
            </a:r>
          </a:p>
          <a:p>
            <a:r>
              <a:rPr lang="en-US" altLang="zh-CN" dirty="0">
                <a:cs typeface="+mn-ea"/>
                <a:sym typeface="+mn-lt"/>
              </a:rPr>
              <a:t>SHA-1</a:t>
            </a:r>
            <a:r>
              <a:rPr lang="zh-CN" altLang="en-US" dirty="0">
                <a:cs typeface="+mn-ea"/>
                <a:sym typeface="+mn-lt"/>
              </a:rPr>
              <a:t>：</a:t>
            </a:r>
            <a:r>
              <a:rPr lang="en-US" altLang="zh-CN" dirty="0">
                <a:cs typeface="+mn-ea"/>
                <a:sym typeface="+mn-lt"/>
              </a:rPr>
              <a:t>1995</a:t>
            </a:r>
            <a:r>
              <a:rPr lang="zh-CN" altLang="en-US" dirty="0">
                <a:cs typeface="+mn-ea"/>
                <a:sym typeface="+mn-lt"/>
              </a:rPr>
              <a:t>年发布，但</a:t>
            </a:r>
            <a:r>
              <a:rPr lang="en-US" altLang="zh-CN" dirty="0">
                <a:cs typeface="+mn-ea"/>
                <a:sym typeface="+mn-lt"/>
              </a:rPr>
              <a:t>SHA-1</a:t>
            </a:r>
            <a:r>
              <a:rPr lang="zh-CN" altLang="en-US" dirty="0">
                <a:cs typeface="+mn-ea"/>
                <a:sym typeface="+mn-lt"/>
              </a:rPr>
              <a:t>的安全性在</a:t>
            </a:r>
            <a:r>
              <a:rPr lang="en-US" altLang="zh-CN" dirty="0">
                <a:cs typeface="+mn-ea"/>
                <a:sym typeface="+mn-lt"/>
              </a:rPr>
              <a:t>2000</a:t>
            </a:r>
            <a:r>
              <a:rPr lang="zh-CN" altLang="en-US" dirty="0">
                <a:cs typeface="+mn-ea"/>
                <a:sym typeface="+mn-lt"/>
              </a:rPr>
              <a:t>年以后已经不被大多数的加密场景所接受，</a:t>
            </a:r>
            <a:r>
              <a:rPr lang="en-US" altLang="zh-CN" dirty="0">
                <a:cs typeface="+mn-ea"/>
                <a:sym typeface="+mn-lt"/>
              </a:rPr>
              <a:t>2017</a:t>
            </a:r>
            <a:r>
              <a:rPr lang="zh-CN" altLang="en-US" dirty="0">
                <a:cs typeface="+mn-ea"/>
                <a:sym typeface="+mn-lt"/>
              </a:rPr>
              <a:t>年荷兰密码学研究小组</a:t>
            </a:r>
            <a:r>
              <a:rPr lang="en-US" altLang="zh-CN" dirty="0">
                <a:cs typeface="+mn-ea"/>
                <a:sym typeface="+mn-lt"/>
              </a:rPr>
              <a:t>CWI</a:t>
            </a:r>
            <a:r>
              <a:rPr lang="zh-CN" altLang="en-US" dirty="0">
                <a:cs typeface="+mn-ea"/>
                <a:sym typeface="+mn-lt"/>
              </a:rPr>
              <a:t>和</a:t>
            </a:r>
            <a:r>
              <a:rPr lang="en-US" altLang="zh-CN" dirty="0">
                <a:cs typeface="+mn-ea"/>
                <a:sym typeface="+mn-lt"/>
              </a:rPr>
              <a:t>Google</a:t>
            </a:r>
            <a:r>
              <a:rPr lang="zh-CN" altLang="en-US" dirty="0">
                <a:cs typeface="+mn-ea"/>
                <a:sym typeface="+mn-lt"/>
              </a:rPr>
              <a:t>正式宣布攻破了</a:t>
            </a:r>
            <a:r>
              <a:rPr lang="en-US" altLang="zh-CN" dirty="0">
                <a:cs typeface="+mn-ea"/>
                <a:sym typeface="+mn-lt"/>
              </a:rPr>
              <a:t>SHA-1</a:t>
            </a:r>
            <a:r>
              <a:rPr lang="zh-CN" altLang="en-US" dirty="0">
                <a:cs typeface="+mn-ea"/>
                <a:sym typeface="+mn-lt"/>
              </a:rPr>
              <a:t>。</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SHA</a:t>
            </a:r>
            <a:r>
              <a:rPr lang="zh-CN" altLang="en-US" sz="2800" b="1" dirty="0">
                <a:solidFill>
                  <a:srgbClr val="C00000"/>
                </a:solidFill>
                <a:cs typeface="+mn-ea"/>
                <a:sym typeface="+mn-lt"/>
              </a:rPr>
              <a:t>算法</a:t>
            </a:r>
          </a:p>
        </p:txBody>
      </p:sp>
    </p:spTree>
    <p:extLst>
      <p:ext uri="{BB962C8B-B14F-4D97-AF65-F5344CB8AC3E}">
        <p14:creationId xmlns:p14="http://schemas.microsoft.com/office/powerpoint/2010/main" val="1752893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lstStyle/>
          <a:p>
            <a:r>
              <a:rPr lang="en-US" altLang="zh-CN" dirty="0">
                <a:cs typeface="+mn-ea"/>
                <a:sym typeface="+mn-lt"/>
              </a:rPr>
              <a:t>SHA-2</a:t>
            </a:r>
            <a:r>
              <a:rPr lang="zh-CN" altLang="en-US" dirty="0">
                <a:cs typeface="+mn-ea"/>
                <a:sym typeface="+mn-lt"/>
              </a:rPr>
              <a:t>：</a:t>
            </a:r>
            <a:r>
              <a:rPr lang="en-US" altLang="zh-CN" dirty="0">
                <a:cs typeface="+mn-ea"/>
                <a:sym typeface="+mn-lt"/>
              </a:rPr>
              <a:t>2001</a:t>
            </a:r>
            <a:r>
              <a:rPr lang="zh-CN" altLang="en-US" dirty="0">
                <a:cs typeface="+mn-ea"/>
                <a:sym typeface="+mn-lt"/>
              </a:rPr>
              <a:t>年发布，包括</a:t>
            </a:r>
            <a:r>
              <a:rPr lang="en-US" altLang="zh-CN" dirty="0">
                <a:cs typeface="+mn-ea"/>
                <a:sym typeface="+mn-lt"/>
              </a:rPr>
              <a:t>SHA-224</a:t>
            </a:r>
            <a:r>
              <a:rPr lang="zh-CN" altLang="en-US" dirty="0">
                <a:cs typeface="+mn-ea"/>
                <a:sym typeface="+mn-lt"/>
              </a:rPr>
              <a:t>、</a:t>
            </a:r>
            <a:r>
              <a:rPr lang="en-US" altLang="zh-CN" dirty="0">
                <a:cs typeface="+mn-ea"/>
                <a:sym typeface="+mn-lt"/>
              </a:rPr>
              <a:t>SHA-256</a:t>
            </a:r>
            <a:r>
              <a:rPr lang="zh-CN" altLang="en-US" dirty="0">
                <a:cs typeface="+mn-ea"/>
                <a:sym typeface="+mn-lt"/>
              </a:rPr>
              <a:t>、</a:t>
            </a:r>
            <a:r>
              <a:rPr lang="en-US" altLang="zh-CN" dirty="0">
                <a:cs typeface="+mn-ea"/>
                <a:sym typeface="+mn-lt"/>
              </a:rPr>
              <a:t>SHA-384</a:t>
            </a:r>
            <a:r>
              <a:rPr lang="zh-CN" altLang="en-US" dirty="0">
                <a:cs typeface="+mn-ea"/>
                <a:sym typeface="+mn-lt"/>
              </a:rPr>
              <a:t>、</a:t>
            </a:r>
            <a:r>
              <a:rPr lang="en-US" altLang="zh-CN" dirty="0">
                <a:cs typeface="+mn-ea"/>
                <a:sym typeface="+mn-lt"/>
              </a:rPr>
              <a:t>SHA-512</a:t>
            </a:r>
            <a:r>
              <a:rPr lang="zh-CN" altLang="en-US" dirty="0">
                <a:cs typeface="+mn-ea"/>
                <a:sym typeface="+mn-lt"/>
              </a:rPr>
              <a:t>、</a:t>
            </a:r>
            <a:r>
              <a:rPr lang="en-US" altLang="zh-CN" dirty="0">
                <a:cs typeface="+mn-ea"/>
                <a:sym typeface="+mn-lt"/>
              </a:rPr>
              <a:t>SHA-512/224</a:t>
            </a:r>
            <a:r>
              <a:rPr lang="zh-CN" altLang="en-US" dirty="0">
                <a:cs typeface="+mn-ea"/>
                <a:sym typeface="+mn-lt"/>
              </a:rPr>
              <a:t>、</a:t>
            </a:r>
            <a:r>
              <a:rPr lang="en-US" altLang="zh-CN" dirty="0">
                <a:cs typeface="+mn-ea"/>
                <a:sym typeface="+mn-lt"/>
              </a:rPr>
              <a:t>SHA-512/256</a:t>
            </a:r>
            <a:r>
              <a:rPr lang="zh-CN" altLang="en-US" dirty="0">
                <a:cs typeface="+mn-ea"/>
                <a:sym typeface="+mn-lt"/>
              </a:rPr>
              <a:t>。至今尚未出现对</a:t>
            </a:r>
            <a:r>
              <a:rPr lang="en-US" altLang="zh-CN" dirty="0">
                <a:cs typeface="+mn-ea"/>
                <a:sym typeface="+mn-lt"/>
              </a:rPr>
              <a:t>SHA-2</a:t>
            </a:r>
            <a:r>
              <a:rPr lang="zh-CN" altLang="en-US" dirty="0">
                <a:cs typeface="+mn-ea"/>
                <a:sym typeface="+mn-lt"/>
              </a:rPr>
              <a:t>有效的攻击，它的算法跟</a:t>
            </a:r>
            <a:r>
              <a:rPr lang="en-US" altLang="zh-CN" dirty="0">
                <a:cs typeface="+mn-ea"/>
                <a:sym typeface="+mn-lt"/>
              </a:rPr>
              <a:t>SHA-1</a:t>
            </a:r>
            <a:r>
              <a:rPr lang="zh-CN" altLang="en-US" dirty="0">
                <a:cs typeface="+mn-ea"/>
                <a:sym typeface="+mn-lt"/>
              </a:rPr>
              <a:t>基本上仍然相似。</a:t>
            </a:r>
          </a:p>
          <a:p>
            <a:r>
              <a:rPr lang="en-US" altLang="zh-CN" dirty="0">
                <a:cs typeface="+mn-ea"/>
                <a:sym typeface="+mn-lt"/>
              </a:rPr>
              <a:t>SHA-3</a:t>
            </a:r>
            <a:r>
              <a:rPr lang="zh-CN" altLang="en-US" dirty="0">
                <a:cs typeface="+mn-ea"/>
                <a:sym typeface="+mn-lt"/>
              </a:rPr>
              <a:t>：</a:t>
            </a:r>
            <a:r>
              <a:rPr lang="en-US" altLang="zh-CN" dirty="0">
                <a:cs typeface="+mn-ea"/>
                <a:sym typeface="+mn-lt"/>
              </a:rPr>
              <a:t>2015</a:t>
            </a:r>
            <a:r>
              <a:rPr lang="zh-CN" altLang="en-US" dirty="0">
                <a:cs typeface="+mn-ea"/>
                <a:sym typeface="+mn-lt"/>
              </a:rPr>
              <a:t>年正式发布，由于对</a:t>
            </a:r>
            <a:r>
              <a:rPr lang="en-US" altLang="zh-CN" dirty="0">
                <a:cs typeface="+mn-ea"/>
                <a:sym typeface="+mn-lt"/>
              </a:rPr>
              <a:t>MD5</a:t>
            </a:r>
            <a:r>
              <a:rPr lang="zh-CN" altLang="en-US" dirty="0">
                <a:cs typeface="+mn-ea"/>
                <a:sym typeface="+mn-lt"/>
              </a:rPr>
              <a:t>出现成功的破解，以及对</a:t>
            </a:r>
            <a:r>
              <a:rPr lang="en-US" altLang="zh-CN" dirty="0">
                <a:cs typeface="+mn-ea"/>
                <a:sym typeface="+mn-lt"/>
              </a:rPr>
              <a:t>SHA-0</a:t>
            </a:r>
            <a:r>
              <a:rPr lang="zh-CN" altLang="en-US" dirty="0">
                <a:cs typeface="+mn-ea"/>
                <a:sym typeface="+mn-lt"/>
              </a:rPr>
              <a:t>和</a:t>
            </a:r>
            <a:r>
              <a:rPr lang="en-US" altLang="zh-CN" dirty="0">
                <a:cs typeface="+mn-ea"/>
                <a:sym typeface="+mn-lt"/>
              </a:rPr>
              <a:t>SHA-1</a:t>
            </a:r>
            <a:r>
              <a:rPr lang="zh-CN" altLang="en-US" dirty="0">
                <a:cs typeface="+mn-ea"/>
                <a:sym typeface="+mn-lt"/>
              </a:rPr>
              <a:t>出现理论上破解的方法，</a:t>
            </a:r>
            <a:r>
              <a:rPr lang="en-US" altLang="zh-CN" dirty="0">
                <a:cs typeface="+mn-ea"/>
                <a:sym typeface="+mn-lt"/>
              </a:rPr>
              <a:t>NIST</a:t>
            </a:r>
            <a:r>
              <a:rPr lang="zh-CN" altLang="en-US" dirty="0">
                <a:cs typeface="+mn-ea"/>
                <a:sym typeface="+mn-lt"/>
              </a:rPr>
              <a:t>感觉需要一个与之前算法不同的，可替换的杂凑算法，也就是现在的</a:t>
            </a:r>
            <a:r>
              <a:rPr lang="en-US" altLang="zh-CN" dirty="0">
                <a:cs typeface="+mn-ea"/>
                <a:sym typeface="+mn-lt"/>
              </a:rPr>
              <a:t>SHA-3</a:t>
            </a:r>
            <a:r>
              <a:rPr lang="zh-CN" altLang="en-US" dirty="0">
                <a:cs typeface="+mn-ea"/>
                <a:sym typeface="+mn-lt"/>
              </a:rPr>
              <a:t>。</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SHA</a:t>
            </a:r>
            <a:r>
              <a:rPr lang="zh-CN" altLang="en-US" sz="2800" b="1" dirty="0">
                <a:solidFill>
                  <a:srgbClr val="C00000"/>
                </a:solidFill>
                <a:cs typeface="+mn-ea"/>
                <a:sym typeface="+mn-lt"/>
              </a:rPr>
              <a:t>算法</a:t>
            </a:r>
          </a:p>
        </p:txBody>
      </p:sp>
    </p:spTree>
    <p:extLst>
      <p:ext uri="{BB962C8B-B14F-4D97-AF65-F5344CB8AC3E}">
        <p14:creationId xmlns:p14="http://schemas.microsoft.com/office/powerpoint/2010/main" val="2501777052"/>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以</a:t>
            </a:r>
            <a:r>
              <a:rPr lang="en-US" altLang="zh-CN" dirty="0">
                <a:cs typeface="+mn-ea"/>
                <a:sym typeface="+mn-lt"/>
              </a:rPr>
              <a:t>SHA-256</a:t>
            </a:r>
            <a:r>
              <a:rPr lang="zh-CN" altLang="en-US" dirty="0">
                <a:cs typeface="+mn-ea"/>
                <a:sym typeface="+mn-lt"/>
              </a:rPr>
              <a:t>为例，对</a:t>
            </a:r>
            <a:r>
              <a:rPr lang="en-US" altLang="zh-CN" dirty="0">
                <a:cs typeface="+mn-ea"/>
                <a:sym typeface="+mn-lt"/>
              </a:rPr>
              <a:t>SHA</a:t>
            </a:r>
            <a:r>
              <a:rPr lang="zh-CN" altLang="en-US" dirty="0">
                <a:cs typeface="+mn-ea"/>
                <a:sym typeface="+mn-lt"/>
              </a:rPr>
              <a:t>系列算法介绍</a:t>
            </a:r>
            <a:endParaRPr lang="en-US" altLang="zh-CN" dirty="0">
              <a:cs typeface="+mn-ea"/>
              <a:sym typeface="+mn-lt"/>
            </a:endParaRPr>
          </a:p>
          <a:p>
            <a:pPr lvl="1"/>
            <a:r>
              <a:rPr lang="en-US" altLang="zh-CN" dirty="0">
                <a:cs typeface="+mn-ea"/>
                <a:sym typeface="+mn-lt"/>
              </a:rPr>
              <a:t>SHA-256</a:t>
            </a:r>
            <a:r>
              <a:rPr lang="zh-CN" altLang="en-US" dirty="0">
                <a:cs typeface="+mn-ea"/>
                <a:sym typeface="+mn-lt"/>
              </a:rPr>
              <a:t>算法输入消息的最大长度不超过比特，以</a:t>
            </a:r>
            <a:r>
              <a:rPr lang="en-US" altLang="zh-CN" dirty="0">
                <a:cs typeface="+mn-ea"/>
                <a:sym typeface="+mn-lt"/>
              </a:rPr>
              <a:t>512</a:t>
            </a:r>
            <a:r>
              <a:rPr lang="zh-CN" altLang="en-US" dirty="0">
                <a:cs typeface="+mn-ea"/>
                <a:sym typeface="+mn-lt"/>
              </a:rPr>
              <a:t>比特分组来处理输入的消息，产生的输出是</a:t>
            </a:r>
            <a:r>
              <a:rPr lang="en-US" altLang="zh-CN" dirty="0">
                <a:cs typeface="+mn-ea"/>
                <a:sym typeface="+mn-lt"/>
              </a:rPr>
              <a:t>256</a:t>
            </a:r>
            <a:r>
              <a:rPr lang="zh-CN" altLang="en-US" dirty="0">
                <a:cs typeface="+mn-ea"/>
                <a:sym typeface="+mn-lt"/>
              </a:rPr>
              <a:t>比特的消息摘要。</a:t>
            </a:r>
            <a:endParaRPr lang="en-US" altLang="zh-CN" dirty="0">
              <a:cs typeface="+mn-ea"/>
              <a:sym typeface="+mn-lt"/>
            </a:endParaRPr>
          </a:p>
          <a:p>
            <a:pPr lvl="1"/>
            <a:endParaRPr lang="en-US" altLang="zh-CN" dirty="0">
              <a:cs typeface="+mn-ea"/>
              <a:sym typeface="+mn-lt"/>
            </a:endParaRPr>
          </a:p>
          <a:p>
            <a:pPr lvl="1"/>
            <a:r>
              <a:rPr lang="zh-CN" altLang="en-US" dirty="0">
                <a:cs typeface="+mn-ea"/>
                <a:sym typeface="+mn-lt"/>
              </a:rPr>
              <a:t>消息的分组长度为</a:t>
            </a:r>
            <a:r>
              <a:rPr lang="en-US" altLang="zh-CN" dirty="0">
                <a:cs typeface="+mn-ea"/>
                <a:sym typeface="+mn-lt"/>
              </a:rPr>
              <a:t>512</a:t>
            </a:r>
            <a:r>
              <a:rPr lang="zh-CN" altLang="en-US" dirty="0">
                <a:cs typeface="+mn-ea"/>
                <a:sym typeface="+mn-lt"/>
              </a:rPr>
              <a:t>比特。</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SHA</a:t>
            </a:r>
            <a:r>
              <a:rPr lang="zh-CN" altLang="en-US" sz="2800" b="1" dirty="0">
                <a:solidFill>
                  <a:srgbClr val="C00000"/>
                </a:solidFill>
                <a:cs typeface="+mn-ea"/>
                <a:sym typeface="+mn-lt"/>
              </a:rPr>
              <a:t>算法</a:t>
            </a:r>
          </a:p>
        </p:txBody>
      </p:sp>
    </p:spTree>
    <p:extLst>
      <p:ext uri="{BB962C8B-B14F-4D97-AF65-F5344CB8AC3E}">
        <p14:creationId xmlns:p14="http://schemas.microsoft.com/office/powerpoint/2010/main" val="12354443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初始化链接变量</a:t>
            </a:r>
          </a:p>
          <a:p>
            <a:pPr lvl="1"/>
            <a:r>
              <a:rPr lang="zh-CN" altLang="en-US" sz="2400" dirty="0">
                <a:cs typeface="+mn-ea"/>
                <a:sym typeface="+mn-lt"/>
              </a:rPr>
              <a:t>链接变量的中间及最终结果存储于</a:t>
            </a:r>
            <a:r>
              <a:rPr lang="en-US" altLang="zh-CN" sz="2400" dirty="0">
                <a:cs typeface="+mn-ea"/>
                <a:sym typeface="+mn-lt"/>
              </a:rPr>
              <a:t>256</a:t>
            </a:r>
            <a:r>
              <a:rPr lang="zh-CN" altLang="en-US" sz="2400" dirty="0">
                <a:cs typeface="+mn-ea"/>
                <a:sym typeface="+mn-lt"/>
              </a:rPr>
              <a:t>比特的缓冲区中，缓冲区可用</a:t>
            </a:r>
            <a:r>
              <a:rPr lang="en-US" altLang="zh-CN" sz="2400" dirty="0">
                <a:cs typeface="+mn-ea"/>
                <a:sym typeface="+mn-lt"/>
              </a:rPr>
              <a:t>8</a:t>
            </a:r>
            <a:r>
              <a:rPr lang="zh-CN" altLang="en-US" sz="2400" dirty="0">
                <a:cs typeface="+mn-ea"/>
                <a:sym typeface="+mn-lt"/>
              </a:rPr>
              <a:t>个</a:t>
            </a:r>
            <a:r>
              <a:rPr lang="en-US" altLang="zh-CN" sz="2400" dirty="0">
                <a:cs typeface="+mn-ea"/>
                <a:sym typeface="+mn-lt"/>
              </a:rPr>
              <a:t>32</a:t>
            </a:r>
            <a:r>
              <a:rPr lang="zh-CN" altLang="en-US" sz="2400" dirty="0">
                <a:cs typeface="+mn-ea"/>
                <a:sym typeface="+mn-lt"/>
              </a:rPr>
              <a:t>位的寄存器</a:t>
            </a:r>
            <a:r>
              <a:rPr lang="en-US" altLang="zh-CN" sz="2400" dirty="0">
                <a:cs typeface="+mn-ea"/>
                <a:sym typeface="+mn-lt"/>
              </a:rPr>
              <a:t>A-H</a:t>
            </a:r>
            <a:r>
              <a:rPr lang="zh-CN" altLang="en-US" sz="2400" dirty="0">
                <a:cs typeface="+mn-ea"/>
                <a:sym typeface="+mn-lt"/>
              </a:rPr>
              <a:t>表示，首先对链接变量进行初始化</a:t>
            </a:r>
            <a:endParaRPr lang="en-US" altLang="zh-CN" sz="2400" dirty="0">
              <a:cs typeface="+mn-ea"/>
              <a:sym typeface="+mn-lt"/>
            </a:endParaRPr>
          </a:p>
          <a:p>
            <a:pPr lvl="1"/>
            <a:r>
              <a:rPr lang="zh-CN" altLang="en-US" sz="2400" dirty="0">
                <a:cs typeface="+mn-ea"/>
                <a:sym typeface="+mn-lt"/>
              </a:rPr>
              <a:t>这些</a:t>
            </a:r>
            <a:r>
              <a:rPr lang="zh-CN" altLang="en-US" sz="2400" dirty="0">
                <a:solidFill>
                  <a:srgbClr val="FF0000"/>
                </a:solidFill>
                <a:cs typeface="+mn-ea"/>
                <a:sym typeface="+mn-lt"/>
              </a:rPr>
              <a:t>初值是取自前</a:t>
            </a:r>
            <a:r>
              <a:rPr lang="en-US" altLang="zh-CN" sz="2400" dirty="0">
                <a:solidFill>
                  <a:srgbClr val="FF0000"/>
                </a:solidFill>
                <a:cs typeface="+mn-ea"/>
                <a:sym typeface="+mn-lt"/>
              </a:rPr>
              <a:t>8</a:t>
            </a:r>
            <a:r>
              <a:rPr lang="zh-CN" altLang="en-US" sz="2400" dirty="0">
                <a:solidFill>
                  <a:srgbClr val="FF0000"/>
                </a:solidFill>
                <a:cs typeface="+mn-ea"/>
                <a:sym typeface="+mn-lt"/>
              </a:rPr>
              <a:t>个素数</a:t>
            </a:r>
            <a:r>
              <a:rPr lang="en-US" altLang="zh-CN" sz="2400" dirty="0">
                <a:cs typeface="+mn-ea"/>
                <a:sym typeface="+mn-lt"/>
              </a:rPr>
              <a:t>(2</a:t>
            </a:r>
            <a:r>
              <a:rPr lang="zh-CN" altLang="en-US" sz="2400" dirty="0">
                <a:cs typeface="+mn-ea"/>
                <a:sym typeface="+mn-lt"/>
              </a:rPr>
              <a:t>，</a:t>
            </a:r>
            <a:r>
              <a:rPr lang="en-US" altLang="zh-CN" sz="2400" dirty="0">
                <a:cs typeface="+mn-ea"/>
                <a:sym typeface="+mn-lt"/>
              </a:rPr>
              <a:t>3</a:t>
            </a:r>
            <a:r>
              <a:rPr lang="zh-CN" altLang="en-US" sz="2400" dirty="0">
                <a:cs typeface="+mn-ea"/>
                <a:sym typeface="+mn-lt"/>
              </a:rPr>
              <a:t>，</a:t>
            </a:r>
            <a:r>
              <a:rPr lang="en-US" altLang="zh-CN" sz="2400" dirty="0">
                <a:cs typeface="+mn-ea"/>
                <a:sym typeface="+mn-lt"/>
              </a:rPr>
              <a:t>5</a:t>
            </a:r>
            <a:r>
              <a:rPr lang="zh-CN" altLang="en-US" sz="2400" dirty="0">
                <a:cs typeface="+mn-ea"/>
                <a:sym typeface="+mn-lt"/>
              </a:rPr>
              <a:t>，</a:t>
            </a:r>
            <a:r>
              <a:rPr lang="en-US" altLang="zh-CN" sz="2400" dirty="0">
                <a:cs typeface="+mn-ea"/>
                <a:sym typeface="+mn-lt"/>
              </a:rPr>
              <a:t>7</a:t>
            </a:r>
            <a:r>
              <a:rPr lang="zh-CN" altLang="en-US" sz="2400" dirty="0">
                <a:cs typeface="+mn-ea"/>
                <a:sym typeface="+mn-lt"/>
              </a:rPr>
              <a:t>，</a:t>
            </a:r>
            <a:r>
              <a:rPr lang="en-US" altLang="zh-CN" sz="2400" dirty="0">
                <a:cs typeface="+mn-ea"/>
                <a:sym typeface="+mn-lt"/>
              </a:rPr>
              <a:t>11</a:t>
            </a:r>
            <a:r>
              <a:rPr lang="zh-CN" altLang="en-US" sz="2400" dirty="0">
                <a:cs typeface="+mn-ea"/>
                <a:sym typeface="+mn-lt"/>
              </a:rPr>
              <a:t>，</a:t>
            </a:r>
            <a:r>
              <a:rPr lang="en-US" altLang="zh-CN" sz="2400" dirty="0">
                <a:cs typeface="+mn-ea"/>
                <a:sym typeface="+mn-lt"/>
              </a:rPr>
              <a:t>13</a:t>
            </a:r>
            <a:r>
              <a:rPr lang="zh-CN" altLang="en-US" sz="2400" dirty="0">
                <a:cs typeface="+mn-ea"/>
                <a:sym typeface="+mn-lt"/>
              </a:rPr>
              <a:t>，</a:t>
            </a:r>
            <a:r>
              <a:rPr lang="en-US" altLang="zh-CN" sz="2400" dirty="0">
                <a:cs typeface="+mn-ea"/>
                <a:sym typeface="+mn-lt"/>
              </a:rPr>
              <a:t>17</a:t>
            </a:r>
            <a:r>
              <a:rPr lang="zh-CN" altLang="en-US" sz="2400" dirty="0">
                <a:cs typeface="+mn-ea"/>
                <a:sym typeface="+mn-lt"/>
              </a:rPr>
              <a:t>，</a:t>
            </a:r>
            <a:r>
              <a:rPr lang="en-US" altLang="zh-CN" sz="2400" dirty="0">
                <a:cs typeface="+mn-ea"/>
                <a:sym typeface="+mn-lt"/>
              </a:rPr>
              <a:t>19)</a:t>
            </a:r>
            <a:r>
              <a:rPr lang="zh-CN" altLang="en-US" sz="2400" dirty="0">
                <a:cs typeface="+mn-ea"/>
                <a:sym typeface="+mn-lt"/>
              </a:rPr>
              <a:t>的平方根的小数部分，用其二进制表示的前</a:t>
            </a:r>
            <a:r>
              <a:rPr lang="en-US" altLang="zh-CN" sz="2400" dirty="0">
                <a:cs typeface="+mn-ea"/>
                <a:sym typeface="+mn-lt"/>
              </a:rPr>
              <a:t>32</a:t>
            </a:r>
            <a:r>
              <a:rPr lang="zh-CN" altLang="en-US" sz="2400" dirty="0">
                <a:cs typeface="+mn-ea"/>
                <a:sym typeface="+mn-lt"/>
              </a:rPr>
              <a:t>位。</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SHA</a:t>
            </a:r>
            <a:r>
              <a:rPr lang="zh-CN" altLang="en-US" sz="2800" b="1" dirty="0">
                <a:solidFill>
                  <a:srgbClr val="C00000"/>
                </a:solidFill>
                <a:cs typeface="+mn-ea"/>
                <a:sym typeface="+mn-lt"/>
              </a:rPr>
              <a:t>算法</a:t>
            </a:r>
          </a:p>
        </p:txBody>
      </p:sp>
      <p:sp>
        <p:nvSpPr>
          <p:cNvPr id="6" name="Rectangle 1"/>
          <p:cNvSpPr>
            <a:spLocks noChangeArrowheads="1"/>
          </p:cNvSpPr>
          <p:nvPr/>
        </p:nvSpPr>
        <p:spPr bwMode="auto">
          <a:xfrm>
            <a:off x="3764868" y="4321350"/>
            <a:ext cx="2376264"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000000"/>
                </a:solidFill>
                <a:effectLst/>
                <a:cs typeface="+mn-ea"/>
                <a:sym typeface="+mn-lt"/>
              </a:rPr>
              <a:t>A </a:t>
            </a:r>
            <a:r>
              <a:rPr kumimoji="0" lang="en-US" altLang="zh-CN" b="1" i="0" u="none" strike="noStrike" cap="none" normalizeH="0" baseline="0" dirty="0">
                <a:ln>
                  <a:noFill/>
                </a:ln>
                <a:solidFill>
                  <a:srgbClr val="000080"/>
                </a:solidFill>
                <a:effectLst/>
                <a:cs typeface="+mn-ea"/>
                <a:sym typeface="+mn-lt"/>
              </a:rPr>
              <a:t>=</a:t>
            </a:r>
            <a:r>
              <a:rPr kumimoji="0" lang="en-US" altLang="zh-CN" b="1" i="0" u="none" strike="noStrike" cap="none" normalizeH="0" baseline="0" dirty="0">
                <a:ln>
                  <a:noFill/>
                </a:ln>
                <a:solidFill>
                  <a:srgbClr val="FF8000"/>
                </a:solidFill>
                <a:effectLst/>
                <a:cs typeface="+mn-ea"/>
                <a:sym typeface="+mn-lt"/>
              </a:rPr>
              <a:t>0x6a09e667</a:t>
            </a:r>
            <a:r>
              <a:rPr kumimoji="0" lang="en-US" altLang="zh-CN" b="1" i="0" u="none" strike="noStrike" cap="none" normalizeH="0" baseline="0" dirty="0">
                <a:ln>
                  <a:noFill/>
                </a:ln>
                <a:solidFill>
                  <a:srgbClr val="000080"/>
                </a:solidFill>
                <a:effectLst/>
                <a:cs typeface="+mn-ea"/>
                <a:sym typeface="+mn-lt"/>
              </a:rPr>
              <a:t>;</a:t>
            </a:r>
            <a:endParaRPr kumimoji="0" lang="en-US" altLang="zh-CN"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000000"/>
                </a:solidFill>
                <a:effectLst/>
                <a:cs typeface="+mn-ea"/>
                <a:sym typeface="+mn-lt"/>
              </a:rPr>
              <a:t>B </a:t>
            </a:r>
            <a:r>
              <a:rPr kumimoji="0" lang="en-US" altLang="zh-CN" b="1" i="0" u="none" strike="noStrike" cap="none" normalizeH="0" baseline="0" dirty="0">
                <a:ln>
                  <a:noFill/>
                </a:ln>
                <a:solidFill>
                  <a:srgbClr val="000080"/>
                </a:solidFill>
                <a:effectLst/>
                <a:cs typeface="+mn-ea"/>
                <a:sym typeface="+mn-lt"/>
              </a:rPr>
              <a:t>=</a:t>
            </a:r>
            <a:r>
              <a:rPr kumimoji="0" lang="en-US" altLang="zh-CN" b="1" i="0" u="none" strike="noStrike" cap="none" normalizeH="0" baseline="0" dirty="0">
                <a:ln>
                  <a:noFill/>
                </a:ln>
                <a:solidFill>
                  <a:srgbClr val="FF8000"/>
                </a:solidFill>
                <a:effectLst/>
                <a:cs typeface="+mn-ea"/>
                <a:sym typeface="+mn-lt"/>
              </a:rPr>
              <a:t>0xbb67ae85</a:t>
            </a:r>
            <a:r>
              <a:rPr kumimoji="0" lang="en-US" altLang="zh-CN" b="1" i="0" u="none" strike="noStrike" cap="none" normalizeH="0" baseline="0" dirty="0">
                <a:ln>
                  <a:noFill/>
                </a:ln>
                <a:solidFill>
                  <a:srgbClr val="000080"/>
                </a:solidFill>
                <a:effectLst/>
                <a:cs typeface="+mn-ea"/>
                <a:sym typeface="+mn-lt"/>
              </a:rPr>
              <a:t>;</a:t>
            </a:r>
            <a:endParaRPr kumimoji="0" lang="en-US" altLang="zh-CN"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000000"/>
                </a:solidFill>
                <a:effectLst/>
                <a:cs typeface="+mn-ea"/>
                <a:sym typeface="+mn-lt"/>
              </a:rPr>
              <a:t>C </a:t>
            </a:r>
            <a:r>
              <a:rPr kumimoji="0" lang="en-US" altLang="zh-CN" b="1" i="0" u="none" strike="noStrike" cap="none" normalizeH="0" baseline="0" dirty="0">
                <a:ln>
                  <a:noFill/>
                </a:ln>
                <a:solidFill>
                  <a:srgbClr val="000080"/>
                </a:solidFill>
                <a:effectLst/>
                <a:cs typeface="+mn-ea"/>
                <a:sym typeface="+mn-lt"/>
              </a:rPr>
              <a:t>=</a:t>
            </a:r>
            <a:r>
              <a:rPr kumimoji="0" lang="en-US" altLang="zh-CN" b="1" i="0" u="none" strike="noStrike" cap="none" normalizeH="0" baseline="0" dirty="0">
                <a:ln>
                  <a:noFill/>
                </a:ln>
                <a:solidFill>
                  <a:srgbClr val="FF8000"/>
                </a:solidFill>
                <a:effectLst/>
                <a:cs typeface="+mn-ea"/>
                <a:sym typeface="+mn-lt"/>
              </a:rPr>
              <a:t>0x3c6ef372</a:t>
            </a:r>
            <a:r>
              <a:rPr kumimoji="0" lang="en-US" altLang="zh-CN" b="1" i="0" u="none" strike="noStrike" cap="none" normalizeH="0" baseline="0" dirty="0">
                <a:ln>
                  <a:noFill/>
                </a:ln>
                <a:solidFill>
                  <a:srgbClr val="000080"/>
                </a:solidFill>
                <a:effectLst/>
                <a:cs typeface="+mn-ea"/>
                <a:sym typeface="+mn-lt"/>
              </a:rPr>
              <a:t>;</a:t>
            </a:r>
            <a:endParaRPr kumimoji="0" lang="en-US" altLang="zh-CN"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000000"/>
                </a:solidFill>
                <a:effectLst/>
                <a:cs typeface="+mn-ea"/>
                <a:sym typeface="+mn-lt"/>
              </a:rPr>
              <a:t>D </a:t>
            </a:r>
            <a:r>
              <a:rPr kumimoji="0" lang="en-US" altLang="zh-CN" b="1" i="0" u="none" strike="noStrike" cap="none" normalizeH="0" baseline="0" dirty="0">
                <a:ln>
                  <a:noFill/>
                </a:ln>
                <a:solidFill>
                  <a:srgbClr val="000080"/>
                </a:solidFill>
                <a:effectLst/>
                <a:cs typeface="+mn-ea"/>
                <a:sym typeface="+mn-lt"/>
              </a:rPr>
              <a:t>=</a:t>
            </a:r>
            <a:r>
              <a:rPr kumimoji="0" lang="en-US" altLang="zh-CN" b="1" i="0" u="none" strike="noStrike" cap="none" normalizeH="0" baseline="0" dirty="0">
                <a:ln>
                  <a:noFill/>
                </a:ln>
                <a:solidFill>
                  <a:srgbClr val="FF8000"/>
                </a:solidFill>
                <a:effectLst/>
                <a:cs typeface="+mn-ea"/>
                <a:sym typeface="+mn-lt"/>
              </a:rPr>
              <a:t>0xa54ff53a</a:t>
            </a:r>
            <a:r>
              <a:rPr kumimoji="0" lang="en-US" altLang="zh-CN" b="1" i="0" u="none" strike="noStrike" cap="none" normalizeH="0" baseline="0" dirty="0">
                <a:ln>
                  <a:noFill/>
                </a:ln>
                <a:solidFill>
                  <a:srgbClr val="000080"/>
                </a:solidFill>
                <a:effectLst/>
                <a:cs typeface="+mn-ea"/>
                <a:sym typeface="+mn-lt"/>
              </a:rPr>
              <a:t>;</a:t>
            </a:r>
            <a:endParaRPr kumimoji="0" lang="en-US" altLang="zh-CN"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000000"/>
                </a:solidFill>
                <a:effectLst/>
                <a:cs typeface="+mn-ea"/>
                <a:sym typeface="+mn-lt"/>
              </a:rPr>
              <a:t>E </a:t>
            </a:r>
            <a:r>
              <a:rPr kumimoji="0" lang="en-US" altLang="zh-CN" b="1" i="0" u="none" strike="noStrike" cap="none" normalizeH="0" baseline="0" dirty="0">
                <a:ln>
                  <a:noFill/>
                </a:ln>
                <a:solidFill>
                  <a:srgbClr val="000080"/>
                </a:solidFill>
                <a:effectLst/>
                <a:cs typeface="+mn-ea"/>
                <a:sym typeface="+mn-lt"/>
              </a:rPr>
              <a:t>=</a:t>
            </a:r>
            <a:r>
              <a:rPr kumimoji="0" lang="en-US" altLang="zh-CN" b="1" i="0" u="none" strike="noStrike" cap="none" normalizeH="0" baseline="0" dirty="0">
                <a:ln>
                  <a:noFill/>
                </a:ln>
                <a:solidFill>
                  <a:srgbClr val="FF8000"/>
                </a:solidFill>
                <a:effectLst/>
                <a:cs typeface="+mn-ea"/>
                <a:sym typeface="+mn-lt"/>
              </a:rPr>
              <a:t>0x510e527f</a:t>
            </a:r>
            <a:r>
              <a:rPr kumimoji="0" lang="en-US" altLang="zh-CN" b="1" i="0" u="none" strike="noStrike" cap="none" normalizeH="0" baseline="0" dirty="0">
                <a:ln>
                  <a:noFill/>
                </a:ln>
                <a:solidFill>
                  <a:srgbClr val="000080"/>
                </a:solidFill>
                <a:effectLst/>
                <a:cs typeface="+mn-ea"/>
                <a:sym typeface="+mn-lt"/>
              </a:rPr>
              <a:t>;</a:t>
            </a:r>
            <a:endParaRPr kumimoji="0" lang="en-US" altLang="zh-CN"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000000"/>
                </a:solidFill>
                <a:effectLst/>
                <a:cs typeface="+mn-ea"/>
                <a:sym typeface="+mn-lt"/>
              </a:rPr>
              <a:t>F </a:t>
            </a:r>
            <a:r>
              <a:rPr kumimoji="0" lang="en-US" altLang="zh-CN" b="1" i="0" u="none" strike="noStrike" cap="none" normalizeH="0" baseline="0" dirty="0">
                <a:ln>
                  <a:noFill/>
                </a:ln>
                <a:solidFill>
                  <a:srgbClr val="000080"/>
                </a:solidFill>
                <a:effectLst/>
                <a:cs typeface="+mn-ea"/>
                <a:sym typeface="+mn-lt"/>
              </a:rPr>
              <a:t>=</a:t>
            </a:r>
            <a:r>
              <a:rPr kumimoji="0" lang="en-US" altLang="zh-CN" b="1" i="0" u="none" strike="noStrike" cap="none" normalizeH="0" baseline="0" dirty="0">
                <a:ln>
                  <a:noFill/>
                </a:ln>
                <a:solidFill>
                  <a:srgbClr val="FF8000"/>
                </a:solidFill>
                <a:effectLst/>
                <a:cs typeface="+mn-ea"/>
                <a:sym typeface="+mn-lt"/>
              </a:rPr>
              <a:t>0x9b05688c</a:t>
            </a:r>
            <a:r>
              <a:rPr kumimoji="0" lang="en-US" altLang="zh-CN" b="1" i="0" u="none" strike="noStrike" cap="none" normalizeH="0" baseline="0" dirty="0">
                <a:ln>
                  <a:noFill/>
                </a:ln>
                <a:solidFill>
                  <a:srgbClr val="000080"/>
                </a:solidFill>
                <a:effectLst/>
                <a:cs typeface="+mn-ea"/>
                <a:sym typeface="+mn-lt"/>
              </a:rPr>
              <a:t>;</a:t>
            </a:r>
            <a:endParaRPr kumimoji="0" lang="en-US" altLang="zh-CN"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000000"/>
                </a:solidFill>
                <a:effectLst/>
                <a:cs typeface="+mn-ea"/>
                <a:sym typeface="+mn-lt"/>
              </a:rPr>
              <a:t>G </a:t>
            </a:r>
            <a:r>
              <a:rPr kumimoji="0" lang="en-US" altLang="zh-CN" b="1" i="0" u="none" strike="noStrike" cap="none" normalizeH="0" baseline="0" dirty="0">
                <a:ln>
                  <a:noFill/>
                </a:ln>
                <a:solidFill>
                  <a:srgbClr val="000080"/>
                </a:solidFill>
                <a:effectLst/>
                <a:cs typeface="+mn-ea"/>
                <a:sym typeface="+mn-lt"/>
              </a:rPr>
              <a:t>=</a:t>
            </a:r>
            <a:r>
              <a:rPr kumimoji="0" lang="en-US" altLang="zh-CN" b="1" i="0" u="none" strike="noStrike" cap="none" normalizeH="0" baseline="0" dirty="0">
                <a:ln>
                  <a:noFill/>
                </a:ln>
                <a:solidFill>
                  <a:srgbClr val="FF8000"/>
                </a:solidFill>
                <a:effectLst/>
                <a:cs typeface="+mn-ea"/>
                <a:sym typeface="+mn-lt"/>
              </a:rPr>
              <a:t>0x1f83d9ab</a:t>
            </a:r>
            <a:r>
              <a:rPr kumimoji="0" lang="en-US" altLang="zh-CN" b="1" i="0" u="none" strike="noStrike" cap="none" normalizeH="0" baseline="0" dirty="0">
                <a:ln>
                  <a:noFill/>
                </a:ln>
                <a:solidFill>
                  <a:srgbClr val="000080"/>
                </a:solidFill>
                <a:effectLst/>
                <a:cs typeface="+mn-ea"/>
                <a:sym typeface="+mn-lt"/>
              </a:rPr>
              <a:t>;</a:t>
            </a:r>
            <a:endParaRPr kumimoji="0" lang="en-US" altLang="zh-CN" b="1" i="0" u="none" strike="noStrike" cap="none" normalizeH="0" baseline="0" dirty="0">
              <a:ln>
                <a:noFill/>
              </a:ln>
              <a:solidFill>
                <a:srgbClr val="000000"/>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000000"/>
                </a:solidFill>
                <a:effectLst/>
                <a:cs typeface="+mn-ea"/>
                <a:sym typeface="+mn-lt"/>
              </a:rPr>
              <a:t>H </a:t>
            </a:r>
            <a:r>
              <a:rPr kumimoji="0" lang="en-US" altLang="zh-CN" b="1" i="0" u="none" strike="noStrike" cap="none" normalizeH="0" baseline="0" dirty="0">
                <a:ln>
                  <a:noFill/>
                </a:ln>
                <a:solidFill>
                  <a:srgbClr val="000080"/>
                </a:solidFill>
                <a:effectLst/>
                <a:cs typeface="+mn-ea"/>
                <a:sym typeface="+mn-lt"/>
              </a:rPr>
              <a:t>=</a:t>
            </a:r>
            <a:r>
              <a:rPr kumimoji="0" lang="en-US" altLang="zh-CN" b="1" i="0" u="none" strike="noStrike" cap="none" normalizeH="0" baseline="0" dirty="0">
                <a:ln>
                  <a:noFill/>
                </a:ln>
                <a:solidFill>
                  <a:srgbClr val="FF8000"/>
                </a:solidFill>
                <a:effectLst/>
                <a:cs typeface="+mn-ea"/>
                <a:sym typeface="+mn-lt"/>
              </a:rPr>
              <a:t>0x5be0cd19</a:t>
            </a:r>
            <a:r>
              <a:rPr kumimoji="0" lang="en-US" altLang="zh-CN" b="1" i="0" u="none" strike="noStrike" cap="none" normalizeH="0" baseline="0" dirty="0">
                <a:ln>
                  <a:noFill/>
                </a:ln>
                <a:solidFill>
                  <a:srgbClr val="000080"/>
                </a:solidFill>
                <a:effectLst/>
                <a:cs typeface="+mn-ea"/>
                <a:sym typeface="+mn-lt"/>
              </a:rPr>
              <a:t>;</a:t>
            </a:r>
            <a:r>
              <a:rPr kumimoji="0" lang="en-US" altLang="zh-CN" b="1" i="0" u="none" strike="noStrike" cap="none" normalizeH="0" baseline="0" dirty="0">
                <a:ln>
                  <a:noFill/>
                </a:ln>
                <a:solidFill>
                  <a:schemeClr val="tx1"/>
                </a:solidFill>
                <a:effectLst/>
                <a:cs typeface="+mn-ea"/>
                <a:sym typeface="+mn-lt"/>
              </a:rPr>
              <a:t> </a:t>
            </a:r>
          </a:p>
        </p:txBody>
      </p:sp>
    </p:spTree>
    <p:extLst>
      <p:ext uri="{BB962C8B-B14F-4D97-AF65-F5344CB8AC3E}">
        <p14:creationId xmlns:p14="http://schemas.microsoft.com/office/powerpoint/2010/main" val="37671428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压缩函数</a:t>
            </a:r>
          </a:p>
          <a:p>
            <a:pPr lvl="1"/>
            <a:r>
              <a:rPr lang="zh-CN" altLang="en-US" dirty="0">
                <a:cs typeface="+mn-ea"/>
                <a:sym typeface="+mn-lt"/>
              </a:rPr>
              <a:t>消息块以</a:t>
            </a:r>
            <a:r>
              <a:rPr lang="en-US" altLang="zh-CN" dirty="0">
                <a:cs typeface="+mn-ea"/>
                <a:sym typeface="+mn-lt"/>
              </a:rPr>
              <a:t>512</a:t>
            </a:r>
            <a:r>
              <a:rPr lang="zh-CN" altLang="en-US" dirty="0">
                <a:cs typeface="+mn-ea"/>
                <a:sym typeface="+mn-lt"/>
              </a:rPr>
              <a:t>位分组为单位进行处理，需要进行</a:t>
            </a:r>
            <a:r>
              <a:rPr lang="en-US" altLang="zh-CN" dirty="0">
                <a:cs typeface="+mn-ea"/>
                <a:sym typeface="+mn-lt"/>
              </a:rPr>
              <a:t>64</a:t>
            </a:r>
            <a:r>
              <a:rPr lang="zh-CN" altLang="en-US" dirty="0">
                <a:cs typeface="+mn-ea"/>
                <a:sym typeface="+mn-lt"/>
              </a:rPr>
              <a:t>步循环操作</a:t>
            </a:r>
            <a:r>
              <a:rPr lang="en-US" altLang="zh-CN" dirty="0">
                <a:cs typeface="+mn-ea"/>
                <a:sym typeface="+mn-lt"/>
              </a:rPr>
              <a:t>(</a:t>
            </a:r>
            <a:r>
              <a:rPr lang="zh-CN" altLang="en-US" dirty="0">
                <a:cs typeface="+mn-ea"/>
                <a:sym typeface="+mn-lt"/>
              </a:rPr>
              <a:t>步函数</a:t>
            </a:r>
            <a:r>
              <a:rPr lang="en-US" altLang="zh-CN" dirty="0">
                <a:cs typeface="+mn-ea"/>
                <a:sym typeface="+mn-lt"/>
              </a:rPr>
              <a:t>)</a:t>
            </a:r>
          </a:p>
          <a:p>
            <a:pPr lvl="1"/>
            <a:r>
              <a:rPr lang="zh-CN" altLang="en-US" dirty="0">
                <a:cs typeface="+mn-ea"/>
                <a:sym typeface="+mn-lt"/>
              </a:rPr>
              <a:t>每一轮的输入均为当前处理的消息分组和上一轮输出的</a:t>
            </a:r>
            <a:r>
              <a:rPr lang="en-US" altLang="zh-CN" dirty="0">
                <a:cs typeface="+mn-ea"/>
                <a:sym typeface="+mn-lt"/>
              </a:rPr>
              <a:t>256</a:t>
            </a:r>
            <a:r>
              <a:rPr lang="zh-CN" altLang="en-US" dirty="0">
                <a:cs typeface="+mn-ea"/>
                <a:sym typeface="+mn-lt"/>
              </a:rPr>
              <a:t>位缓冲区</a:t>
            </a:r>
            <a:r>
              <a:rPr lang="en-US" altLang="zh-CN" dirty="0">
                <a:cs typeface="+mn-ea"/>
                <a:sym typeface="+mn-lt"/>
              </a:rPr>
              <a:t>A-H</a:t>
            </a:r>
            <a:r>
              <a:rPr lang="zh-CN" altLang="en-US" dirty="0">
                <a:cs typeface="+mn-ea"/>
                <a:sym typeface="+mn-lt"/>
              </a:rPr>
              <a:t>的值</a:t>
            </a:r>
            <a:endParaRPr lang="en-US" altLang="zh-CN" dirty="0">
              <a:cs typeface="+mn-ea"/>
              <a:sym typeface="+mn-lt"/>
            </a:endParaRPr>
          </a:p>
          <a:p>
            <a:pPr lvl="1"/>
            <a:r>
              <a:rPr lang="zh-CN" altLang="en-US" dirty="0">
                <a:cs typeface="+mn-ea"/>
                <a:sym typeface="+mn-lt"/>
              </a:rPr>
              <a:t>每一步中均采用了不同的消息字</a:t>
            </a:r>
            <a:r>
              <a:rPr lang="en-US" altLang="zh-CN" dirty="0" err="1">
                <a:cs typeface="+mn-ea"/>
                <a:sym typeface="+mn-lt"/>
              </a:rPr>
              <a:t>Wt</a:t>
            </a:r>
            <a:r>
              <a:rPr lang="zh-CN" altLang="en-US" dirty="0">
                <a:cs typeface="+mn-ea"/>
                <a:sym typeface="+mn-lt"/>
              </a:rPr>
              <a:t>和</a:t>
            </a:r>
            <a:r>
              <a:rPr lang="en-US" altLang="zh-CN" dirty="0">
                <a:cs typeface="+mn-ea"/>
                <a:sym typeface="+mn-lt"/>
              </a:rPr>
              <a:t>32</a:t>
            </a:r>
            <a:r>
              <a:rPr lang="zh-CN" altLang="en-US" dirty="0">
                <a:cs typeface="+mn-ea"/>
                <a:sym typeface="+mn-lt"/>
              </a:rPr>
              <a:t>位常数</a:t>
            </a:r>
            <a:r>
              <a:rPr lang="en-US" altLang="zh-CN" dirty="0" err="1">
                <a:cs typeface="+mn-ea"/>
                <a:sym typeface="+mn-lt"/>
              </a:rPr>
              <a:t>Kt</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SHA</a:t>
            </a:r>
            <a:r>
              <a:rPr lang="zh-CN" altLang="en-US" sz="2800" b="1" dirty="0">
                <a:solidFill>
                  <a:srgbClr val="C00000"/>
                </a:solidFill>
                <a:cs typeface="+mn-ea"/>
                <a:sym typeface="+mn-lt"/>
              </a:rPr>
              <a:t>算法</a:t>
            </a:r>
          </a:p>
        </p:txBody>
      </p:sp>
    </p:spTree>
    <p:extLst>
      <p:ext uri="{BB962C8B-B14F-4D97-AF65-F5344CB8AC3E}">
        <p14:creationId xmlns:p14="http://schemas.microsoft.com/office/powerpoint/2010/main" val="168297917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步函数</a:t>
            </a:r>
            <a:endParaRPr lang="en-US" altLang="zh-CN" dirty="0">
              <a:cs typeface="+mn-ea"/>
              <a:sym typeface="+mn-lt"/>
            </a:endParaRPr>
          </a:p>
          <a:p>
            <a:pPr lvl="1"/>
            <a:r>
              <a:rPr lang="zh-CN" altLang="en-US" sz="2400" dirty="0">
                <a:cs typeface="+mn-ea"/>
                <a:sym typeface="+mn-lt"/>
              </a:rPr>
              <a:t>步函数的输入为寄存器</a:t>
            </a:r>
            <a:r>
              <a:rPr lang="en-US" altLang="zh-CN" sz="2400" dirty="0">
                <a:cs typeface="+mn-ea"/>
                <a:sym typeface="+mn-lt"/>
              </a:rPr>
              <a:t>A-H</a:t>
            </a:r>
            <a:r>
              <a:rPr lang="zh-CN" altLang="en-US" sz="2400" dirty="0">
                <a:cs typeface="+mn-ea"/>
                <a:sym typeface="+mn-lt"/>
              </a:rPr>
              <a:t>的当前值、消息字</a:t>
            </a:r>
            <a:r>
              <a:rPr lang="en-US" altLang="zh-CN" sz="2400" dirty="0" err="1">
                <a:cs typeface="+mn-ea"/>
                <a:sym typeface="+mn-lt"/>
              </a:rPr>
              <a:t>Wt</a:t>
            </a:r>
            <a:r>
              <a:rPr lang="zh-CN" altLang="en-US" sz="2400" dirty="0">
                <a:cs typeface="+mn-ea"/>
                <a:sym typeface="+mn-lt"/>
              </a:rPr>
              <a:t>和</a:t>
            </a:r>
            <a:r>
              <a:rPr lang="en-US" altLang="zh-CN" sz="2400" dirty="0">
                <a:cs typeface="+mn-ea"/>
                <a:sym typeface="+mn-lt"/>
              </a:rPr>
              <a:t>32</a:t>
            </a:r>
            <a:r>
              <a:rPr lang="zh-CN" altLang="en-US" sz="2400" dirty="0">
                <a:cs typeface="+mn-ea"/>
                <a:sym typeface="+mn-lt"/>
              </a:rPr>
              <a:t>位常数</a:t>
            </a:r>
            <a:r>
              <a:rPr lang="en-US" altLang="zh-CN" sz="2400" dirty="0" err="1">
                <a:cs typeface="+mn-ea"/>
                <a:sym typeface="+mn-lt"/>
              </a:rPr>
              <a:t>Kt</a:t>
            </a:r>
            <a:r>
              <a:rPr lang="en-US" altLang="zh-CN" sz="2400" dirty="0">
                <a:cs typeface="+mn-ea"/>
                <a:sym typeface="+mn-lt"/>
              </a:rPr>
              <a:t> </a:t>
            </a:r>
            <a:r>
              <a:rPr lang="zh-CN" altLang="en-US" sz="2400" dirty="0">
                <a:cs typeface="+mn-ea"/>
                <a:sym typeface="+mn-lt"/>
              </a:rPr>
              <a:t>，输出为更新后的</a:t>
            </a:r>
            <a:r>
              <a:rPr lang="en-US" altLang="zh-CN" sz="2400" dirty="0">
                <a:cs typeface="+mn-ea"/>
                <a:sym typeface="+mn-lt"/>
              </a:rPr>
              <a:t>A-H</a:t>
            </a:r>
            <a:r>
              <a:rPr lang="zh-CN" altLang="en-US" sz="2400" dirty="0">
                <a:cs typeface="+mn-ea"/>
                <a:sym typeface="+mn-lt"/>
              </a:rPr>
              <a:t>值。</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SHA</a:t>
            </a:r>
            <a:r>
              <a:rPr lang="zh-CN" altLang="en-US" sz="2800" b="1" dirty="0">
                <a:solidFill>
                  <a:srgbClr val="C00000"/>
                </a:solidFill>
                <a:cs typeface="+mn-ea"/>
                <a:sym typeface="+mn-lt"/>
              </a:rPr>
              <a:t>算法</a:t>
            </a:r>
          </a:p>
        </p:txBody>
      </p:sp>
      <p:pic>
        <p:nvPicPr>
          <p:cNvPr id="6" name="图片 5" descr="SHA-2的第t个加密循环。图中的深蓝色方块是事先定义好的非线性函数。ABCDEFGH一开始分别是八个初始值，Kt是第t个密钥，Wt是本区块产生第t个word。原消息被切成固定长度的区块，对每一个区块，产生n个word（n视算法而定），通过重复运作循环n次对ABCDEFGH这八个工作区块循环加密。最后一次循环所产生的八段字符串合起来即是此区块对应到的散列字符串。若原消息包含数个区块，则最后还要将这些区块产生的散列字符串加以混合才能产生最后的散列字符串。"/>
          <p:cNvPicPr/>
          <p:nvPr/>
        </p:nvPicPr>
        <p:blipFill>
          <a:blip r:embed="rId2">
            <a:extLst>
              <a:ext uri="{28A0092B-C50C-407E-A947-70E740481C1C}">
                <a14:useLocalDpi xmlns:a14="http://schemas.microsoft.com/office/drawing/2010/main" val="0"/>
              </a:ext>
            </a:extLst>
          </a:blip>
          <a:srcRect/>
          <a:stretch>
            <a:fillRect/>
          </a:stretch>
        </p:blipFill>
        <p:spPr bwMode="auto">
          <a:xfrm>
            <a:off x="2000672" y="2910571"/>
            <a:ext cx="5274310" cy="3727414"/>
          </a:xfrm>
          <a:prstGeom prst="rect">
            <a:avLst/>
          </a:prstGeom>
          <a:noFill/>
          <a:ln>
            <a:noFill/>
          </a:ln>
        </p:spPr>
      </p:pic>
      <p:sp>
        <p:nvSpPr>
          <p:cNvPr id="7" name="矩形 6"/>
          <p:cNvSpPr/>
          <p:nvPr/>
        </p:nvSpPr>
        <p:spPr>
          <a:xfrm>
            <a:off x="4929630" y="4780621"/>
            <a:ext cx="2500330" cy="8572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4929630" y="3637613"/>
            <a:ext cx="2500330" cy="8572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TextBox 7"/>
          <p:cNvSpPr txBox="1"/>
          <p:nvPr/>
        </p:nvSpPr>
        <p:spPr>
          <a:xfrm>
            <a:off x="7501398" y="3911223"/>
            <a:ext cx="642942" cy="369332"/>
          </a:xfrm>
          <a:prstGeom prst="rect">
            <a:avLst/>
          </a:prstGeom>
          <a:noFill/>
        </p:spPr>
        <p:txBody>
          <a:bodyPr wrap="square" rtlCol="0">
            <a:spAutoFit/>
          </a:bodyPr>
          <a:lstStyle/>
          <a:p>
            <a:r>
              <a:rPr lang="en-US" altLang="zh-CN" dirty="0">
                <a:cs typeface="+mn-ea"/>
                <a:sym typeface="+mn-lt"/>
              </a:rPr>
              <a:t>T1</a:t>
            </a:r>
            <a:endParaRPr lang="zh-CN" altLang="en-US" dirty="0">
              <a:cs typeface="+mn-ea"/>
              <a:sym typeface="+mn-lt"/>
            </a:endParaRPr>
          </a:p>
        </p:txBody>
      </p:sp>
      <p:sp>
        <p:nvSpPr>
          <p:cNvPr id="10" name="TextBox 8"/>
          <p:cNvSpPr txBox="1"/>
          <p:nvPr/>
        </p:nvSpPr>
        <p:spPr>
          <a:xfrm>
            <a:off x="7501398" y="4994935"/>
            <a:ext cx="642942" cy="369332"/>
          </a:xfrm>
          <a:prstGeom prst="rect">
            <a:avLst/>
          </a:prstGeom>
          <a:noFill/>
        </p:spPr>
        <p:txBody>
          <a:bodyPr wrap="square" rtlCol="0">
            <a:spAutoFit/>
          </a:bodyPr>
          <a:lstStyle/>
          <a:p>
            <a:r>
              <a:rPr lang="en-US" altLang="zh-CN" dirty="0">
                <a:cs typeface="+mn-ea"/>
                <a:sym typeface="+mn-lt"/>
              </a:rPr>
              <a:t>T2</a:t>
            </a:r>
            <a:endParaRPr lang="zh-CN" altLang="en-US" dirty="0">
              <a:cs typeface="+mn-ea"/>
              <a:sym typeface="+mn-lt"/>
            </a:endParaRPr>
          </a:p>
        </p:txBody>
      </p:sp>
    </p:spTree>
    <p:extLst>
      <p:ext uri="{BB962C8B-B14F-4D97-AF65-F5344CB8AC3E}">
        <p14:creationId xmlns:p14="http://schemas.microsoft.com/office/powerpoint/2010/main" val="1250214963"/>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lstStyle/>
          <a:p>
            <a:pPr lvl="1"/>
            <a:r>
              <a:rPr lang="zh-CN" altLang="en-US" dirty="0">
                <a:cs typeface="+mn-ea"/>
                <a:sym typeface="+mn-lt"/>
              </a:rPr>
              <a:t>每一步都会生成两个临时的变量：</a:t>
            </a:r>
          </a:p>
          <a:p>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SHA</a:t>
            </a:r>
            <a:r>
              <a:rPr lang="zh-CN" altLang="en-US" sz="2800" b="1" dirty="0">
                <a:solidFill>
                  <a:srgbClr val="C00000"/>
                </a:solidFill>
                <a:cs typeface="+mn-ea"/>
                <a:sym typeface="+mn-lt"/>
              </a:rPr>
              <a:t>算法</a:t>
            </a:r>
          </a:p>
        </p:txBody>
      </p:sp>
      <p:pic>
        <p:nvPicPr>
          <p:cNvPr id="6" name="Picture 1"/>
          <p:cNvPicPr>
            <a:picLocks noChangeAspect="1" noChangeArrowheads="1"/>
          </p:cNvPicPr>
          <p:nvPr/>
        </p:nvPicPr>
        <p:blipFill>
          <a:blip r:embed="rId2"/>
          <a:srcRect/>
          <a:stretch>
            <a:fillRect/>
          </a:stretch>
        </p:blipFill>
        <p:spPr bwMode="auto">
          <a:xfrm>
            <a:off x="344488" y="2409825"/>
            <a:ext cx="5353050" cy="1019175"/>
          </a:xfrm>
          <a:prstGeom prst="rect">
            <a:avLst/>
          </a:prstGeom>
          <a:noFill/>
          <a:ln w="9525">
            <a:noFill/>
            <a:miter lim="800000"/>
            <a:headEnd/>
            <a:tailEnd/>
          </a:ln>
          <a:effectLst/>
        </p:spPr>
      </p:pic>
      <p:sp>
        <p:nvSpPr>
          <p:cNvPr id="7" name="Rectangle 2"/>
          <p:cNvSpPr>
            <a:spLocks noChangeArrowheads="1"/>
          </p:cNvSpPr>
          <p:nvPr/>
        </p:nvSpPr>
        <p:spPr bwMode="auto">
          <a:xfrm>
            <a:off x="344488" y="3472825"/>
            <a:ext cx="3357586" cy="30469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00"/>
                </a:solidFill>
                <a:effectLst/>
                <a:cs typeface="+mn-ea"/>
                <a:sym typeface="+mn-lt"/>
              </a:rPr>
              <a:t>A </a:t>
            </a:r>
            <a:r>
              <a:rPr kumimoji="0" lang="en-US" altLang="zh-CN" sz="2400" b="1" i="0" u="none" strike="noStrike" cap="none" normalizeH="0" baseline="0" dirty="0">
                <a:ln>
                  <a:noFill/>
                </a:ln>
                <a:solidFill>
                  <a:srgbClr val="000080"/>
                </a:solidFill>
                <a:effectLst/>
                <a:cs typeface="+mn-ea"/>
                <a:sym typeface="+mn-lt"/>
              </a:rPr>
              <a:t>=</a:t>
            </a:r>
            <a:r>
              <a:rPr kumimoji="0" lang="en-US" altLang="zh-CN" sz="2400" b="1" i="0" u="none" strike="noStrike" cap="none" normalizeH="0" baseline="0" dirty="0">
                <a:ln>
                  <a:noFill/>
                </a:ln>
                <a:solidFill>
                  <a:srgbClr val="000000"/>
                </a:solidFill>
                <a:effectLst/>
                <a:cs typeface="+mn-ea"/>
                <a:sym typeface="+mn-lt"/>
              </a:rPr>
              <a:t> T1 </a:t>
            </a:r>
            <a:r>
              <a:rPr kumimoji="0" lang="en-US" altLang="zh-CN" sz="2400" b="1" i="0" u="none" strike="noStrike" cap="none" normalizeH="0" baseline="0" dirty="0">
                <a:ln>
                  <a:noFill/>
                </a:ln>
                <a:solidFill>
                  <a:srgbClr val="000080"/>
                </a:solidFill>
                <a:effectLst/>
                <a:cs typeface="+mn-ea"/>
                <a:sym typeface="+mn-lt"/>
              </a:rPr>
              <a:t>+</a:t>
            </a:r>
            <a:r>
              <a:rPr kumimoji="0" lang="en-US" altLang="zh-CN" sz="2400" b="1" i="0" u="none" strike="noStrike" cap="none" normalizeH="0" baseline="0" dirty="0">
                <a:ln>
                  <a:noFill/>
                </a:ln>
                <a:solidFill>
                  <a:srgbClr val="000000"/>
                </a:solidFill>
                <a:effectLst/>
                <a:cs typeface="+mn-ea"/>
                <a:sym typeface="+mn-lt"/>
              </a:rPr>
              <a:t> T2</a:t>
            </a:r>
            <a:r>
              <a:rPr kumimoji="0" lang="en-US" altLang="zh-CN" sz="2400" b="1" i="0" u="none" strike="noStrike" cap="none" normalizeH="0" baseline="0" dirty="0">
                <a:ln>
                  <a:noFill/>
                </a:ln>
                <a:solidFill>
                  <a:srgbClr val="000080"/>
                </a:solidFill>
                <a:effectLst/>
                <a:cs typeface="+mn-ea"/>
                <a:sym typeface="+mn-lt"/>
              </a:rPr>
              <a:t>;</a:t>
            </a:r>
            <a:endParaRPr kumimoji="0" lang="en-US" altLang="zh-CN" sz="2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00"/>
                </a:solidFill>
                <a:effectLst/>
                <a:cs typeface="+mn-ea"/>
                <a:sym typeface="+mn-lt"/>
              </a:rPr>
              <a:t>B </a:t>
            </a:r>
            <a:r>
              <a:rPr kumimoji="0" lang="en-US" altLang="zh-CN" sz="2400" b="1" i="0" u="none" strike="noStrike" cap="none" normalizeH="0" baseline="0" dirty="0">
                <a:ln>
                  <a:noFill/>
                </a:ln>
                <a:solidFill>
                  <a:srgbClr val="000080"/>
                </a:solidFill>
                <a:effectLst/>
                <a:cs typeface="+mn-ea"/>
                <a:sym typeface="+mn-lt"/>
              </a:rPr>
              <a:t>=</a:t>
            </a:r>
            <a:r>
              <a:rPr kumimoji="0" lang="en-US" altLang="zh-CN" sz="2400" b="1" i="0" u="none" strike="noStrike" cap="none" normalizeH="0" baseline="0" dirty="0">
                <a:ln>
                  <a:noFill/>
                </a:ln>
                <a:solidFill>
                  <a:srgbClr val="000000"/>
                </a:solidFill>
                <a:effectLst/>
                <a:cs typeface="+mn-ea"/>
                <a:sym typeface="+mn-lt"/>
              </a:rPr>
              <a:t> A</a:t>
            </a:r>
            <a:r>
              <a:rPr kumimoji="0" lang="en-US" altLang="zh-CN" sz="2400" b="1" i="0" u="none" strike="noStrike" cap="none" normalizeH="0" baseline="0" dirty="0">
                <a:ln>
                  <a:noFill/>
                </a:ln>
                <a:solidFill>
                  <a:srgbClr val="000080"/>
                </a:solidFill>
                <a:effectLst/>
                <a:cs typeface="+mn-ea"/>
                <a:sym typeface="+mn-lt"/>
              </a:rPr>
              <a:t>;</a:t>
            </a:r>
            <a:endParaRPr kumimoji="0" lang="en-US" altLang="zh-CN" sz="2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00"/>
                </a:solidFill>
                <a:effectLst/>
                <a:cs typeface="+mn-ea"/>
                <a:sym typeface="+mn-lt"/>
              </a:rPr>
              <a:t>C </a:t>
            </a:r>
            <a:r>
              <a:rPr kumimoji="0" lang="en-US" altLang="zh-CN" sz="2400" b="1" i="0" u="none" strike="noStrike" cap="none" normalizeH="0" baseline="0" dirty="0">
                <a:ln>
                  <a:noFill/>
                </a:ln>
                <a:solidFill>
                  <a:srgbClr val="000080"/>
                </a:solidFill>
                <a:effectLst/>
                <a:cs typeface="+mn-ea"/>
                <a:sym typeface="+mn-lt"/>
              </a:rPr>
              <a:t>=</a:t>
            </a:r>
            <a:r>
              <a:rPr kumimoji="0" lang="en-US" altLang="zh-CN" sz="2400" b="1" i="0" u="none" strike="noStrike" cap="none" normalizeH="0" baseline="0" dirty="0">
                <a:ln>
                  <a:noFill/>
                </a:ln>
                <a:solidFill>
                  <a:srgbClr val="000000"/>
                </a:solidFill>
                <a:effectLst/>
                <a:cs typeface="+mn-ea"/>
                <a:sym typeface="+mn-lt"/>
              </a:rPr>
              <a:t> B</a:t>
            </a:r>
            <a:r>
              <a:rPr kumimoji="0" lang="en-US" altLang="zh-CN" sz="2400" b="1" i="0" u="none" strike="noStrike" cap="none" normalizeH="0" baseline="0" dirty="0">
                <a:ln>
                  <a:noFill/>
                </a:ln>
                <a:solidFill>
                  <a:srgbClr val="000080"/>
                </a:solidFill>
                <a:effectLst/>
                <a:cs typeface="+mn-ea"/>
                <a:sym typeface="+mn-lt"/>
              </a:rPr>
              <a:t>;</a:t>
            </a:r>
            <a:endParaRPr kumimoji="0" lang="en-US" altLang="zh-CN" sz="2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00"/>
                </a:solidFill>
                <a:effectLst/>
                <a:cs typeface="+mn-ea"/>
                <a:sym typeface="+mn-lt"/>
              </a:rPr>
              <a:t>D </a:t>
            </a:r>
            <a:r>
              <a:rPr kumimoji="0" lang="en-US" altLang="zh-CN" sz="2400" b="1" i="0" u="none" strike="noStrike" cap="none" normalizeH="0" baseline="0" dirty="0">
                <a:ln>
                  <a:noFill/>
                </a:ln>
                <a:solidFill>
                  <a:srgbClr val="000080"/>
                </a:solidFill>
                <a:effectLst/>
                <a:cs typeface="+mn-ea"/>
                <a:sym typeface="+mn-lt"/>
              </a:rPr>
              <a:t>=</a:t>
            </a:r>
            <a:r>
              <a:rPr kumimoji="0" lang="en-US" altLang="zh-CN" sz="2400" b="1" i="0" u="none" strike="noStrike" cap="none" normalizeH="0" baseline="0" dirty="0">
                <a:ln>
                  <a:noFill/>
                </a:ln>
                <a:solidFill>
                  <a:srgbClr val="000000"/>
                </a:solidFill>
                <a:effectLst/>
                <a:cs typeface="+mn-ea"/>
                <a:sym typeface="+mn-lt"/>
              </a:rPr>
              <a:t> C</a:t>
            </a:r>
            <a:r>
              <a:rPr kumimoji="0" lang="en-US" altLang="zh-CN" sz="2400" b="1" i="0" u="none" strike="noStrike" cap="none" normalizeH="0" baseline="0" dirty="0">
                <a:ln>
                  <a:noFill/>
                </a:ln>
                <a:solidFill>
                  <a:srgbClr val="000080"/>
                </a:solidFill>
                <a:effectLst/>
                <a:cs typeface="+mn-ea"/>
                <a:sym typeface="+mn-lt"/>
              </a:rPr>
              <a:t>;</a:t>
            </a:r>
            <a:endParaRPr kumimoji="0" lang="en-US" altLang="zh-CN" sz="2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00"/>
                </a:solidFill>
                <a:effectLst/>
                <a:cs typeface="+mn-ea"/>
                <a:sym typeface="+mn-lt"/>
              </a:rPr>
              <a:t>E </a:t>
            </a:r>
            <a:r>
              <a:rPr kumimoji="0" lang="en-US" altLang="zh-CN" sz="2400" b="1" i="0" u="none" strike="noStrike" cap="none" normalizeH="0" baseline="0" dirty="0">
                <a:ln>
                  <a:noFill/>
                </a:ln>
                <a:solidFill>
                  <a:srgbClr val="000080"/>
                </a:solidFill>
                <a:effectLst/>
                <a:cs typeface="+mn-ea"/>
                <a:sym typeface="+mn-lt"/>
              </a:rPr>
              <a:t>=</a:t>
            </a:r>
            <a:r>
              <a:rPr kumimoji="0" lang="en-US" altLang="zh-CN" sz="2400" b="1" i="0" u="none" strike="noStrike" cap="none" normalizeH="0" baseline="0" dirty="0">
                <a:ln>
                  <a:noFill/>
                </a:ln>
                <a:solidFill>
                  <a:srgbClr val="000000"/>
                </a:solidFill>
                <a:effectLst/>
                <a:cs typeface="+mn-ea"/>
                <a:sym typeface="+mn-lt"/>
              </a:rPr>
              <a:t> D </a:t>
            </a:r>
            <a:r>
              <a:rPr kumimoji="0" lang="en-US" altLang="zh-CN" sz="2400" b="1" i="0" u="none" strike="noStrike" cap="none" normalizeH="0" baseline="0" dirty="0">
                <a:ln>
                  <a:noFill/>
                </a:ln>
                <a:solidFill>
                  <a:srgbClr val="000080"/>
                </a:solidFill>
                <a:effectLst/>
                <a:cs typeface="+mn-ea"/>
                <a:sym typeface="+mn-lt"/>
              </a:rPr>
              <a:t>+</a:t>
            </a:r>
            <a:r>
              <a:rPr kumimoji="0" lang="en-US" altLang="zh-CN" sz="2400" b="1" i="0" u="none" strike="noStrike" cap="none" normalizeH="0" baseline="0" dirty="0">
                <a:ln>
                  <a:noFill/>
                </a:ln>
                <a:solidFill>
                  <a:srgbClr val="000000"/>
                </a:solidFill>
                <a:effectLst/>
                <a:cs typeface="+mn-ea"/>
                <a:sym typeface="+mn-lt"/>
              </a:rPr>
              <a:t> T1</a:t>
            </a:r>
            <a:r>
              <a:rPr kumimoji="0" lang="en-US" altLang="zh-CN" sz="2400" b="1" i="0" u="none" strike="noStrike" cap="none" normalizeH="0" baseline="0" dirty="0">
                <a:ln>
                  <a:noFill/>
                </a:ln>
                <a:solidFill>
                  <a:srgbClr val="000080"/>
                </a:solidFill>
                <a:effectLst/>
                <a:cs typeface="+mn-ea"/>
                <a:sym typeface="+mn-lt"/>
              </a:rPr>
              <a:t>;</a:t>
            </a:r>
            <a:endParaRPr kumimoji="0" lang="en-US" altLang="zh-CN" sz="2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00"/>
                </a:solidFill>
                <a:effectLst/>
                <a:cs typeface="+mn-ea"/>
                <a:sym typeface="+mn-lt"/>
              </a:rPr>
              <a:t>F </a:t>
            </a:r>
            <a:r>
              <a:rPr kumimoji="0" lang="en-US" altLang="zh-CN" sz="2400" b="1" i="0" u="none" strike="noStrike" cap="none" normalizeH="0" baseline="0" dirty="0">
                <a:ln>
                  <a:noFill/>
                </a:ln>
                <a:solidFill>
                  <a:srgbClr val="000080"/>
                </a:solidFill>
                <a:effectLst/>
                <a:cs typeface="+mn-ea"/>
                <a:sym typeface="+mn-lt"/>
              </a:rPr>
              <a:t>=</a:t>
            </a:r>
            <a:r>
              <a:rPr kumimoji="0" lang="en-US" altLang="zh-CN" sz="2400" b="1" i="0" u="none" strike="noStrike" cap="none" normalizeH="0" baseline="0" dirty="0">
                <a:ln>
                  <a:noFill/>
                </a:ln>
                <a:solidFill>
                  <a:srgbClr val="000000"/>
                </a:solidFill>
                <a:effectLst/>
                <a:cs typeface="+mn-ea"/>
                <a:sym typeface="+mn-lt"/>
              </a:rPr>
              <a:t> E</a:t>
            </a:r>
            <a:r>
              <a:rPr kumimoji="0" lang="en-US" altLang="zh-CN" sz="2400" b="1" i="0" u="none" strike="noStrike" cap="none" normalizeH="0" baseline="0" dirty="0">
                <a:ln>
                  <a:noFill/>
                </a:ln>
                <a:solidFill>
                  <a:srgbClr val="000080"/>
                </a:solidFill>
                <a:effectLst/>
                <a:cs typeface="+mn-ea"/>
                <a:sym typeface="+mn-lt"/>
              </a:rPr>
              <a:t>;</a:t>
            </a:r>
            <a:endParaRPr kumimoji="0" lang="en-US" altLang="zh-CN" sz="2400" b="1" i="0" u="none" strike="noStrike" cap="none" normalizeH="0" baseline="0" dirty="0">
              <a:ln>
                <a:noFill/>
              </a:ln>
              <a:solidFill>
                <a:schemeClr val="tx1"/>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00"/>
                </a:solidFill>
                <a:effectLst/>
                <a:cs typeface="+mn-ea"/>
                <a:sym typeface="+mn-lt"/>
              </a:rPr>
              <a:t>G </a:t>
            </a:r>
            <a:r>
              <a:rPr kumimoji="0" lang="en-US" altLang="zh-CN" sz="2400" b="1" i="0" u="none" strike="noStrike" cap="none" normalizeH="0" baseline="0" dirty="0">
                <a:ln>
                  <a:noFill/>
                </a:ln>
                <a:solidFill>
                  <a:srgbClr val="000080"/>
                </a:solidFill>
                <a:effectLst/>
                <a:cs typeface="+mn-ea"/>
                <a:sym typeface="+mn-lt"/>
              </a:rPr>
              <a:t>=</a:t>
            </a:r>
            <a:r>
              <a:rPr kumimoji="0" lang="en-US" altLang="zh-CN" sz="2400" b="1" i="0" u="none" strike="noStrike" cap="none" normalizeH="0" baseline="0" dirty="0">
                <a:ln>
                  <a:noFill/>
                </a:ln>
                <a:solidFill>
                  <a:srgbClr val="000000"/>
                </a:solidFill>
                <a:effectLst/>
                <a:cs typeface="+mn-ea"/>
                <a:sym typeface="+mn-lt"/>
              </a:rPr>
              <a:t> F</a:t>
            </a:r>
            <a:r>
              <a:rPr kumimoji="0" lang="en-US" altLang="zh-CN" sz="2400" b="1" i="0" u="none" strike="noStrike" cap="none" normalizeH="0" baseline="0" dirty="0">
                <a:ln>
                  <a:noFill/>
                </a:ln>
                <a:solidFill>
                  <a:srgbClr val="000080"/>
                </a:solidFill>
                <a:effectLst/>
                <a:cs typeface="+mn-ea"/>
                <a:sym typeface="+mn-lt"/>
              </a:rPr>
              <a:t>;</a:t>
            </a:r>
            <a:endParaRPr kumimoji="0" lang="en-US" altLang="zh-CN" sz="2400" b="1" i="0" u="none" strike="noStrike" cap="none" normalizeH="0" baseline="0" dirty="0">
              <a:ln>
                <a:noFill/>
              </a:ln>
              <a:solidFill>
                <a:srgbClr val="000000"/>
              </a:solidFill>
              <a:effectLst/>
              <a:cs typeface="+mn-ea"/>
              <a:sym typeface="+mn-l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00"/>
                </a:solidFill>
                <a:effectLst/>
                <a:cs typeface="+mn-ea"/>
                <a:sym typeface="+mn-lt"/>
              </a:rPr>
              <a:t>H </a:t>
            </a:r>
            <a:r>
              <a:rPr kumimoji="0" lang="en-US" altLang="zh-CN" sz="2400" b="1" i="0" u="none" strike="noStrike" cap="none" normalizeH="0" baseline="0" dirty="0">
                <a:ln>
                  <a:noFill/>
                </a:ln>
                <a:solidFill>
                  <a:srgbClr val="000080"/>
                </a:solidFill>
                <a:effectLst/>
                <a:cs typeface="+mn-ea"/>
                <a:sym typeface="+mn-lt"/>
              </a:rPr>
              <a:t>=</a:t>
            </a:r>
            <a:r>
              <a:rPr kumimoji="0" lang="en-US" altLang="zh-CN" sz="2400" b="1" i="0" u="none" strike="noStrike" cap="none" normalizeH="0" baseline="0" dirty="0">
                <a:ln>
                  <a:noFill/>
                </a:ln>
                <a:solidFill>
                  <a:srgbClr val="000000"/>
                </a:solidFill>
                <a:effectLst/>
                <a:cs typeface="+mn-ea"/>
                <a:sym typeface="+mn-lt"/>
              </a:rPr>
              <a:t> G</a:t>
            </a:r>
            <a:r>
              <a:rPr kumimoji="0" lang="en-US" altLang="zh-CN" sz="2400" b="1" i="0" u="none" strike="noStrike" cap="none" normalizeH="0" baseline="0" dirty="0">
                <a:ln>
                  <a:noFill/>
                </a:ln>
                <a:solidFill>
                  <a:srgbClr val="000080"/>
                </a:solidFill>
                <a:effectLst/>
                <a:cs typeface="+mn-ea"/>
                <a:sym typeface="+mn-lt"/>
              </a:rPr>
              <a:t>;</a:t>
            </a:r>
            <a:r>
              <a:rPr kumimoji="0" lang="en-US" altLang="zh-CN" sz="2400" b="1" i="0" u="none" strike="noStrike" cap="none" normalizeH="0" baseline="0" dirty="0">
                <a:ln>
                  <a:noFill/>
                </a:ln>
                <a:solidFill>
                  <a:schemeClr val="tx1"/>
                </a:solidFill>
                <a:effectLst/>
                <a:cs typeface="+mn-ea"/>
                <a:sym typeface="+mn-lt"/>
              </a:rPr>
              <a:t> </a:t>
            </a:r>
          </a:p>
        </p:txBody>
      </p:sp>
      <p:sp>
        <p:nvSpPr>
          <p:cNvPr id="2" name="椭圆 1">
            <a:extLst>
              <a:ext uri="{FF2B5EF4-FFF2-40B4-BE49-F238E27FC236}">
                <a16:creationId xmlns:a16="http://schemas.microsoft.com/office/drawing/2014/main" id="{F341F404-FEC1-4068-A5A5-1B839E9D1177}"/>
              </a:ext>
            </a:extLst>
          </p:cNvPr>
          <p:cNvSpPr/>
          <p:nvPr/>
        </p:nvSpPr>
        <p:spPr>
          <a:xfrm>
            <a:off x="5097016" y="2343348"/>
            <a:ext cx="432048"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Picture 1">
            <a:extLst>
              <a:ext uri="{FF2B5EF4-FFF2-40B4-BE49-F238E27FC236}">
                <a16:creationId xmlns:a16="http://schemas.microsoft.com/office/drawing/2014/main" id="{B7E301E7-DB7F-477E-816D-7B86DF7A8258}"/>
              </a:ext>
            </a:extLst>
          </p:cNvPr>
          <p:cNvPicPr>
            <a:picLocks noChangeAspect="1" noChangeArrowheads="1"/>
          </p:cNvPicPr>
          <p:nvPr/>
        </p:nvPicPr>
        <p:blipFill>
          <a:blip r:embed="rId3"/>
          <a:srcRect/>
          <a:stretch>
            <a:fillRect/>
          </a:stretch>
        </p:blipFill>
        <p:spPr bwMode="auto">
          <a:xfrm>
            <a:off x="3615594" y="4012235"/>
            <a:ext cx="6264696" cy="2507578"/>
          </a:xfrm>
          <a:prstGeom prst="rect">
            <a:avLst/>
          </a:prstGeom>
          <a:noFill/>
          <a:ln w="9525">
            <a:noFill/>
            <a:miter lim="800000"/>
            <a:headEnd/>
            <a:tailEnd/>
          </a:ln>
          <a:effectLst/>
        </p:spPr>
      </p:pic>
      <p:cxnSp>
        <p:nvCxnSpPr>
          <p:cNvPr id="10" name="直接连接符 9">
            <a:extLst>
              <a:ext uri="{FF2B5EF4-FFF2-40B4-BE49-F238E27FC236}">
                <a16:creationId xmlns:a16="http://schemas.microsoft.com/office/drawing/2014/main" id="{A14A3B4B-7973-4CB8-9D97-15B76D96EF41}"/>
              </a:ext>
            </a:extLst>
          </p:cNvPr>
          <p:cNvCxnSpPr>
            <a:cxnSpLocks/>
          </p:cNvCxnSpPr>
          <p:nvPr/>
        </p:nvCxnSpPr>
        <p:spPr>
          <a:xfrm flipH="1">
            <a:off x="1496616" y="1628800"/>
            <a:ext cx="6336704" cy="51125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919696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lstStyle/>
          <a:p>
            <a:pPr lvl="1"/>
            <a:r>
              <a:rPr lang="zh-CN" altLang="en-US" dirty="0">
                <a:cs typeface="+mn-ea"/>
                <a:sym typeface="+mn-lt"/>
              </a:rPr>
              <a:t>消息字</a:t>
            </a:r>
            <a:r>
              <a:rPr lang="en-US" altLang="zh-CN" dirty="0" err="1">
                <a:cs typeface="+mn-ea"/>
                <a:sym typeface="+mn-lt"/>
              </a:rPr>
              <a:t>Wt</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SHA</a:t>
            </a:r>
            <a:r>
              <a:rPr lang="zh-CN" altLang="en-US" sz="2800" b="1" dirty="0">
                <a:solidFill>
                  <a:srgbClr val="C00000"/>
                </a:solidFill>
                <a:cs typeface="+mn-ea"/>
                <a:sym typeface="+mn-lt"/>
              </a:rPr>
              <a:t>算法</a:t>
            </a:r>
          </a:p>
        </p:txBody>
      </p:sp>
      <p:pic>
        <p:nvPicPr>
          <p:cNvPr id="6" name="Picture 1"/>
          <p:cNvPicPr>
            <a:picLocks noChangeAspect="1" noChangeArrowheads="1"/>
          </p:cNvPicPr>
          <p:nvPr/>
        </p:nvPicPr>
        <p:blipFill>
          <a:blip r:embed="rId2"/>
          <a:srcRect/>
          <a:stretch>
            <a:fillRect/>
          </a:stretch>
        </p:blipFill>
        <p:spPr bwMode="auto">
          <a:xfrm>
            <a:off x="1280592" y="2186467"/>
            <a:ext cx="8247620" cy="4182657"/>
          </a:xfrm>
          <a:prstGeom prst="rect">
            <a:avLst/>
          </a:prstGeom>
          <a:noFill/>
          <a:ln w="9525">
            <a:noFill/>
            <a:miter lim="800000"/>
            <a:headEnd/>
            <a:tailEnd/>
          </a:ln>
          <a:effectLst/>
        </p:spPr>
      </p:pic>
    </p:spTree>
    <p:extLst>
      <p:ext uri="{BB962C8B-B14F-4D97-AF65-F5344CB8AC3E}">
        <p14:creationId xmlns:p14="http://schemas.microsoft.com/office/powerpoint/2010/main" val="4171588815"/>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lstStyle/>
          <a:p>
            <a:pPr lvl="1"/>
            <a:r>
              <a:rPr lang="en-US" altLang="zh-CN" dirty="0">
                <a:cs typeface="+mn-ea"/>
                <a:sym typeface="+mn-lt"/>
              </a:rPr>
              <a:t>SHA-256</a:t>
            </a:r>
            <a:r>
              <a:rPr lang="zh-CN" altLang="en-US" dirty="0">
                <a:cs typeface="+mn-ea"/>
                <a:sym typeface="+mn-lt"/>
              </a:rPr>
              <a:t>的</a:t>
            </a:r>
            <a:r>
              <a:rPr lang="en-US" altLang="zh-CN" dirty="0">
                <a:cs typeface="+mn-ea"/>
                <a:sym typeface="+mn-lt"/>
              </a:rPr>
              <a:t>64</a:t>
            </a:r>
            <a:r>
              <a:rPr lang="zh-CN" altLang="en-US" dirty="0">
                <a:cs typeface="+mn-ea"/>
                <a:sym typeface="+mn-lt"/>
              </a:rPr>
              <a:t>个消息字的生成过程可以表示为</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SHA</a:t>
            </a:r>
            <a:r>
              <a:rPr lang="zh-CN" altLang="en-US" sz="2800" b="1" dirty="0">
                <a:solidFill>
                  <a:srgbClr val="C00000"/>
                </a:solidFill>
                <a:cs typeface="+mn-ea"/>
                <a:sym typeface="+mn-lt"/>
              </a:rPr>
              <a:t>算法</a:t>
            </a:r>
          </a:p>
        </p:txBody>
      </p:sp>
      <p:graphicFrame>
        <p:nvGraphicFramePr>
          <p:cNvPr id="6" name="Object 1"/>
          <p:cNvGraphicFramePr>
            <a:graphicFrameLocks noChangeAspect="1"/>
          </p:cNvGraphicFramePr>
          <p:nvPr>
            <p:extLst>
              <p:ext uri="{D42A27DB-BD31-4B8C-83A1-F6EECF244321}">
                <p14:modId xmlns:p14="http://schemas.microsoft.com/office/powerpoint/2010/main" val="1334966189"/>
              </p:ext>
            </p:extLst>
          </p:nvPr>
        </p:nvGraphicFramePr>
        <p:xfrm>
          <a:off x="214992" y="2276872"/>
          <a:ext cx="9476015" cy="3857653"/>
        </p:xfrm>
        <a:graphic>
          <a:graphicData uri="http://schemas.openxmlformats.org/presentationml/2006/ole">
            <mc:AlternateContent xmlns:mc="http://schemas.openxmlformats.org/markup-compatibility/2006">
              <mc:Choice xmlns:v="urn:schemas-microsoft-com:vml" Requires="v">
                <p:oleObj spid="_x0000_s3976" r:id="rId3" imgW="11515920" imgH="4286369" progId="">
                  <p:embed/>
                </p:oleObj>
              </mc:Choice>
              <mc:Fallback>
                <p:oleObj r:id="rId3" imgW="11515920" imgH="4286369" progId="">
                  <p:embed/>
                  <p:pic>
                    <p:nvPicPr>
                      <p:cNvPr id="280577"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992" y="2276872"/>
                        <a:ext cx="9476015" cy="3857653"/>
                      </a:xfrm>
                      <a:prstGeom prst="rect">
                        <a:avLst/>
                      </a:prstGeom>
                      <a:noFill/>
                    </p:spPr>
                  </p:pic>
                </p:oleObj>
              </mc:Fallback>
            </mc:AlternateContent>
          </a:graphicData>
        </a:graphic>
      </p:graphicFrame>
    </p:spTree>
    <p:extLst>
      <p:ext uri="{BB962C8B-B14F-4D97-AF65-F5344CB8AC3E}">
        <p14:creationId xmlns:p14="http://schemas.microsoft.com/office/powerpoint/2010/main" val="6668890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lstStyle/>
          <a:p>
            <a:pPr lvl="1"/>
            <a:r>
              <a:rPr lang="zh-CN" altLang="en-US" dirty="0">
                <a:cs typeface="+mn-ea"/>
                <a:sym typeface="+mn-lt"/>
              </a:rPr>
              <a:t>常数 </a:t>
            </a:r>
            <a:r>
              <a:rPr lang="en-US" altLang="zh-CN" dirty="0">
                <a:cs typeface="+mn-ea"/>
                <a:sym typeface="+mn-lt"/>
              </a:rPr>
              <a:t>Kt</a:t>
            </a:r>
          </a:p>
          <a:p>
            <a:pPr lvl="2"/>
            <a:r>
              <a:rPr lang="zh-CN" altLang="en-US" dirty="0">
                <a:highlight>
                  <a:srgbClr val="FFFF00"/>
                </a:highlight>
                <a:cs typeface="+mn-ea"/>
                <a:sym typeface="+mn-lt"/>
              </a:rPr>
              <a:t>共使用了</a:t>
            </a:r>
            <a:r>
              <a:rPr lang="en-US" altLang="zh-CN" dirty="0">
                <a:highlight>
                  <a:srgbClr val="FFFF00"/>
                </a:highlight>
                <a:cs typeface="+mn-ea"/>
                <a:sym typeface="+mn-lt"/>
              </a:rPr>
              <a:t>64</a:t>
            </a:r>
            <a:r>
              <a:rPr lang="zh-CN" altLang="en-US" dirty="0">
                <a:highlight>
                  <a:srgbClr val="FFFF00"/>
                </a:highlight>
                <a:cs typeface="+mn-ea"/>
                <a:sym typeface="+mn-lt"/>
              </a:rPr>
              <a:t>个</a:t>
            </a:r>
            <a:r>
              <a:rPr lang="en-US" altLang="zh-CN" dirty="0">
                <a:highlight>
                  <a:srgbClr val="FFFF00"/>
                </a:highlight>
                <a:cs typeface="+mn-ea"/>
                <a:sym typeface="+mn-lt"/>
              </a:rPr>
              <a:t>32</a:t>
            </a:r>
            <a:r>
              <a:rPr lang="zh-CN" altLang="en-US" dirty="0">
                <a:highlight>
                  <a:srgbClr val="FFFF00"/>
                </a:highlight>
                <a:cs typeface="+mn-ea"/>
                <a:sym typeface="+mn-lt"/>
              </a:rPr>
              <a:t>位字长的</a:t>
            </a:r>
            <a:r>
              <a:rPr lang="zh-CN" altLang="en-US" dirty="0">
                <a:solidFill>
                  <a:srgbClr val="FF0000"/>
                </a:solidFill>
                <a:highlight>
                  <a:srgbClr val="FFFF00"/>
                </a:highlight>
                <a:cs typeface="+mn-ea"/>
                <a:sym typeface="+mn-lt"/>
              </a:rPr>
              <a:t>常数</a:t>
            </a:r>
            <a:r>
              <a:rPr lang="zh-CN" altLang="en-US" dirty="0">
                <a:cs typeface="+mn-ea"/>
                <a:sym typeface="+mn-lt"/>
              </a:rPr>
              <a:t>，它们分别由最小的</a:t>
            </a:r>
            <a:r>
              <a:rPr lang="en-US" altLang="zh-CN" dirty="0">
                <a:cs typeface="+mn-ea"/>
                <a:sym typeface="+mn-lt"/>
              </a:rPr>
              <a:t>64</a:t>
            </a:r>
            <a:r>
              <a:rPr lang="zh-CN" altLang="en-US" dirty="0">
                <a:cs typeface="+mn-ea"/>
                <a:sym typeface="+mn-lt"/>
              </a:rPr>
              <a:t>个素数的立方根的小数部分的前</a:t>
            </a:r>
            <a:r>
              <a:rPr lang="en-US" altLang="zh-CN" dirty="0">
                <a:cs typeface="+mn-ea"/>
                <a:sym typeface="+mn-lt"/>
              </a:rPr>
              <a:t>32</a:t>
            </a:r>
            <a:r>
              <a:rPr lang="zh-CN" altLang="en-US" dirty="0">
                <a:cs typeface="+mn-ea"/>
                <a:sym typeface="+mn-lt"/>
              </a:rPr>
              <a:t>位产生</a:t>
            </a:r>
            <a:r>
              <a:rPr lang="en-US" altLang="zh-CN" dirty="0">
                <a:cs typeface="+mn-ea"/>
                <a:sym typeface="+mn-lt"/>
              </a:rPr>
              <a:t>(</a:t>
            </a:r>
            <a:r>
              <a:rPr lang="zh-CN" altLang="en-US" dirty="0">
                <a:cs typeface="+mn-ea"/>
                <a:sym typeface="+mn-lt"/>
              </a:rPr>
              <a:t>二进制表示</a:t>
            </a:r>
            <a:r>
              <a:rPr lang="en-US" altLang="zh-CN" dirty="0">
                <a:cs typeface="+mn-ea"/>
                <a:sym typeface="+mn-lt"/>
              </a:rPr>
              <a:t>) </a:t>
            </a:r>
            <a:endParaRPr lang="zh-CN" altLang="en-US"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SHA</a:t>
            </a:r>
            <a:r>
              <a:rPr lang="zh-CN" altLang="en-US" sz="2800" b="1" dirty="0">
                <a:solidFill>
                  <a:srgbClr val="C00000"/>
                </a:solidFill>
                <a:cs typeface="+mn-ea"/>
                <a:sym typeface="+mn-lt"/>
              </a:rPr>
              <a:t>算法</a:t>
            </a:r>
          </a:p>
        </p:txBody>
      </p:sp>
      <p:sp>
        <p:nvSpPr>
          <p:cNvPr id="6" name="Rectangle 1"/>
          <p:cNvSpPr>
            <a:spLocks noChangeArrowheads="1"/>
          </p:cNvSpPr>
          <p:nvPr/>
        </p:nvSpPr>
        <p:spPr bwMode="auto">
          <a:xfrm>
            <a:off x="1712640" y="3212976"/>
            <a:ext cx="5688632" cy="30469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cs typeface="+mn-ea"/>
                <a:sym typeface="+mn-lt"/>
              </a:rPr>
              <a:t>K</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64</a:t>
            </a:r>
            <a:r>
              <a:rPr kumimoji="0" lang="en-US" altLang="zh-CN" sz="1200" b="1" i="0" u="none" strike="noStrike" cap="none" normalizeH="0" baseline="0" dirty="0">
                <a:ln>
                  <a:noFill/>
                </a:ln>
                <a:solidFill>
                  <a:srgbClr val="000080"/>
                </a:solidFill>
                <a:effectLst/>
                <a:cs typeface="+mn-ea"/>
                <a:sym typeface="+mn-lt"/>
              </a:rPr>
              <a:t>]={</a:t>
            </a:r>
            <a:r>
              <a:rPr lang="en-US" altLang="zh-CN" sz="1200" b="1" dirty="0">
                <a:cs typeface="+mn-ea"/>
                <a:sym typeface="+mn-lt"/>
              </a:rPr>
              <a:t>  </a:t>
            </a:r>
            <a:r>
              <a:rPr kumimoji="0" lang="en-US" altLang="zh-CN" sz="1200" b="1" i="0" u="none" strike="noStrike" cap="none" normalizeH="0" baseline="0" dirty="0">
                <a:ln>
                  <a:noFill/>
                </a:ln>
                <a:solidFill>
                  <a:srgbClr val="FF8000"/>
                </a:solidFill>
                <a:effectLst/>
                <a:cs typeface="+mn-ea"/>
                <a:sym typeface="+mn-lt"/>
              </a:rPr>
              <a:t>0x428a2f98</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0x71374491</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0xb5c0fbcf</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0xe9b5dba5</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lvl="2" indent="127000" eaLnBrk="0" fontAlgn="base" hangingPunct="0">
              <a:spcBef>
                <a:spcPct val="0"/>
              </a:spcBef>
              <a:spcAft>
                <a:spcPct val="0"/>
              </a:spcAft>
            </a:pPr>
            <a:r>
              <a:rPr kumimoji="0" lang="en-US" altLang="zh-CN" sz="1200" b="1" i="0" u="none" strike="noStrike" cap="none" normalizeH="0" baseline="0" dirty="0">
                <a:ln>
                  <a:noFill/>
                </a:ln>
                <a:solidFill>
                  <a:srgbClr val="FF8000"/>
                </a:solidFill>
                <a:effectLst/>
                <a:cs typeface="+mn-ea"/>
                <a:sym typeface="+mn-lt"/>
              </a:rPr>
              <a:t>0x3956c25b</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0x59f111f1</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0x923f82a4</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0xab1c5ed5</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lvl="2" indent="127000" eaLnBrk="0" fontAlgn="base" hangingPunct="0">
              <a:spcBef>
                <a:spcPct val="0"/>
              </a:spcBef>
              <a:spcAft>
                <a:spcPct val="0"/>
              </a:spcAft>
            </a:pPr>
            <a:r>
              <a:rPr kumimoji="0" lang="en-US" altLang="zh-CN" sz="1200" b="1" i="0" u="none" strike="noStrike" cap="none" normalizeH="0" baseline="0" dirty="0">
                <a:ln>
                  <a:noFill/>
                </a:ln>
                <a:solidFill>
                  <a:srgbClr val="FF8000"/>
                </a:solidFill>
                <a:effectLst/>
                <a:cs typeface="+mn-ea"/>
                <a:sym typeface="+mn-lt"/>
              </a:rPr>
              <a:t>0xd807aa98</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0x12835b01</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0x243185be</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0x550c7dc3</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lvl="2" indent="127000" eaLnBrk="0" fontAlgn="base" hangingPunct="0">
              <a:spcBef>
                <a:spcPct val="0"/>
              </a:spcBef>
              <a:spcAft>
                <a:spcPct val="0"/>
              </a:spcAft>
            </a:pPr>
            <a:r>
              <a:rPr kumimoji="0" lang="en-US" altLang="zh-CN" sz="1200" b="1" i="0" u="none" strike="noStrike" cap="none" normalizeH="0" baseline="0" dirty="0">
                <a:ln>
                  <a:noFill/>
                </a:ln>
                <a:solidFill>
                  <a:srgbClr val="FF8000"/>
                </a:solidFill>
                <a:effectLst/>
                <a:cs typeface="+mn-ea"/>
                <a:sym typeface="+mn-lt"/>
              </a:rPr>
              <a:t>0x72be5d74</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0x80deb1fe</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0x9bdc06a7</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0xc19bf174</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lvl="2" indent="127000" eaLnBrk="0" fontAlgn="base" hangingPunct="0">
              <a:spcBef>
                <a:spcPct val="0"/>
              </a:spcBef>
              <a:spcAft>
                <a:spcPct val="0"/>
              </a:spcAft>
            </a:pPr>
            <a:r>
              <a:rPr kumimoji="0" lang="en-US" altLang="zh-CN" sz="1200" b="1" i="0" u="none" strike="noStrike" cap="none" normalizeH="0" baseline="0" dirty="0">
                <a:ln>
                  <a:noFill/>
                </a:ln>
                <a:solidFill>
                  <a:srgbClr val="FF8000"/>
                </a:solidFill>
                <a:effectLst/>
                <a:cs typeface="+mn-ea"/>
                <a:sym typeface="+mn-lt"/>
              </a:rPr>
              <a:t>0xe49b69c1</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0xefbe4786</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0x0fc19dc6</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0x240ca1cc</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lvl="2" indent="127000" eaLnBrk="0" fontAlgn="base" hangingPunct="0">
              <a:spcBef>
                <a:spcPct val="0"/>
              </a:spcBef>
              <a:spcAft>
                <a:spcPct val="0"/>
              </a:spcAft>
            </a:pPr>
            <a:r>
              <a:rPr kumimoji="0" lang="en-US" altLang="zh-CN" sz="1200" b="1" i="0" u="none" strike="noStrike" cap="none" normalizeH="0" baseline="0" dirty="0">
                <a:ln>
                  <a:noFill/>
                </a:ln>
                <a:solidFill>
                  <a:srgbClr val="FF8000"/>
                </a:solidFill>
                <a:effectLst/>
                <a:cs typeface="+mn-ea"/>
                <a:sym typeface="+mn-lt"/>
              </a:rPr>
              <a:t>0x2de92c6f</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0x4a7484aa</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0x5cb0a9dc</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0x76f988da</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lvl="2" indent="127000" eaLnBrk="0" fontAlgn="base" hangingPunct="0">
              <a:spcBef>
                <a:spcPct val="0"/>
              </a:spcBef>
              <a:spcAft>
                <a:spcPct val="0"/>
              </a:spcAft>
            </a:pPr>
            <a:r>
              <a:rPr kumimoji="0" lang="en-US" altLang="zh-CN" sz="1200" b="1" i="0" u="none" strike="noStrike" cap="none" normalizeH="0" baseline="0" dirty="0">
                <a:ln>
                  <a:noFill/>
                </a:ln>
                <a:solidFill>
                  <a:srgbClr val="FF8000"/>
                </a:solidFill>
                <a:effectLst/>
                <a:cs typeface="+mn-ea"/>
                <a:sym typeface="+mn-lt"/>
              </a:rPr>
              <a:t>0x983e5152</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0xa831c66d</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0xb00327c8</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0xbf597fc7</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lvl="2" indent="127000" eaLnBrk="0" fontAlgn="base" hangingPunct="0">
              <a:spcBef>
                <a:spcPct val="0"/>
              </a:spcBef>
              <a:spcAft>
                <a:spcPct val="0"/>
              </a:spcAft>
            </a:pPr>
            <a:r>
              <a:rPr kumimoji="0" lang="en-US" altLang="zh-CN" sz="1200" b="1" i="0" u="none" strike="noStrike" cap="none" normalizeH="0" baseline="0" dirty="0">
                <a:ln>
                  <a:noFill/>
                </a:ln>
                <a:solidFill>
                  <a:srgbClr val="FF8000"/>
                </a:solidFill>
                <a:effectLst/>
                <a:cs typeface="+mn-ea"/>
                <a:sym typeface="+mn-lt"/>
              </a:rPr>
              <a:t>0xc6e00bf3</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0xd5a79147</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0x06ca6351</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0x14292967</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lvl="2" indent="127000" eaLnBrk="0" fontAlgn="base" hangingPunct="0">
              <a:spcBef>
                <a:spcPct val="0"/>
              </a:spcBef>
              <a:spcAft>
                <a:spcPct val="0"/>
              </a:spcAft>
            </a:pPr>
            <a:r>
              <a:rPr kumimoji="0" lang="en-US" altLang="zh-CN" sz="1200" b="1" i="0" u="none" strike="noStrike" cap="none" normalizeH="0" baseline="0" dirty="0">
                <a:ln>
                  <a:noFill/>
                </a:ln>
                <a:solidFill>
                  <a:srgbClr val="FF8000"/>
                </a:solidFill>
                <a:effectLst/>
                <a:cs typeface="+mn-ea"/>
                <a:sym typeface="+mn-lt"/>
              </a:rPr>
              <a:t>0x27b70a85</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0x2e1b2138</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0x4d2c6dfc</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0x53380d13</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lvl="2" indent="127000" eaLnBrk="0" fontAlgn="base" hangingPunct="0">
              <a:spcBef>
                <a:spcPct val="0"/>
              </a:spcBef>
              <a:spcAft>
                <a:spcPct val="0"/>
              </a:spcAft>
            </a:pPr>
            <a:r>
              <a:rPr kumimoji="0" lang="en-US" altLang="zh-CN" sz="1200" b="1" i="0" u="none" strike="noStrike" cap="none" normalizeH="0" baseline="0" dirty="0">
                <a:ln>
                  <a:noFill/>
                </a:ln>
                <a:solidFill>
                  <a:srgbClr val="FF8000"/>
                </a:solidFill>
                <a:effectLst/>
                <a:cs typeface="+mn-ea"/>
                <a:sym typeface="+mn-lt"/>
              </a:rPr>
              <a:t>0x650a7354</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0x766a0abb</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0x81c2c92e</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0x92722c85</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lvl="2" indent="127000" eaLnBrk="0" fontAlgn="base" hangingPunct="0">
              <a:spcBef>
                <a:spcPct val="0"/>
              </a:spcBef>
              <a:spcAft>
                <a:spcPct val="0"/>
              </a:spcAft>
            </a:pPr>
            <a:r>
              <a:rPr kumimoji="0" lang="en-US" altLang="zh-CN" sz="1200" b="1" i="0" u="none" strike="noStrike" cap="none" normalizeH="0" baseline="0" dirty="0">
                <a:ln>
                  <a:noFill/>
                </a:ln>
                <a:solidFill>
                  <a:srgbClr val="FF8000"/>
                </a:solidFill>
                <a:effectLst/>
                <a:cs typeface="+mn-ea"/>
                <a:sym typeface="+mn-lt"/>
              </a:rPr>
              <a:t>0xa2bfe8a1</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0xa81a664b</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0xc24b8b70</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0xc76c51a3</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lvl="2" indent="127000" eaLnBrk="0" fontAlgn="base" hangingPunct="0">
              <a:spcBef>
                <a:spcPct val="0"/>
              </a:spcBef>
              <a:spcAft>
                <a:spcPct val="0"/>
              </a:spcAft>
            </a:pPr>
            <a:r>
              <a:rPr kumimoji="0" lang="en-US" altLang="zh-CN" sz="1200" b="1" i="0" u="none" strike="noStrike" cap="none" normalizeH="0" baseline="0" dirty="0">
                <a:ln>
                  <a:noFill/>
                </a:ln>
                <a:solidFill>
                  <a:srgbClr val="FF8000"/>
                </a:solidFill>
                <a:effectLst/>
                <a:cs typeface="+mn-ea"/>
                <a:sym typeface="+mn-lt"/>
              </a:rPr>
              <a:t>0xd192e819</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0xd6990624</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0xf40e3585</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0x106aa070</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lvl="2" indent="127000" eaLnBrk="0" fontAlgn="base" hangingPunct="0">
              <a:spcBef>
                <a:spcPct val="0"/>
              </a:spcBef>
              <a:spcAft>
                <a:spcPct val="0"/>
              </a:spcAft>
            </a:pPr>
            <a:r>
              <a:rPr kumimoji="0" lang="en-US" altLang="zh-CN" sz="1200" b="1" i="0" u="none" strike="noStrike" cap="none" normalizeH="0" baseline="0" dirty="0">
                <a:ln>
                  <a:noFill/>
                </a:ln>
                <a:solidFill>
                  <a:srgbClr val="FF8000"/>
                </a:solidFill>
                <a:effectLst/>
                <a:cs typeface="+mn-ea"/>
                <a:sym typeface="+mn-lt"/>
              </a:rPr>
              <a:t>0x19a4c116</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0x1e376c08</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0x2748774c</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0x34b0bcb5</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lvl="2" indent="127000" eaLnBrk="0" fontAlgn="base" hangingPunct="0">
              <a:spcBef>
                <a:spcPct val="0"/>
              </a:spcBef>
              <a:spcAft>
                <a:spcPct val="0"/>
              </a:spcAft>
            </a:pPr>
            <a:r>
              <a:rPr kumimoji="0" lang="en-US" altLang="zh-CN" sz="1200" b="1" i="0" u="none" strike="noStrike" cap="none" normalizeH="0" baseline="0" dirty="0">
                <a:ln>
                  <a:noFill/>
                </a:ln>
                <a:solidFill>
                  <a:srgbClr val="FF8000"/>
                </a:solidFill>
                <a:effectLst/>
                <a:cs typeface="+mn-ea"/>
                <a:sym typeface="+mn-lt"/>
              </a:rPr>
              <a:t>0x391c0cb3</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0x4ed8aa4a</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0x5b9cca4f</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0x682e6ff3</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lvl="2" indent="127000" eaLnBrk="0" fontAlgn="base" hangingPunct="0">
              <a:spcBef>
                <a:spcPct val="0"/>
              </a:spcBef>
              <a:spcAft>
                <a:spcPct val="0"/>
              </a:spcAft>
            </a:pPr>
            <a:r>
              <a:rPr kumimoji="0" lang="en-US" altLang="zh-CN" sz="1200" b="1" i="0" u="none" strike="noStrike" cap="none" normalizeH="0" baseline="0" dirty="0">
                <a:ln>
                  <a:noFill/>
                </a:ln>
                <a:solidFill>
                  <a:srgbClr val="FF8000"/>
                </a:solidFill>
                <a:effectLst/>
                <a:cs typeface="+mn-ea"/>
                <a:sym typeface="+mn-lt"/>
              </a:rPr>
              <a:t>0x748f82ee</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0x78a5636f</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0x84c87814</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0x8cc70208</a:t>
            </a:r>
            <a:r>
              <a:rPr kumimoji="0" lang="en-US" altLang="zh-CN" sz="1200" b="1" i="0" u="none" strike="noStrike" cap="none" normalizeH="0" baseline="0" dirty="0">
                <a:ln>
                  <a:noFill/>
                </a:ln>
                <a:solidFill>
                  <a:srgbClr val="000080"/>
                </a:solidFill>
                <a:effectLst/>
                <a:cs typeface="+mn-ea"/>
                <a:sym typeface="+mn-lt"/>
              </a:rPr>
              <a:t>,</a:t>
            </a:r>
            <a:endParaRPr kumimoji="0" lang="en-US" altLang="zh-CN" sz="1200" b="1" i="0" u="none" strike="noStrike" cap="none" normalizeH="0" baseline="0" dirty="0">
              <a:ln>
                <a:noFill/>
              </a:ln>
              <a:solidFill>
                <a:schemeClr val="tx1"/>
              </a:solidFill>
              <a:effectLst/>
              <a:cs typeface="+mn-ea"/>
              <a:sym typeface="+mn-lt"/>
            </a:endParaRPr>
          </a:p>
          <a:p>
            <a:pPr lvl="2" indent="127000" eaLnBrk="0" fontAlgn="base" hangingPunct="0">
              <a:spcBef>
                <a:spcPct val="0"/>
              </a:spcBef>
              <a:spcAft>
                <a:spcPct val="0"/>
              </a:spcAft>
            </a:pPr>
            <a:r>
              <a:rPr kumimoji="0" lang="en-US" altLang="zh-CN" sz="1200" b="1" i="0" u="none" strike="noStrike" cap="none" normalizeH="0" baseline="0" dirty="0">
                <a:ln>
                  <a:noFill/>
                </a:ln>
                <a:solidFill>
                  <a:srgbClr val="FF8000"/>
                </a:solidFill>
                <a:effectLst/>
                <a:cs typeface="+mn-ea"/>
                <a:sym typeface="+mn-lt"/>
              </a:rPr>
              <a:t>0x90befffa</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0xa4506ceb</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0xbef9a3f7</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rgbClr val="FF8000"/>
                </a:solidFill>
                <a:effectLst/>
                <a:cs typeface="+mn-ea"/>
                <a:sym typeface="+mn-lt"/>
              </a:rPr>
              <a:t>0xc67178f2</a:t>
            </a:r>
            <a:r>
              <a:rPr kumimoji="0" lang="en-US" altLang="zh-CN" sz="1200" b="1" i="0" u="none" strike="noStrike" cap="none" normalizeH="0" baseline="0" dirty="0">
                <a:ln>
                  <a:noFill/>
                </a:ln>
                <a:solidFill>
                  <a:srgbClr val="000080"/>
                </a:solidFill>
                <a:effectLst/>
                <a:cs typeface="+mn-ea"/>
                <a:sym typeface="+mn-lt"/>
              </a:rPr>
              <a:t>}</a:t>
            </a:r>
            <a:r>
              <a:rPr kumimoji="0" lang="en-US" altLang="zh-CN" sz="1200" b="1" i="0" u="none" strike="noStrike" cap="none" normalizeH="0" baseline="0" dirty="0">
                <a:ln>
                  <a:noFill/>
                </a:ln>
                <a:solidFill>
                  <a:schemeClr val="tx1"/>
                </a:solidFill>
                <a:effectLst/>
                <a:cs typeface="+mn-ea"/>
                <a:sym typeface="+mn-lt"/>
              </a:rPr>
              <a:t> </a:t>
            </a:r>
          </a:p>
        </p:txBody>
      </p:sp>
    </p:spTree>
    <p:extLst>
      <p:ext uri="{BB962C8B-B14F-4D97-AF65-F5344CB8AC3E}">
        <p14:creationId xmlns:p14="http://schemas.microsoft.com/office/powerpoint/2010/main" val="296556370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272480" y="3573016"/>
            <a:ext cx="4817740" cy="2304256"/>
          </a:xfrm>
        </p:spPr>
        <p:txBody>
          <a:bodyPr>
            <a:normAutofit/>
          </a:bodyPr>
          <a:lstStyle/>
          <a:p>
            <a:pPr lvl="1" algn="just"/>
            <a:endParaRPr lang="en-US" altLang="zh-CN" b="1" dirty="0">
              <a:solidFill>
                <a:prstClr val="black"/>
              </a:solidFill>
              <a:cs typeface="+mn-ea"/>
              <a:sym typeface="+mn-lt"/>
            </a:endParaRPr>
          </a:p>
          <a:p>
            <a:pPr lvl="1" algn="just"/>
            <a:r>
              <a:rPr lang="zh-CN" altLang="en-US" dirty="0">
                <a:cs typeface="+mn-ea"/>
                <a:sym typeface="+mn-lt"/>
              </a:rPr>
              <a:t>否则，输出 </a:t>
            </a:r>
            <a:r>
              <a:rPr lang="en-US" altLang="zh-CN" dirty="0">
                <a:cs typeface="+mn-ea"/>
                <a:sym typeface="+mn-lt"/>
              </a:rPr>
              <a:t>“wrong</a:t>
            </a:r>
            <a:r>
              <a:rPr lang="zh-CN" altLang="en-US" dirty="0">
                <a:cs typeface="+mn-ea"/>
                <a:sym typeface="+mn-lt"/>
              </a:rPr>
              <a:t>！</a:t>
            </a:r>
            <a:r>
              <a:rPr lang="en-US" altLang="zh-CN" dirty="0">
                <a:cs typeface="+mn-ea"/>
                <a:sym typeface="+mn-lt"/>
              </a:rPr>
              <a:t>”</a:t>
            </a:r>
            <a:r>
              <a:rPr lang="zh-CN" altLang="en-US" dirty="0">
                <a:cs typeface="+mn-ea"/>
                <a:sym typeface="+mn-lt"/>
              </a:rPr>
              <a:t>，并退出运行。</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1</a:t>
            </a:r>
            <a:r>
              <a:rPr lang="zh-CN" altLang="en-US" sz="2800" b="1" dirty="0">
                <a:solidFill>
                  <a:srgbClr val="C00000"/>
                </a:solidFill>
                <a:cs typeface="+mn-ea"/>
                <a:sym typeface="+mn-lt"/>
              </a:rPr>
              <a:t>）简单加密算法逆向分析 </a:t>
            </a:r>
            <a:r>
              <a:rPr lang="en-US" altLang="zh-CN" sz="2800" b="1" dirty="0">
                <a:solidFill>
                  <a:srgbClr val="C00000"/>
                </a:solidFill>
                <a:cs typeface="+mn-ea"/>
                <a:sym typeface="+mn-lt"/>
              </a:rPr>
              <a:t>— </a:t>
            </a:r>
            <a:r>
              <a:rPr lang="zh-CN" altLang="en-US" sz="2800" b="1" dirty="0">
                <a:solidFill>
                  <a:srgbClr val="C00000"/>
                </a:solidFill>
                <a:cs typeface="+mn-ea"/>
                <a:sym typeface="+mn-lt"/>
              </a:rPr>
              <a:t>异或加密</a:t>
            </a:r>
          </a:p>
        </p:txBody>
      </p:sp>
      <p:pic>
        <p:nvPicPr>
          <p:cNvPr id="9" name="图片 8">
            <a:extLst>
              <a:ext uri="{FF2B5EF4-FFF2-40B4-BE49-F238E27FC236}">
                <a16:creationId xmlns:a16="http://schemas.microsoft.com/office/drawing/2014/main" id="{C10AFEEA-4F70-438B-B32C-241F9D990F7B}"/>
              </a:ext>
            </a:extLst>
          </p:cNvPr>
          <p:cNvPicPr>
            <a:picLocks noChangeAspect="1"/>
          </p:cNvPicPr>
          <p:nvPr/>
        </p:nvPicPr>
        <p:blipFill>
          <a:blip r:embed="rId2"/>
          <a:stretch>
            <a:fillRect/>
          </a:stretch>
        </p:blipFill>
        <p:spPr>
          <a:xfrm>
            <a:off x="5313040" y="2636912"/>
            <a:ext cx="4500595" cy="3157561"/>
          </a:xfrm>
          <a:prstGeom prst="rect">
            <a:avLst/>
          </a:prstGeom>
        </p:spPr>
      </p:pic>
      <p:sp>
        <p:nvSpPr>
          <p:cNvPr id="10" name="矩形 9">
            <a:extLst>
              <a:ext uri="{FF2B5EF4-FFF2-40B4-BE49-F238E27FC236}">
                <a16:creationId xmlns:a16="http://schemas.microsoft.com/office/drawing/2014/main" id="{D1E77D90-B1DC-4917-9C7E-C4AB13998C65}"/>
              </a:ext>
            </a:extLst>
          </p:cNvPr>
          <p:cNvSpPr/>
          <p:nvPr/>
        </p:nvSpPr>
        <p:spPr>
          <a:xfrm>
            <a:off x="5324568" y="2911692"/>
            <a:ext cx="3643605" cy="360040"/>
          </a:xfrm>
          <a:custGeom>
            <a:avLst/>
            <a:gdLst>
              <a:gd name="connsiteX0" fmla="*/ 0 w 3643605"/>
              <a:gd name="connsiteY0" fmla="*/ 0 h 360040"/>
              <a:gd name="connsiteX1" fmla="*/ 643704 w 3643605"/>
              <a:gd name="connsiteY1" fmla="*/ 0 h 360040"/>
              <a:gd name="connsiteX2" fmla="*/ 1323843 w 3643605"/>
              <a:gd name="connsiteY2" fmla="*/ 0 h 360040"/>
              <a:gd name="connsiteX3" fmla="*/ 1931111 w 3643605"/>
              <a:gd name="connsiteY3" fmla="*/ 0 h 360040"/>
              <a:gd name="connsiteX4" fmla="*/ 2465506 w 3643605"/>
              <a:gd name="connsiteY4" fmla="*/ 0 h 360040"/>
              <a:gd name="connsiteX5" fmla="*/ 2999901 w 3643605"/>
              <a:gd name="connsiteY5" fmla="*/ 0 h 360040"/>
              <a:gd name="connsiteX6" fmla="*/ 3643605 w 3643605"/>
              <a:gd name="connsiteY6" fmla="*/ 0 h 360040"/>
              <a:gd name="connsiteX7" fmla="*/ 3643605 w 3643605"/>
              <a:gd name="connsiteY7" fmla="*/ 360040 h 360040"/>
              <a:gd name="connsiteX8" fmla="*/ 3109210 w 3643605"/>
              <a:gd name="connsiteY8" fmla="*/ 360040 h 360040"/>
              <a:gd name="connsiteX9" fmla="*/ 2465506 w 3643605"/>
              <a:gd name="connsiteY9" fmla="*/ 360040 h 360040"/>
              <a:gd name="connsiteX10" fmla="*/ 1931111 w 3643605"/>
              <a:gd name="connsiteY10" fmla="*/ 360040 h 360040"/>
              <a:gd name="connsiteX11" fmla="*/ 1250971 w 3643605"/>
              <a:gd name="connsiteY11" fmla="*/ 360040 h 360040"/>
              <a:gd name="connsiteX12" fmla="*/ 680140 w 3643605"/>
              <a:gd name="connsiteY12" fmla="*/ 360040 h 360040"/>
              <a:gd name="connsiteX13" fmla="*/ 0 w 3643605"/>
              <a:gd name="connsiteY13" fmla="*/ 360040 h 360040"/>
              <a:gd name="connsiteX14" fmla="*/ 0 w 3643605"/>
              <a:gd name="connsiteY14" fmla="*/ 0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43605" h="360040" extrusionOk="0">
                <a:moveTo>
                  <a:pt x="0" y="0"/>
                </a:moveTo>
                <a:cubicBezTo>
                  <a:pt x="276174" y="18521"/>
                  <a:pt x="380520" y="24841"/>
                  <a:pt x="643704" y="0"/>
                </a:cubicBezTo>
                <a:cubicBezTo>
                  <a:pt x="906888" y="-24841"/>
                  <a:pt x="1030716" y="-8696"/>
                  <a:pt x="1323843" y="0"/>
                </a:cubicBezTo>
                <a:cubicBezTo>
                  <a:pt x="1616970" y="8696"/>
                  <a:pt x="1682721" y="10669"/>
                  <a:pt x="1931111" y="0"/>
                </a:cubicBezTo>
                <a:cubicBezTo>
                  <a:pt x="2179501" y="-10669"/>
                  <a:pt x="2285787" y="-3849"/>
                  <a:pt x="2465506" y="0"/>
                </a:cubicBezTo>
                <a:cubicBezTo>
                  <a:pt x="2645225" y="3849"/>
                  <a:pt x="2770305" y="5433"/>
                  <a:pt x="2999901" y="0"/>
                </a:cubicBezTo>
                <a:cubicBezTo>
                  <a:pt x="3229497" y="-5433"/>
                  <a:pt x="3362057" y="-11692"/>
                  <a:pt x="3643605" y="0"/>
                </a:cubicBezTo>
                <a:cubicBezTo>
                  <a:pt x="3643460" y="111112"/>
                  <a:pt x="3659309" y="274605"/>
                  <a:pt x="3643605" y="360040"/>
                </a:cubicBezTo>
                <a:cubicBezTo>
                  <a:pt x="3396236" y="355601"/>
                  <a:pt x="3248598" y="338322"/>
                  <a:pt x="3109210" y="360040"/>
                </a:cubicBezTo>
                <a:cubicBezTo>
                  <a:pt x="2969822" y="381758"/>
                  <a:pt x="2696948" y="378089"/>
                  <a:pt x="2465506" y="360040"/>
                </a:cubicBezTo>
                <a:cubicBezTo>
                  <a:pt x="2234064" y="341991"/>
                  <a:pt x="2067140" y="349980"/>
                  <a:pt x="1931111" y="360040"/>
                </a:cubicBezTo>
                <a:cubicBezTo>
                  <a:pt x="1795082" y="370100"/>
                  <a:pt x="1418378" y="381587"/>
                  <a:pt x="1250971" y="360040"/>
                </a:cubicBezTo>
                <a:cubicBezTo>
                  <a:pt x="1083564" y="338493"/>
                  <a:pt x="851287" y="373306"/>
                  <a:pt x="680140" y="360040"/>
                </a:cubicBezTo>
                <a:cubicBezTo>
                  <a:pt x="508993" y="346774"/>
                  <a:pt x="191913" y="352329"/>
                  <a:pt x="0" y="360040"/>
                </a:cubicBezTo>
                <a:cubicBezTo>
                  <a:pt x="2934" y="210076"/>
                  <a:pt x="16290" y="98062"/>
                  <a:pt x="0" y="0"/>
                </a:cubicBezTo>
                <a:close/>
              </a:path>
            </a:pathLst>
          </a:custGeom>
          <a:noFill/>
          <a:ln>
            <a:solidFill>
              <a:srgbClr val="FF0000"/>
            </a:solidFill>
            <a:extLst>
              <a:ext uri="{C807C97D-BFC1-408E-A445-0C87EB9F89A2}">
                <ask:lineSketchStyleProps xmlns:ask="http://schemas.microsoft.com/office/drawing/2018/sketchyshapes" sd="112418448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2" name="直接箭头连接符 11">
            <a:extLst>
              <a:ext uri="{FF2B5EF4-FFF2-40B4-BE49-F238E27FC236}">
                <a16:creationId xmlns:a16="http://schemas.microsoft.com/office/drawing/2014/main" id="{45D33A59-3CE3-4388-A608-F26E7861960D}"/>
              </a:ext>
            </a:extLst>
          </p:cNvPr>
          <p:cNvCxnSpPr>
            <a:cxnSpLocks/>
            <a:stCxn id="10" idx="1"/>
          </p:cNvCxnSpPr>
          <p:nvPr/>
        </p:nvCxnSpPr>
        <p:spPr>
          <a:xfrm flipH="1">
            <a:off x="1856656" y="3091712"/>
            <a:ext cx="3467912" cy="10573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内容占位符 3">
            <a:extLst>
              <a:ext uri="{FF2B5EF4-FFF2-40B4-BE49-F238E27FC236}">
                <a16:creationId xmlns:a16="http://schemas.microsoft.com/office/drawing/2014/main" id="{4CA94DD4-A38D-4AED-BD79-8C96679D133F}"/>
              </a:ext>
            </a:extLst>
          </p:cNvPr>
          <p:cNvSpPr txBox="1">
            <a:spLocks/>
          </p:cNvSpPr>
          <p:nvPr/>
        </p:nvSpPr>
        <p:spPr>
          <a:xfrm>
            <a:off x="429748" y="1628800"/>
            <a:ext cx="8915400" cy="51125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6">
                  <a:lumMod val="75000"/>
                </a:schemeClr>
              </a:buClr>
              <a:buFont typeface="Wingdings" panose="05000000000000000000" pitchFamily="2" charset="2"/>
              <a:buChar char="p"/>
              <a:defRPr sz="32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Font typeface="Wingdings" panose="05000000000000000000" pitchFamily="2" charset="2"/>
              <a:buChar char="Ø"/>
              <a:defRPr sz="24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zh-CN" altLang="en-US" dirty="0">
                <a:cs typeface="+mn-ea"/>
                <a:sym typeface="+mn-lt"/>
              </a:rPr>
              <a:t>使用</a:t>
            </a:r>
            <a:r>
              <a:rPr lang="en-US" altLang="zh-CN" dirty="0">
                <a:cs typeface="+mn-ea"/>
                <a:sym typeface="+mn-lt"/>
              </a:rPr>
              <a:t>IDA</a:t>
            </a:r>
            <a:r>
              <a:rPr lang="zh-CN" altLang="en-US" dirty="0">
                <a:cs typeface="+mn-ea"/>
                <a:sym typeface="+mn-lt"/>
              </a:rPr>
              <a:t>打开</a:t>
            </a:r>
            <a:r>
              <a:rPr lang="en-US" altLang="zh-CN" dirty="0">
                <a:cs typeface="+mn-ea"/>
                <a:sym typeface="+mn-lt"/>
              </a:rPr>
              <a:t>xorencryption.exe</a:t>
            </a:r>
            <a:r>
              <a:rPr lang="zh-CN" altLang="en-US" dirty="0">
                <a:cs typeface="+mn-ea"/>
                <a:sym typeface="+mn-lt"/>
              </a:rPr>
              <a:t>，定位到</a:t>
            </a:r>
            <a:r>
              <a:rPr lang="en-US" altLang="zh-CN" dirty="0">
                <a:cs typeface="+mn-ea"/>
                <a:sym typeface="+mn-lt"/>
              </a:rPr>
              <a:t>main</a:t>
            </a:r>
            <a:r>
              <a:rPr lang="zh-CN" altLang="en-US" dirty="0">
                <a:cs typeface="+mn-ea"/>
                <a:sym typeface="+mn-lt"/>
              </a:rPr>
              <a:t>函数，分析程序的流程</a:t>
            </a:r>
            <a:endParaRPr lang="en-US" altLang="zh-CN" dirty="0">
              <a:cs typeface="+mn-ea"/>
              <a:sym typeface="+mn-lt"/>
            </a:endParaRPr>
          </a:p>
          <a:p>
            <a:pPr lvl="1"/>
            <a:endParaRPr lang="en-US" altLang="zh-CN" dirty="0">
              <a:solidFill>
                <a:prstClr val="black"/>
              </a:solidFill>
              <a:cs typeface="+mn-ea"/>
              <a:sym typeface="+mn-lt"/>
            </a:endParaRPr>
          </a:p>
          <a:p>
            <a:pPr lvl="1"/>
            <a:endParaRPr lang="en-US" altLang="zh-CN" dirty="0">
              <a:solidFill>
                <a:prstClr val="black"/>
              </a:solidFill>
              <a:cs typeface="+mn-ea"/>
              <a:sym typeface="+mn-lt"/>
            </a:endParaRPr>
          </a:p>
          <a:p>
            <a:pPr lvl="1"/>
            <a:endParaRPr lang="en-US" altLang="zh-CN" dirty="0">
              <a:solidFill>
                <a:prstClr val="black"/>
              </a:solidFill>
              <a:cs typeface="+mn-ea"/>
              <a:sym typeface="+mn-lt"/>
            </a:endParaRPr>
          </a:p>
          <a:p>
            <a:pPr lvl="1"/>
            <a:endParaRPr lang="en-US" altLang="zh-CN" dirty="0">
              <a:solidFill>
                <a:prstClr val="black"/>
              </a:solidFill>
              <a:cs typeface="+mn-ea"/>
              <a:sym typeface="+mn-lt"/>
            </a:endParaRPr>
          </a:p>
          <a:p>
            <a:pPr lvl="1"/>
            <a:endParaRPr lang="en-US" altLang="zh-CN" dirty="0">
              <a:solidFill>
                <a:prstClr val="black"/>
              </a:solidFill>
              <a:cs typeface="+mn-ea"/>
              <a:sym typeface="+mn-lt"/>
            </a:endParaRPr>
          </a:p>
          <a:p>
            <a:pPr lvl="1"/>
            <a:endParaRPr lang="en-US" altLang="zh-CN" dirty="0">
              <a:solidFill>
                <a:prstClr val="black"/>
              </a:solidFill>
              <a:cs typeface="+mn-ea"/>
              <a:sym typeface="+mn-lt"/>
            </a:endParaRPr>
          </a:p>
          <a:p>
            <a:pPr lvl="1"/>
            <a:endParaRPr lang="en-US" altLang="zh-CN" dirty="0">
              <a:solidFill>
                <a:prstClr val="black"/>
              </a:solidFill>
              <a:cs typeface="+mn-ea"/>
              <a:sym typeface="+mn-lt"/>
            </a:endParaRPr>
          </a:p>
          <a:p>
            <a:pPr marL="457200" lvl="1" indent="0">
              <a:buNone/>
            </a:pPr>
            <a:endParaRPr lang="zh-CN" altLang="en-US" dirty="0">
              <a:cs typeface="+mn-ea"/>
              <a:sym typeface="+mn-lt"/>
            </a:endParaRPr>
          </a:p>
        </p:txBody>
      </p:sp>
    </p:spTree>
    <p:extLst>
      <p:ext uri="{BB962C8B-B14F-4D97-AF65-F5344CB8AC3E}">
        <p14:creationId xmlns:p14="http://schemas.microsoft.com/office/powerpoint/2010/main" val="85670464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输出</a:t>
            </a:r>
          </a:p>
          <a:p>
            <a:pPr lvl="1"/>
            <a:r>
              <a:rPr lang="zh-CN" altLang="en-US" dirty="0">
                <a:cs typeface="+mn-ea"/>
                <a:sym typeface="+mn-lt"/>
              </a:rPr>
              <a:t>最后一轮迭代输出的链接变量值与初始链接变量值相加，即为散列值，长度为</a:t>
            </a:r>
            <a:r>
              <a:rPr lang="en-US" altLang="zh-CN" dirty="0">
                <a:cs typeface="+mn-ea"/>
                <a:sym typeface="+mn-lt"/>
              </a:rPr>
              <a:t>256</a:t>
            </a:r>
            <a:r>
              <a:rPr lang="zh-CN" altLang="en-US" dirty="0">
                <a:cs typeface="+mn-ea"/>
                <a:sym typeface="+mn-lt"/>
              </a:rPr>
              <a:t>比特，即</a:t>
            </a:r>
            <a:r>
              <a:rPr lang="en-US" altLang="zh-CN" dirty="0">
                <a:cs typeface="+mn-ea"/>
                <a:sym typeface="+mn-lt"/>
              </a:rPr>
              <a:t>32</a:t>
            </a:r>
            <a:r>
              <a:rPr lang="zh-CN" altLang="en-US" dirty="0">
                <a:cs typeface="+mn-ea"/>
                <a:sym typeface="+mn-lt"/>
              </a:rPr>
              <a:t>字节</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SHA</a:t>
            </a:r>
            <a:r>
              <a:rPr lang="zh-CN" altLang="en-US" sz="2800" b="1" dirty="0">
                <a:solidFill>
                  <a:srgbClr val="C00000"/>
                </a:solidFill>
                <a:cs typeface="+mn-ea"/>
                <a:sym typeface="+mn-lt"/>
              </a:rPr>
              <a:t>算法</a:t>
            </a:r>
          </a:p>
        </p:txBody>
      </p:sp>
    </p:spTree>
    <p:extLst>
      <p:ext uri="{BB962C8B-B14F-4D97-AF65-F5344CB8AC3E}">
        <p14:creationId xmlns:p14="http://schemas.microsoft.com/office/powerpoint/2010/main" val="181655386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752528"/>
          </a:xfrm>
        </p:spPr>
        <p:txBody>
          <a:bodyPr/>
          <a:lstStyle/>
          <a:p>
            <a:r>
              <a:rPr lang="zh-CN" altLang="en-US" dirty="0">
                <a:cs typeface="+mn-ea"/>
                <a:sym typeface="+mn-lt"/>
              </a:rPr>
              <a:t>（</a:t>
            </a:r>
            <a:r>
              <a:rPr lang="en-US" altLang="zh-CN" dirty="0">
                <a:cs typeface="+mn-ea"/>
                <a:sym typeface="+mn-lt"/>
              </a:rPr>
              <a:t>1</a:t>
            </a:r>
            <a:r>
              <a:rPr lang="zh-CN" altLang="en-US" dirty="0">
                <a:cs typeface="+mn-ea"/>
                <a:sym typeface="+mn-lt"/>
              </a:rPr>
              <a:t>）算法原理</a:t>
            </a:r>
            <a:endParaRPr lang="en-US" altLang="zh-CN" dirty="0">
              <a:cs typeface="+mn-ea"/>
              <a:sym typeface="+mn-lt"/>
            </a:endParaRPr>
          </a:p>
          <a:p>
            <a:r>
              <a:rPr lang="zh-CN" altLang="en-US" dirty="0">
                <a:solidFill>
                  <a:srgbClr val="FF0000"/>
                </a:solidFill>
                <a:cs typeface="+mn-ea"/>
                <a:sym typeface="+mn-lt"/>
              </a:rPr>
              <a:t>（</a:t>
            </a:r>
            <a:r>
              <a:rPr lang="en-US" altLang="zh-CN" dirty="0">
                <a:solidFill>
                  <a:srgbClr val="FF0000"/>
                </a:solidFill>
                <a:cs typeface="+mn-ea"/>
                <a:sym typeface="+mn-lt"/>
              </a:rPr>
              <a:t>2</a:t>
            </a:r>
            <a:r>
              <a:rPr lang="zh-CN" altLang="en-US" dirty="0">
                <a:solidFill>
                  <a:srgbClr val="FF0000"/>
                </a:solidFill>
                <a:cs typeface="+mn-ea"/>
                <a:sym typeface="+mn-lt"/>
              </a:rPr>
              <a:t>）逆向分析</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SHA</a:t>
            </a:r>
            <a:r>
              <a:rPr lang="zh-CN" altLang="en-US" sz="2800" b="1" dirty="0">
                <a:solidFill>
                  <a:srgbClr val="C00000"/>
                </a:solidFill>
                <a:cs typeface="+mn-ea"/>
                <a:sym typeface="+mn-lt"/>
              </a:rPr>
              <a:t>算法</a:t>
            </a:r>
          </a:p>
        </p:txBody>
      </p:sp>
    </p:spTree>
    <p:extLst>
      <p:ext uri="{BB962C8B-B14F-4D97-AF65-F5344CB8AC3E}">
        <p14:creationId xmlns:p14="http://schemas.microsoft.com/office/powerpoint/2010/main" val="55559853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628800"/>
            <a:ext cx="8915400" cy="4824536"/>
          </a:xfrm>
        </p:spPr>
        <p:txBody>
          <a:bodyPr>
            <a:normAutofit lnSpcReduction="10000"/>
          </a:bodyPr>
          <a:lstStyle/>
          <a:p>
            <a:pPr lvl="1"/>
            <a:r>
              <a:rPr lang="zh-CN" altLang="en-US" dirty="0">
                <a:cs typeface="+mn-ea"/>
                <a:sym typeface="+mn-lt"/>
              </a:rPr>
              <a:t>运行示例程序</a:t>
            </a:r>
            <a:r>
              <a:rPr lang="en-US" altLang="zh-CN" dirty="0">
                <a:cs typeface="+mn-ea"/>
                <a:sym typeface="+mn-lt"/>
              </a:rPr>
              <a:t>sha256.exe</a:t>
            </a:r>
            <a:r>
              <a:rPr lang="zh-CN" altLang="en-US" dirty="0">
                <a:cs typeface="+mn-ea"/>
                <a:sym typeface="+mn-lt"/>
              </a:rPr>
              <a:t>，了解程序基本流程</a:t>
            </a:r>
          </a:p>
          <a:p>
            <a:pPr lvl="1"/>
            <a:endParaRPr lang="en-US" altLang="zh-CN" dirty="0">
              <a:cs typeface="+mn-ea"/>
              <a:sym typeface="+mn-lt"/>
            </a:endParaRPr>
          </a:p>
          <a:p>
            <a:pPr lvl="1"/>
            <a:endParaRPr lang="en-US" altLang="zh-CN" dirty="0">
              <a:cs typeface="+mn-ea"/>
              <a:sym typeface="+mn-lt"/>
            </a:endParaRPr>
          </a:p>
          <a:p>
            <a:pPr lvl="1"/>
            <a:endParaRPr lang="en-US" altLang="zh-CN" dirty="0">
              <a:cs typeface="+mn-ea"/>
              <a:sym typeface="+mn-lt"/>
            </a:endParaRPr>
          </a:p>
          <a:p>
            <a:pPr marL="457200" lvl="1" indent="0">
              <a:buNone/>
            </a:pPr>
            <a:endParaRPr lang="en-US" altLang="zh-CN" dirty="0">
              <a:cs typeface="+mn-ea"/>
              <a:sym typeface="+mn-lt"/>
            </a:endParaRPr>
          </a:p>
          <a:p>
            <a:pPr lvl="1"/>
            <a:r>
              <a:rPr lang="zh-CN" altLang="en-US" dirty="0">
                <a:cs typeface="+mn-ea"/>
                <a:sym typeface="+mn-lt"/>
              </a:rPr>
              <a:t>点击运行后，首先出现了“</a:t>
            </a:r>
            <a:r>
              <a:rPr lang="en-US" altLang="zh-CN" dirty="0">
                <a:highlight>
                  <a:srgbClr val="FFFF00"/>
                </a:highlight>
                <a:cs typeface="+mn-ea"/>
                <a:sym typeface="+mn-lt"/>
              </a:rPr>
              <a:t>please input your flag:</a:t>
            </a:r>
            <a:r>
              <a:rPr lang="zh-CN" altLang="en-US" dirty="0">
                <a:cs typeface="+mn-ea"/>
                <a:sym typeface="+mn-lt"/>
              </a:rPr>
              <a:t>”提示信息，</a:t>
            </a:r>
            <a:endParaRPr lang="en-US" altLang="zh-CN" dirty="0">
              <a:cs typeface="+mn-ea"/>
              <a:sym typeface="+mn-lt"/>
            </a:endParaRPr>
          </a:p>
          <a:p>
            <a:pPr lvl="1"/>
            <a:r>
              <a:rPr lang="zh-CN" altLang="en-US" dirty="0">
                <a:cs typeface="+mn-ea"/>
                <a:sym typeface="+mn-lt"/>
              </a:rPr>
              <a:t>接着输入“</a:t>
            </a:r>
            <a:r>
              <a:rPr lang="en-US" altLang="zh-CN" dirty="0" err="1">
                <a:cs typeface="+mn-ea"/>
                <a:sym typeface="+mn-lt"/>
              </a:rPr>
              <a:t>lollol</a:t>
            </a:r>
            <a:r>
              <a:rPr lang="zh-CN" altLang="en-US" dirty="0">
                <a:cs typeface="+mn-ea"/>
                <a:sym typeface="+mn-lt"/>
              </a:rPr>
              <a:t>”后，发现抛出了“</a:t>
            </a:r>
            <a:r>
              <a:rPr lang="en-US" altLang="zh-CN" dirty="0">
                <a:highlight>
                  <a:srgbClr val="FFFF00"/>
                </a:highlight>
                <a:cs typeface="+mn-ea"/>
                <a:sym typeface="+mn-lt"/>
              </a:rPr>
              <a:t>Sorry to say “wrong”</a:t>
            </a:r>
            <a:r>
              <a:rPr lang="zh-CN" altLang="en-US" dirty="0">
                <a:cs typeface="+mn-ea"/>
                <a:sym typeface="+mn-lt"/>
              </a:rPr>
              <a:t>”的错误提示消息</a:t>
            </a:r>
            <a:endParaRPr lang="en-US" altLang="zh-CN" dirty="0">
              <a:cs typeface="+mn-ea"/>
              <a:sym typeface="+mn-lt"/>
            </a:endParaRPr>
          </a:p>
          <a:p>
            <a:pPr lvl="1"/>
            <a:r>
              <a:rPr lang="zh-CN" altLang="en-US" dirty="0">
                <a:solidFill>
                  <a:schemeClr val="accent6">
                    <a:lumMod val="75000"/>
                  </a:schemeClr>
                </a:solidFill>
                <a:cs typeface="+mn-ea"/>
                <a:sym typeface="+mn-lt"/>
              </a:rPr>
              <a:t>上面出现的两字符串，是进行逆向分析的重要线索</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SHA</a:t>
            </a:r>
            <a:r>
              <a:rPr lang="zh-CN" altLang="en-US" sz="2800" b="1" dirty="0">
                <a:solidFill>
                  <a:srgbClr val="C00000"/>
                </a:solidFill>
                <a:cs typeface="+mn-ea"/>
                <a:sym typeface="+mn-lt"/>
              </a:rPr>
              <a:t>算法</a:t>
            </a:r>
          </a:p>
        </p:txBody>
      </p:sp>
      <p:pic>
        <p:nvPicPr>
          <p:cNvPr id="6" name="图片 5">
            <a:extLst>
              <a:ext uri="{FF2B5EF4-FFF2-40B4-BE49-F238E27FC236}">
                <a16:creationId xmlns:a16="http://schemas.microsoft.com/office/drawing/2014/main" id="{056AE712-4868-4667-9A8A-34B381E10B62}"/>
              </a:ext>
            </a:extLst>
          </p:cNvPr>
          <p:cNvPicPr>
            <a:picLocks noChangeAspect="1"/>
          </p:cNvPicPr>
          <p:nvPr/>
        </p:nvPicPr>
        <p:blipFill>
          <a:blip r:embed="rId2"/>
          <a:stretch>
            <a:fillRect/>
          </a:stretch>
        </p:blipFill>
        <p:spPr>
          <a:xfrm>
            <a:off x="1280592" y="2276872"/>
            <a:ext cx="7804615" cy="1342730"/>
          </a:xfrm>
          <a:prstGeom prst="rect">
            <a:avLst/>
          </a:prstGeom>
        </p:spPr>
      </p:pic>
    </p:spTree>
    <p:extLst>
      <p:ext uri="{BB962C8B-B14F-4D97-AF65-F5344CB8AC3E}">
        <p14:creationId xmlns:p14="http://schemas.microsoft.com/office/powerpoint/2010/main" val="305885790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1CA7F6F8-82A9-4D5C-80FC-1BE9FF9454F8}"/>
              </a:ext>
            </a:extLst>
          </p:cNvPr>
          <p:cNvPicPr>
            <a:picLocks noChangeAspect="1"/>
          </p:cNvPicPr>
          <p:nvPr/>
        </p:nvPicPr>
        <p:blipFill>
          <a:blip r:embed="rId2"/>
          <a:stretch>
            <a:fillRect/>
          </a:stretch>
        </p:blipFill>
        <p:spPr>
          <a:xfrm>
            <a:off x="1928603" y="4850314"/>
            <a:ext cx="6264696" cy="1934513"/>
          </a:xfrm>
          <a:prstGeom prst="rect">
            <a:avLst/>
          </a:prstGeom>
        </p:spPr>
      </p:pic>
      <p:pic>
        <p:nvPicPr>
          <p:cNvPr id="19" name="图片 18">
            <a:extLst>
              <a:ext uri="{FF2B5EF4-FFF2-40B4-BE49-F238E27FC236}">
                <a16:creationId xmlns:a16="http://schemas.microsoft.com/office/drawing/2014/main" id="{C429953A-176F-4E13-AB47-FC93294074D1}"/>
              </a:ext>
            </a:extLst>
          </p:cNvPr>
          <p:cNvPicPr>
            <a:picLocks noChangeAspect="1"/>
          </p:cNvPicPr>
          <p:nvPr/>
        </p:nvPicPr>
        <p:blipFill>
          <a:blip r:embed="rId3"/>
          <a:stretch>
            <a:fillRect/>
          </a:stretch>
        </p:blipFill>
        <p:spPr>
          <a:xfrm>
            <a:off x="4942807" y="3166054"/>
            <a:ext cx="4896544" cy="844231"/>
          </a:xfrm>
          <a:prstGeom prst="rect">
            <a:avLst/>
          </a:prstGeom>
        </p:spPr>
      </p:pic>
      <p:pic>
        <p:nvPicPr>
          <p:cNvPr id="6" name="图片 5">
            <a:extLst>
              <a:ext uri="{FF2B5EF4-FFF2-40B4-BE49-F238E27FC236}">
                <a16:creationId xmlns:a16="http://schemas.microsoft.com/office/drawing/2014/main" id="{56D1595D-A14A-41B2-A484-78C881B00195}"/>
              </a:ext>
            </a:extLst>
          </p:cNvPr>
          <p:cNvPicPr>
            <a:picLocks noChangeAspect="1"/>
          </p:cNvPicPr>
          <p:nvPr/>
        </p:nvPicPr>
        <p:blipFill>
          <a:blip r:embed="rId4"/>
          <a:stretch>
            <a:fillRect/>
          </a:stretch>
        </p:blipFill>
        <p:spPr>
          <a:xfrm>
            <a:off x="570706" y="3118488"/>
            <a:ext cx="4025652" cy="1131046"/>
          </a:xfrm>
          <a:prstGeom prst="rect">
            <a:avLst/>
          </a:prstGeom>
        </p:spPr>
      </p:pic>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495300" y="1598017"/>
            <a:ext cx="8915400" cy="1584176"/>
          </a:xfrm>
        </p:spPr>
        <p:txBody>
          <a:bodyPr/>
          <a:lstStyle/>
          <a:p>
            <a:pPr lvl="1"/>
            <a:r>
              <a:rPr lang="zh-CN" altLang="en-US" dirty="0">
                <a:cs typeface="+mn-ea"/>
                <a:sym typeface="+mn-lt"/>
              </a:rPr>
              <a:t>使用</a:t>
            </a:r>
            <a:r>
              <a:rPr lang="en-US" altLang="zh-CN" dirty="0">
                <a:cs typeface="+mn-ea"/>
                <a:sym typeface="+mn-lt"/>
              </a:rPr>
              <a:t>IDA Pro</a:t>
            </a:r>
            <a:r>
              <a:rPr lang="zh-CN" altLang="en-US" dirty="0">
                <a:cs typeface="+mn-ea"/>
                <a:sym typeface="+mn-lt"/>
              </a:rPr>
              <a:t>打开</a:t>
            </a:r>
            <a:r>
              <a:rPr lang="en-US" altLang="zh-CN" dirty="0">
                <a:cs typeface="+mn-ea"/>
                <a:sym typeface="+mn-lt"/>
              </a:rPr>
              <a:t>sha256.exe</a:t>
            </a:r>
          </a:p>
          <a:p>
            <a:pPr lvl="1"/>
            <a:r>
              <a:rPr lang="zh-CN" altLang="en-US" dirty="0">
                <a:cs typeface="+mn-ea"/>
                <a:sym typeface="+mn-lt"/>
              </a:rPr>
              <a:t>使用快捷键 </a:t>
            </a:r>
            <a:r>
              <a:rPr lang="en-US" altLang="zh-CN" dirty="0">
                <a:cs typeface="+mn-ea"/>
                <a:sym typeface="+mn-lt"/>
              </a:rPr>
              <a:t>Shift+F12</a:t>
            </a:r>
            <a:r>
              <a:rPr lang="zh-CN" altLang="en-US" dirty="0">
                <a:cs typeface="+mn-ea"/>
                <a:sym typeface="+mn-lt"/>
              </a:rPr>
              <a:t>，找到</a:t>
            </a:r>
            <a:r>
              <a:rPr lang="en-US" altLang="zh-CN" dirty="0">
                <a:cs typeface="+mn-ea"/>
                <a:sym typeface="+mn-lt"/>
              </a:rPr>
              <a:t>Strings window</a:t>
            </a:r>
            <a:r>
              <a:rPr lang="zh-CN" altLang="en-US" dirty="0">
                <a:cs typeface="+mn-ea"/>
                <a:sym typeface="+mn-lt"/>
              </a:rPr>
              <a:t>，双击定位并按 </a:t>
            </a:r>
            <a:r>
              <a:rPr lang="en-US" altLang="zh-CN" dirty="0">
                <a:cs typeface="+mn-ea"/>
                <a:sym typeface="+mn-lt"/>
              </a:rPr>
              <a:t>x</a:t>
            </a:r>
            <a:r>
              <a:rPr lang="zh-CN" altLang="en-US" dirty="0">
                <a:cs typeface="+mn-ea"/>
                <a:sym typeface="+mn-lt"/>
              </a:rPr>
              <a:t>，以交叉引用的方式定位到</a:t>
            </a:r>
            <a:r>
              <a:rPr lang="en-US" altLang="zh-CN" dirty="0">
                <a:cs typeface="+mn-ea"/>
                <a:sym typeface="+mn-lt"/>
              </a:rPr>
              <a:t>main</a:t>
            </a:r>
            <a:r>
              <a:rPr lang="zh-CN" altLang="en-US" dirty="0">
                <a:cs typeface="+mn-ea"/>
                <a:sym typeface="+mn-lt"/>
              </a:rPr>
              <a:t>函数</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SHA</a:t>
            </a:r>
            <a:r>
              <a:rPr lang="zh-CN" altLang="en-US" sz="2800" b="1" dirty="0">
                <a:solidFill>
                  <a:srgbClr val="C00000"/>
                </a:solidFill>
                <a:cs typeface="+mn-ea"/>
                <a:sym typeface="+mn-lt"/>
              </a:rPr>
              <a:t>算法</a:t>
            </a:r>
          </a:p>
        </p:txBody>
      </p:sp>
      <p:sp>
        <p:nvSpPr>
          <p:cNvPr id="12" name="内容占位符 3">
            <a:extLst>
              <a:ext uri="{FF2B5EF4-FFF2-40B4-BE49-F238E27FC236}">
                <a16:creationId xmlns:a16="http://schemas.microsoft.com/office/drawing/2014/main" id="{04DF3A7B-0307-4E4E-9762-33001FE17B6D}"/>
              </a:ext>
            </a:extLst>
          </p:cNvPr>
          <p:cNvSpPr txBox="1">
            <a:spLocks/>
          </p:cNvSpPr>
          <p:nvPr/>
        </p:nvSpPr>
        <p:spPr>
          <a:xfrm>
            <a:off x="495300" y="4344582"/>
            <a:ext cx="8915400" cy="740602"/>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Clr>
                <a:schemeClr val="accent6">
                  <a:lumMod val="75000"/>
                </a:schemeClr>
              </a:buClr>
              <a:buFont typeface="Wingdings" panose="05000000000000000000" pitchFamily="2" charset="2"/>
              <a:buChar char="p"/>
              <a:defRPr sz="32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Font typeface="Wingdings" panose="05000000000000000000" pitchFamily="2" charset="2"/>
              <a:buChar char="Ø"/>
              <a:defRPr sz="24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zh-CN" altLang="en-US" dirty="0">
                <a:cs typeface="+mn-ea"/>
                <a:sym typeface="+mn-lt"/>
              </a:rPr>
              <a:t>也可直接在 </a:t>
            </a:r>
            <a:r>
              <a:rPr lang="en-US" altLang="zh-CN" dirty="0">
                <a:cs typeface="+mn-ea"/>
                <a:sym typeface="+mn-lt"/>
              </a:rPr>
              <a:t>Functions Window </a:t>
            </a:r>
            <a:r>
              <a:rPr lang="zh-CN" altLang="en-US" dirty="0">
                <a:cs typeface="+mn-ea"/>
                <a:sym typeface="+mn-lt"/>
              </a:rPr>
              <a:t>点击定位至 </a:t>
            </a:r>
            <a:r>
              <a:rPr lang="en-US" altLang="zh-CN" dirty="0">
                <a:cs typeface="+mn-ea"/>
                <a:sym typeface="+mn-lt"/>
              </a:rPr>
              <a:t>_main </a:t>
            </a:r>
            <a:r>
              <a:rPr lang="zh-CN" altLang="en-US" dirty="0">
                <a:cs typeface="+mn-ea"/>
                <a:sym typeface="+mn-lt"/>
              </a:rPr>
              <a:t>函数</a:t>
            </a:r>
            <a:endParaRPr lang="en-US" altLang="zh-CN" dirty="0">
              <a:cs typeface="+mn-ea"/>
              <a:sym typeface="+mn-lt"/>
            </a:endParaRPr>
          </a:p>
        </p:txBody>
      </p:sp>
      <p:cxnSp>
        <p:nvCxnSpPr>
          <p:cNvPr id="16" name="直接箭头连接符 15">
            <a:extLst>
              <a:ext uri="{FF2B5EF4-FFF2-40B4-BE49-F238E27FC236}">
                <a16:creationId xmlns:a16="http://schemas.microsoft.com/office/drawing/2014/main" id="{EA1DC16A-43AB-4066-B21A-6ECFCD48C384}"/>
              </a:ext>
            </a:extLst>
          </p:cNvPr>
          <p:cNvCxnSpPr>
            <a:cxnSpLocks/>
          </p:cNvCxnSpPr>
          <p:nvPr/>
        </p:nvCxnSpPr>
        <p:spPr>
          <a:xfrm flipH="1">
            <a:off x="3728864" y="2492896"/>
            <a:ext cx="2952329" cy="1342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36A46DA0-C594-4EB7-A4E5-A8D00C8565EC}"/>
              </a:ext>
            </a:extLst>
          </p:cNvPr>
          <p:cNvCxnSpPr>
            <a:cxnSpLocks/>
          </p:cNvCxnSpPr>
          <p:nvPr/>
        </p:nvCxnSpPr>
        <p:spPr>
          <a:xfrm flipH="1">
            <a:off x="2504728" y="4714883"/>
            <a:ext cx="4886351" cy="1522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B9A7664-68BD-470E-B504-40D4EFFC675E}"/>
              </a:ext>
            </a:extLst>
          </p:cNvPr>
          <p:cNvCxnSpPr>
            <a:cxnSpLocks/>
          </p:cNvCxnSpPr>
          <p:nvPr/>
        </p:nvCxnSpPr>
        <p:spPr>
          <a:xfrm flipH="1">
            <a:off x="7185248" y="4010285"/>
            <a:ext cx="1800078" cy="1938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465528"/>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D7D0A6E3-E83D-42D3-854A-42D72C352A29}"/>
              </a:ext>
            </a:extLst>
          </p:cNvPr>
          <p:cNvPicPr>
            <a:picLocks noChangeAspect="1"/>
          </p:cNvPicPr>
          <p:nvPr/>
        </p:nvPicPr>
        <p:blipFill>
          <a:blip r:embed="rId3"/>
          <a:stretch>
            <a:fillRect/>
          </a:stretch>
        </p:blipFill>
        <p:spPr>
          <a:xfrm>
            <a:off x="5557743" y="4304041"/>
            <a:ext cx="4247203" cy="2154231"/>
          </a:xfrm>
          <a:prstGeom prst="rect">
            <a:avLst/>
          </a:prstGeom>
        </p:spPr>
      </p:pic>
      <p:pic>
        <p:nvPicPr>
          <p:cNvPr id="19" name="图片 18">
            <a:extLst>
              <a:ext uri="{FF2B5EF4-FFF2-40B4-BE49-F238E27FC236}">
                <a16:creationId xmlns:a16="http://schemas.microsoft.com/office/drawing/2014/main" id="{A15B5611-2A03-4C57-8CC7-D9EB6F24518C}"/>
              </a:ext>
            </a:extLst>
          </p:cNvPr>
          <p:cNvPicPr>
            <a:picLocks noChangeAspect="1"/>
          </p:cNvPicPr>
          <p:nvPr/>
        </p:nvPicPr>
        <p:blipFill>
          <a:blip r:embed="rId4"/>
          <a:stretch>
            <a:fillRect/>
          </a:stretch>
        </p:blipFill>
        <p:spPr>
          <a:xfrm>
            <a:off x="5604025" y="2595235"/>
            <a:ext cx="3505226" cy="1585924"/>
          </a:xfrm>
          <a:prstGeom prst="rect">
            <a:avLst/>
          </a:prstGeom>
        </p:spPr>
      </p:pic>
      <p:pic>
        <p:nvPicPr>
          <p:cNvPr id="6" name="图片 5">
            <a:extLst>
              <a:ext uri="{FF2B5EF4-FFF2-40B4-BE49-F238E27FC236}">
                <a16:creationId xmlns:a16="http://schemas.microsoft.com/office/drawing/2014/main" id="{3F542474-6CF6-4ED0-9EBD-7226CCF88B20}"/>
              </a:ext>
            </a:extLst>
          </p:cNvPr>
          <p:cNvPicPr>
            <a:picLocks noChangeAspect="1"/>
          </p:cNvPicPr>
          <p:nvPr/>
        </p:nvPicPr>
        <p:blipFill>
          <a:blip r:embed="rId5"/>
          <a:stretch>
            <a:fillRect/>
          </a:stretch>
        </p:blipFill>
        <p:spPr>
          <a:xfrm>
            <a:off x="515632" y="2326757"/>
            <a:ext cx="4433920" cy="2081228"/>
          </a:xfrm>
          <a:prstGeom prst="rect">
            <a:avLst/>
          </a:prstGeom>
        </p:spPr>
      </p:pic>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66440" y="1412776"/>
            <a:ext cx="8915400" cy="1059577"/>
          </a:xfrm>
        </p:spPr>
        <p:txBody>
          <a:bodyPr>
            <a:normAutofit/>
          </a:bodyPr>
          <a:lstStyle/>
          <a:p>
            <a:pPr lvl="1"/>
            <a:r>
              <a:rPr lang="zh-CN" altLang="en-US" dirty="0">
                <a:cs typeface="+mn-ea"/>
                <a:sym typeface="+mn-lt"/>
              </a:rPr>
              <a:t>程序首先获取输入的字符串，存放入</a:t>
            </a:r>
            <a:r>
              <a:rPr lang="en-US" altLang="zh-CN" dirty="0">
                <a:cs typeface="+mn-ea"/>
                <a:sym typeface="+mn-lt"/>
              </a:rPr>
              <a:t> [esp+17h] </a:t>
            </a:r>
            <a:r>
              <a:rPr lang="zh-CN" altLang="en-US" dirty="0">
                <a:cs typeface="+mn-ea"/>
                <a:sym typeface="+mn-lt"/>
              </a:rPr>
              <a:t>内存地址处</a:t>
            </a:r>
            <a:endParaRPr lang="en-US" altLang="zh-CN" dirty="0">
              <a:cs typeface="+mn-ea"/>
              <a:sym typeface="+mn-lt"/>
            </a:endParaRPr>
          </a:p>
          <a:p>
            <a:pPr lvl="1"/>
            <a:endParaRPr lang="en-US" altLang="zh-CN" dirty="0">
              <a:cs typeface="+mn-ea"/>
              <a:sym typeface="+mn-lt"/>
            </a:endParaRPr>
          </a:p>
          <a:p>
            <a:pPr lvl="1"/>
            <a:endParaRPr lang="en-US" altLang="zh-CN" dirty="0">
              <a:cs typeface="+mn-ea"/>
              <a:sym typeface="+mn-lt"/>
            </a:endParaRPr>
          </a:p>
          <a:p>
            <a:pPr lvl="1"/>
            <a:endParaRPr lang="en-US" altLang="zh-CN" dirty="0">
              <a:cs typeface="+mn-ea"/>
              <a:sym typeface="+mn-lt"/>
            </a:endParaRPr>
          </a:p>
          <a:p>
            <a:pPr marL="457200" lvl="1" indent="0">
              <a:buNone/>
            </a:pP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SHA</a:t>
            </a:r>
            <a:r>
              <a:rPr lang="zh-CN" altLang="en-US" sz="2800" b="1" dirty="0">
                <a:solidFill>
                  <a:srgbClr val="C00000"/>
                </a:solidFill>
                <a:cs typeface="+mn-ea"/>
                <a:sym typeface="+mn-lt"/>
              </a:rPr>
              <a:t>算法</a:t>
            </a:r>
          </a:p>
        </p:txBody>
      </p:sp>
      <p:cxnSp>
        <p:nvCxnSpPr>
          <p:cNvPr id="11" name="直接箭头连接符 10">
            <a:extLst>
              <a:ext uri="{FF2B5EF4-FFF2-40B4-BE49-F238E27FC236}">
                <a16:creationId xmlns:a16="http://schemas.microsoft.com/office/drawing/2014/main" id="{22A0E4AE-AD8F-4867-BC1C-937ADF84A693}"/>
              </a:ext>
            </a:extLst>
          </p:cNvPr>
          <p:cNvCxnSpPr>
            <a:cxnSpLocks/>
          </p:cNvCxnSpPr>
          <p:nvPr/>
        </p:nvCxnSpPr>
        <p:spPr>
          <a:xfrm flipH="1">
            <a:off x="2344488" y="3311474"/>
            <a:ext cx="3342703" cy="106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59CB873-AAC8-4531-8C4B-5549DC9C6D92}"/>
              </a:ext>
            </a:extLst>
          </p:cNvPr>
          <p:cNvCxnSpPr>
            <a:cxnSpLocks/>
          </p:cNvCxnSpPr>
          <p:nvPr/>
        </p:nvCxnSpPr>
        <p:spPr>
          <a:xfrm flipH="1" flipV="1">
            <a:off x="1984446" y="2746803"/>
            <a:ext cx="3702745" cy="564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F57AEBC9-2141-4930-908D-F95B08D7B279}"/>
              </a:ext>
            </a:extLst>
          </p:cNvPr>
          <p:cNvSpPr txBox="1"/>
          <p:nvPr/>
        </p:nvSpPr>
        <p:spPr>
          <a:xfrm>
            <a:off x="3726459" y="2845577"/>
            <a:ext cx="1368151" cy="646331"/>
          </a:xfrm>
          <a:prstGeom prst="rect">
            <a:avLst/>
          </a:prstGeom>
          <a:noFill/>
        </p:spPr>
        <p:txBody>
          <a:bodyPr wrap="square" rtlCol="0">
            <a:spAutoFit/>
          </a:bodyPr>
          <a:lstStyle/>
          <a:p>
            <a:pPr algn="ctr"/>
            <a:r>
              <a:rPr lang="zh-CN" altLang="en-US" b="1" dirty="0">
                <a:solidFill>
                  <a:srgbClr val="0000FF"/>
                </a:solidFill>
                <a:cs typeface="+mn-ea"/>
                <a:sym typeface="+mn-lt"/>
              </a:rPr>
              <a:t>输入字符串的地址</a:t>
            </a:r>
          </a:p>
        </p:txBody>
      </p:sp>
      <p:sp>
        <p:nvSpPr>
          <p:cNvPr id="18" name="文本框 17">
            <a:extLst>
              <a:ext uri="{FF2B5EF4-FFF2-40B4-BE49-F238E27FC236}">
                <a16:creationId xmlns:a16="http://schemas.microsoft.com/office/drawing/2014/main" id="{6D3532E9-EBB3-429B-AB7C-F40D26B26D65}"/>
              </a:ext>
            </a:extLst>
          </p:cNvPr>
          <p:cNvSpPr txBox="1"/>
          <p:nvPr/>
        </p:nvSpPr>
        <p:spPr>
          <a:xfrm>
            <a:off x="2518084" y="3567342"/>
            <a:ext cx="2438366" cy="830997"/>
          </a:xfrm>
          <a:prstGeom prst="rect">
            <a:avLst/>
          </a:prstGeom>
          <a:noFill/>
        </p:spPr>
        <p:txBody>
          <a:bodyPr wrap="square" rtlCol="0">
            <a:spAutoFit/>
          </a:bodyPr>
          <a:lstStyle/>
          <a:p>
            <a:r>
              <a:rPr lang="zh-CN" altLang="en-US" sz="1600" b="1" dirty="0">
                <a:solidFill>
                  <a:srgbClr val="FF0000"/>
                </a:solidFill>
                <a:cs typeface="+mn-ea"/>
                <a:sym typeface="+mn-lt"/>
              </a:rPr>
              <a:t>获取输入字符串的长度，</a:t>
            </a:r>
            <a:endParaRPr lang="en-US" altLang="zh-CN" sz="1600" b="1" dirty="0">
              <a:solidFill>
                <a:srgbClr val="FF0000"/>
              </a:solidFill>
              <a:cs typeface="+mn-ea"/>
              <a:sym typeface="+mn-lt"/>
            </a:endParaRPr>
          </a:p>
          <a:p>
            <a:r>
              <a:rPr lang="zh-CN" altLang="en-US" sz="1600" b="1" dirty="0">
                <a:solidFill>
                  <a:srgbClr val="FF0000"/>
                </a:solidFill>
                <a:cs typeface="+mn-ea"/>
                <a:sym typeface="+mn-lt"/>
              </a:rPr>
              <a:t>并与 </a:t>
            </a:r>
            <a:r>
              <a:rPr lang="en-US" altLang="zh-CN" sz="1600" b="1" dirty="0">
                <a:solidFill>
                  <a:srgbClr val="FF0000"/>
                </a:solidFill>
                <a:cs typeface="+mn-ea"/>
                <a:sym typeface="+mn-lt"/>
              </a:rPr>
              <a:t>4</a:t>
            </a:r>
            <a:r>
              <a:rPr lang="zh-CN" altLang="en-US" sz="1600" b="1" dirty="0">
                <a:solidFill>
                  <a:srgbClr val="FF0000"/>
                </a:solidFill>
                <a:cs typeface="+mn-ea"/>
                <a:sym typeface="+mn-lt"/>
              </a:rPr>
              <a:t>字节 进行大小判断</a:t>
            </a:r>
          </a:p>
        </p:txBody>
      </p:sp>
      <p:sp>
        <p:nvSpPr>
          <p:cNvPr id="20" name="文本框 19">
            <a:extLst>
              <a:ext uri="{FF2B5EF4-FFF2-40B4-BE49-F238E27FC236}">
                <a16:creationId xmlns:a16="http://schemas.microsoft.com/office/drawing/2014/main" id="{698F3DAC-E245-4320-B182-BAEFC046AABC}"/>
              </a:ext>
            </a:extLst>
          </p:cNvPr>
          <p:cNvSpPr txBox="1"/>
          <p:nvPr/>
        </p:nvSpPr>
        <p:spPr>
          <a:xfrm>
            <a:off x="-3448" y="6458272"/>
            <a:ext cx="9906000"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i="0" dirty="0">
                <a:solidFill>
                  <a:schemeClr val="bg1">
                    <a:lumMod val="65000"/>
                  </a:schemeClr>
                </a:solidFill>
                <a:effectLst/>
                <a:cs typeface="+mn-ea"/>
                <a:sym typeface="+mn-lt"/>
              </a:rPr>
              <a:t>JBE</a:t>
            </a:r>
            <a:r>
              <a:rPr lang="zh-CN" altLang="en-US" sz="1600" dirty="0">
                <a:solidFill>
                  <a:schemeClr val="bg1">
                    <a:lumMod val="65000"/>
                  </a:schemeClr>
                </a:solidFill>
                <a:cs typeface="+mn-ea"/>
                <a:sym typeface="+mn-lt"/>
              </a:rPr>
              <a:t>：执行此指令时，</a:t>
            </a:r>
            <a:r>
              <a:rPr lang="zh-CN" altLang="en-US" sz="1600" b="0" i="0" dirty="0">
                <a:solidFill>
                  <a:schemeClr val="bg1">
                    <a:lumMod val="65000"/>
                  </a:schemeClr>
                </a:solidFill>
                <a:effectLst/>
                <a:cs typeface="+mn-ea"/>
                <a:sym typeface="+mn-lt"/>
              </a:rPr>
              <a:t>如果</a:t>
            </a:r>
            <a:r>
              <a:rPr lang="en-US" altLang="zh-CN" sz="1600" b="0" i="0" dirty="0">
                <a:solidFill>
                  <a:schemeClr val="bg1">
                    <a:lumMod val="65000"/>
                  </a:schemeClr>
                </a:solidFill>
                <a:effectLst/>
                <a:cs typeface="+mn-ea"/>
                <a:sym typeface="+mn-lt"/>
              </a:rPr>
              <a:t>CF</a:t>
            </a:r>
            <a:r>
              <a:rPr lang="zh-CN" altLang="en-US" sz="1600" b="0" i="0" dirty="0">
                <a:solidFill>
                  <a:schemeClr val="bg1">
                    <a:lumMod val="65000"/>
                  </a:schemeClr>
                </a:solidFill>
                <a:effectLst/>
                <a:cs typeface="+mn-ea"/>
                <a:sym typeface="+mn-lt"/>
              </a:rPr>
              <a:t>标志位或者</a:t>
            </a:r>
            <a:r>
              <a:rPr lang="en-US" altLang="zh-CN" sz="1600" b="0" i="0" dirty="0">
                <a:solidFill>
                  <a:schemeClr val="bg1">
                    <a:lumMod val="65000"/>
                  </a:schemeClr>
                </a:solidFill>
                <a:effectLst/>
                <a:cs typeface="+mn-ea"/>
                <a:sym typeface="+mn-lt"/>
              </a:rPr>
              <a:t>ZF</a:t>
            </a:r>
            <a:r>
              <a:rPr lang="zh-CN" altLang="en-US" sz="1600" b="0" i="0" dirty="0">
                <a:solidFill>
                  <a:schemeClr val="bg1">
                    <a:lumMod val="65000"/>
                  </a:schemeClr>
                </a:solidFill>
                <a:effectLst/>
                <a:cs typeface="+mn-ea"/>
                <a:sym typeface="+mn-lt"/>
              </a:rPr>
              <a:t>标志位为</a:t>
            </a:r>
            <a:r>
              <a:rPr lang="en-US" altLang="zh-CN" sz="1600" b="0" i="0" dirty="0">
                <a:solidFill>
                  <a:schemeClr val="bg1">
                    <a:lumMod val="65000"/>
                  </a:schemeClr>
                </a:solidFill>
                <a:effectLst/>
                <a:cs typeface="+mn-ea"/>
                <a:sym typeface="+mn-lt"/>
              </a:rPr>
              <a:t>1</a:t>
            </a:r>
            <a:r>
              <a:rPr lang="zh-CN" altLang="en-US" sz="1600" b="0" i="0" dirty="0">
                <a:solidFill>
                  <a:schemeClr val="bg1">
                    <a:lumMod val="65000"/>
                  </a:schemeClr>
                </a:solidFill>
                <a:effectLst/>
                <a:cs typeface="+mn-ea"/>
                <a:sym typeface="+mn-lt"/>
              </a:rPr>
              <a:t>，则跳转；否则，不跳转</a:t>
            </a:r>
            <a:r>
              <a:rPr lang="zh-CN" altLang="en-US" sz="1600" dirty="0">
                <a:solidFill>
                  <a:schemeClr val="bg1">
                    <a:lumMod val="65000"/>
                  </a:schemeClr>
                </a:solidFill>
                <a:cs typeface="+mn-ea"/>
                <a:sym typeface="+mn-lt"/>
              </a:rPr>
              <a:t>。其</a:t>
            </a:r>
            <a:r>
              <a:rPr lang="zh-CN" altLang="en-US" sz="1600" b="0" i="0" dirty="0">
                <a:solidFill>
                  <a:schemeClr val="bg1">
                    <a:lumMod val="65000"/>
                  </a:schemeClr>
                </a:solidFill>
                <a:effectLst/>
                <a:cs typeface="+mn-ea"/>
                <a:sym typeface="+mn-lt"/>
              </a:rPr>
              <a:t>相当于判断 </a:t>
            </a:r>
            <a:r>
              <a:rPr lang="en-US" altLang="zh-CN" sz="1600" b="0" i="0" dirty="0">
                <a:solidFill>
                  <a:schemeClr val="bg1">
                    <a:lumMod val="65000"/>
                  </a:schemeClr>
                </a:solidFill>
                <a:effectLst/>
                <a:cs typeface="+mn-ea"/>
                <a:sym typeface="+mn-lt"/>
              </a:rPr>
              <a:t>“&lt;=” </a:t>
            </a:r>
            <a:r>
              <a:rPr lang="zh-CN" altLang="en-US" sz="1600" dirty="0">
                <a:solidFill>
                  <a:schemeClr val="bg1">
                    <a:lumMod val="65000"/>
                  </a:schemeClr>
                </a:solidFill>
                <a:cs typeface="+mn-ea"/>
                <a:sym typeface="+mn-lt"/>
              </a:rPr>
              <a:t>指令</a:t>
            </a:r>
          </a:p>
        </p:txBody>
      </p:sp>
      <p:sp>
        <p:nvSpPr>
          <p:cNvPr id="25" name="文本框 24">
            <a:extLst>
              <a:ext uri="{FF2B5EF4-FFF2-40B4-BE49-F238E27FC236}">
                <a16:creationId xmlns:a16="http://schemas.microsoft.com/office/drawing/2014/main" id="{8D60E863-C270-4FA2-912C-839F95724F7C}"/>
              </a:ext>
            </a:extLst>
          </p:cNvPr>
          <p:cNvSpPr txBox="1"/>
          <p:nvPr/>
        </p:nvSpPr>
        <p:spPr>
          <a:xfrm>
            <a:off x="56456" y="4549665"/>
            <a:ext cx="5328592" cy="2246769"/>
          </a:xfrm>
          <a:prstGeom prst="rect">
            <a:avLst/>
          </a:prstGeom>
          <a:noFill/>
        </p:spPr>
        <p:txBody>
          <a:bodyPr wrap="square">
            <a:spAutoFit/>
          </a:bodyPr>
          <a:lstStyle/>
          <a:p>
            <a:pPr marL="742950" lvl="1" indent="-285750">
              <a:spcBef>
                <a:spcPct val="20000"/>
              </a:spcBef>
              <a:buFont typeface="Arial" pitchFamily="34" charset="0"/>
              <a:buChar char="–"/>
            </a:pPr>
            <a:r>
              <a:rPr lang="zh-CN" altLang="en-US" sz="2800" b="1" dirty="0">
                <a:cs typeface="+mn-ea"/>
                <a:sym typeface="+mn-lt"/>
              </a:rPr>
              <a:t>然后计算输入字符串的长度，并进行判断其是否小于等于 </a:t>
            </a:r>
            <a:r>
              <a:rPr lang="en-US" altLang="zh-CN" sz="2800" b="1" dirty="0">
                <a:cs typeface="+mn-ea"/>
                <a:sym typeface="+mn-lt"/>
              </a:rPr>
              <a:t>4</a:t>
            </a:r>
            <a:r>
              <a:rPr lang="zh-CN" altLang="en-US" sz="2800" b="1" dirty="0">
                <a:cs typeface="+mn-ea"/>
                <a:sym typeface="+mn-lt"/>
              </a:rPr>
              <a:t>字节；如果是则转到 </a:t>
            </a:r>
            <a:r>
              <a:rPr lang="en-US" altLang="zh-CN" sz="2800" b="1" dirty="0">
                <a:cs typeface="+mn-ea"/>
                <a:sym typeface="+mn-lt"/>
              </a:rPr>
              <a:t>0x40173C </a:t>
            </a:r>
            <a:r>
              <a:rPr lang="zh-CN" altLang="en-US" sz="2800" b="1" dirty="0">
                <a:cs typeface="+mn-ea"/>
                <a:sym typeface="+mn-lt"/>
              </a:rPr>
              <a:t>处，结束程序运行</a:t>
            </a:r>
          </a:p>
        </p:txBody>
      </p:sp>
      <p:cxnSp>
        <p:nvCxnSpPr>
          <p:cNvPr id="27" name="直接箭头连接符 26">
            <a:extLst>
              <a:ext uri="{FF2B5EF4-FFF2-40B4-BE49-F238E27FC236}">
                <a16:creationId xmlns:a16="http://schemas.microsoft.com/office/drawing/2014/main" id="{9CE146F8-17FD-445F-88DF-C95446BC0BE0}"/>
              </a:ext>
            </a:extLst>
          </p:cNvPr>
          <p:cNvCxnSpPr>
            <a:cxnSpLocks/>
          </p:cNvCxnSpPr>
          <p:nvPr/>
        </p:nvCxnSpPr>
        <p:spPr>
          <a:xfrm flipV="1">
            <a:off x="2288704" y="4647056"/>
            <a:ext cx="5256584" cy="1302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03022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200472" y="1628800"/>
            <a:ext cx="4248472" cy="4968552"/>
          </a:xfrm>
        </p:spPr>
        <p:txBody>
          <a:bodyPr>
            <a:normAutofit fontScale="77500" lnSpcReduction="20000"/>
          </a:bodyPr>
          <a:lstStyle/>
          <a:p>
            <a:pPr lvl="1"/>
            <a:r>
              <a:rPr lang="zh-CN" altLang="en-US" sz="2400" dirty="0">
                <a:cs typeface="+mn-ea"/>
                <a:sym typeface="+mn-lt"/>
              </a:rPr>
              <a:t>根据“</a:t>
            </a:r>
            <a:r>
              <a:rPr lang="en-US" altLang="zh-CN" sz="2400" dirty="0">
                <a:cs typeface="+mn-ea"/>
                <a:sym typeface="+mn-lt"/>
              </a:rPr>
              <a:t>wrong</a:t>
            </a:r>
            <a:r>
              <a:rPr lang="zh-CN" altLang="en-US" sz="2400" dirty="0">
                <a:cs typeface="+mn-ea"/>
                <a:sym typeface="+mn-lt"/>
              </a:rPr>
              <a:t>”的字符串线索，向上分析，发现是上一模块里</a:t>
            </a:r>
            <a:r>
              <a:rPr lang="en-US" altLang="zh-CN" sz="2400" dirty="0">
                <a:cs typeface="+mn-ea"/>
                <a:sym typeface="+mn-lt"/>
              </a:rPr>
              <a:t>_</a:t>
            </a:r>
            <a:r>
              <a:rPr lang="en-US" altLang="zh-CN" sz="2400" dirty="0" err="1">
                <a:cs typeface="+mn-ea"/>
                <a:sym typeface="+mn-lt"/>
              </a:rPr>
              <a:t>strncmp</a:t>
            </a:r>
            <a:r>
              <a:rPr lang="en-US" altLang="zh-CN" sz="2400" dirty="0">
                <a:cs typeface="+mn-ea"/>
                <a:sym typeface="+mn-lt"/>
              </a:rPr>
              <a:t> </a:t>
            </a:r>
            <a:r>
              <a:rPr lang="zh-CN" altLang="en-US" sz="2400" dirty="0">
                <a:cs typeface="+mn-ea"/>
                <a:sym typeface="+mn-lt"/>
              </a:rPr>
              <a:t>字符串比较操作，存在不同才跳转过来的</a:t>
            </a:r>
            <a:endParaRPr lang="en-US" altLang="zh-CN" sz="2400" dirty="0">
              <a:cs typeface="+mn-ea"/>
              <a:sym typeface="+mn-lt"/>
            </a:endParaRPr>
          </a:p>
          <a:p>
            <a:pPr lvl="2"/>
            <a:r>
              <a:rPr lang="zh-CN" altLang="en-US" sz="2000" dirty="0">
                <a:cs typeface="+mn-ea"/>
                <a:sym typeface="+mn-lt"/>
              </a:rPr>
              <a:t>而当字符串相同时，则跳转到“</a:t>
            </a:r>
            <a:r>
              <a:rPr lang="en-US" altLang="zh-CN" sz="2000" dirty="0">
                <a:cs typeface="+mn-ea"/>
                <a:sym typeface="+mn-lt"/>
              </a:rPr>
              <a:t>well done!</a:t>
            </a:r>
            <a:r>
              <a:rPr lang="zh-CN" altLang="en-US" sz="2000" dirty="0">
                <a:cs typeface="+mn-ea"/>
                <a:sym typeface="+mn-lt"/>
              </a:rPr>
              <a:t>”；显然被对比字符串“</a:t>
            </a:r>
            <a:r>
              <a:rPr lang="en-US" altLang="zh-CN" sz="2000" dirty="0">
                <a:highlight>
                  <a:srgbClr val="FFFF00"/>
                </a:highlight>
                <a:cs typeface="+mn-ea"/>
                <a:sym typeface="+mn-lt"/>
              </a:rPr>
              <a:t>45c6c64ffd31a750bcb2e15 0519f1963e5424bafd380637cff33075c25d35334</a:t>
            </a:r>
            <a:r>
              <a:rPr lang="zh-CN" altLang="en-US" sz="2000" dirty="0">
                <a:cs typeface="+mn-ea"/>
                <a:sym typeface="+mn-lt"/>
              </a:rPr>
              <a:t>”很关键</a:t>
            </a:r>
            <a:endParaRPr lang="en-US" altLang="zh-CN" sz="2000" dirty="0">
              <a:cs typeface="+mn-ea"/>
              <a:sym typeface="+mn-lt"/>
            </a:endParaRPr>
          </a:p>
          <a:p>
            <a:pPr lvl="1"/>
            <a:r>
              <a:rPr lang="zh-CN" altLang="en-US" sz="2400" dirty="0">
                <a:cs typeface="+mn-ea"/>
                <a:sym typeface="+mn-lt"/>
              </a:rPr>
              <a:t>再往上分析，发现是调用</a:t>
            </a:r>
            <a:r>
              <a:rPr lang="en-US" altLang="zh-CN" sz="2400" dirty="0">
                <a:cs typeface="+mn-ea"/>
                <a:sym typeface="+mn-lt"/>
              </a:rPr>
              <a:t>_</a:t>
            </a:r>
            <a:r>
              <a:rPr lang="en-US" altLang="zh-CN" sz="2400" dirty="0" err="1">
                <a:cs typeface="+mn-ea"/>
                <a:sym typeface="+mn-lt"/>
              </a:rPr>
              <a:t>strncpy</a:t>
            </a:r>
            <a:r>
              <a:rPr lang="en-US" altLang="zh-CN" sz="2400" dirty="0">
                <a:cs typeface="+mn-ea"/>
                <a:sym typeface="+mn-lt"/>
              </a:rPr>
              <a:t>() </a:t>
            </a:r>
            <a:r>
              <a:rPr lang="zh-CN" altLang="en-US" sz="2400" dirty="0">
                <a:cs typeface="+mn-ea"/>
                <a:sym typeface="+mn-lt"/>
              </a:rPr>
              <a:t>取出输入字符串的前</a:t>
            </a:r>
            <a:r>
              <a:rPr lang="en-US" altLang="zh-CN" sz="2400" dirty="0">
                <a:cs typeface="+mn-ea"/>
                <a:sym typeface="+mn-lt"/>
              </a:rPr>
              <a:t>5</a:t>
            </a:r>
            <a:r>
              <a:rPr lang="zh-CN" altLang="en-US" sz="2400" dirty="0">
                <a:cs typeface="+mn-ea"/>
                <a:sym typeface="+mn-lt"/>
              </a:rPr>
              <a:t>字节，然后作为第二个参数向</a:t>
            </a:r>
            <a:r>
              <a:rPr lang="en-US" altLang="zh-CN" sz="2400" dirty="0">
                <a:cs typeface="+mn-ea"/>
                <a:sym typeface="+mn-lt"/>
              </a:rPr>
              <a:t>_sha256()()</a:t>
            </a:r>
            <a:r>
              <a:rPr lang="zh-CN" altLang="en-US" sz="2400" dirty="0">
                <a:cs typeface="+mn-ea"/>
                <a:sym typeface="+mn-lt"/>
              </a:rPr>
              <a:t>函数传入（第一个参数为</a:t>
            </a:r>
            <a:r>
              <a:rPr lang="en-US" altLang="zh-CN" sz="2400" dirty="0">
                <a:cs typeface="+mn-ea"/>
                <a:sym typeface="+mn-lt"/>
              </a:rPr>
              <a:t>out</a:t>
            </a:r>
            <a:r>
              <a:rPr lang="zh-CN" altLang="en-US" sz="2400" dirty="0">
                <a:cs typeface="+mn-ea"/>
                <a:sym typeface="+mn-lt"/>
              </a:rPr>
              <a:t>，第三个参数为</a:t>
            </a:r>
            <a:r>
              <a:rPr lang="en-US" altLang="zh-CN" sz="2400" dirty="0">
                <a:cs typeface="+mn-ea"/>
                <a:sym typeface="+mn-lt"/>
              </a:rPr>
              <a:t>4</a:t>
            </a:r>
            <a:r>
              <a:rPr lang="zh-CN" altLang="en-US" sz="2400" dirty="0">
                <a:cs typeface="+mn-ea"/>
                <a:sym typeface="+mn-lt"/>
              </a:rPr>
              <a:t>）</a:t>
            </a:r>
            <a:endParaRPr lang="en-US" altLang="zh-CN" sz="2400" dirty="0">
              <a:cs typeface="+mn-ea"/>
              <a:sym typeface="+mn-lt"/>
            </a:endParaRPr>
          </a:p>
          <a:p>
            <a:pPr lvl="1"/>
            <a:r>
              <a:rPr lang="zh-CN" altLang="en-US" sz="2400" dirty="0">
                <a:cs typeface="+mn-ea"/>
                <a:sym typeface="+mn-lt"/>
              </a:rPr>
              <a:t>然后将返回结果</a:t>
            </a:r>
            <a:r>
              <a:rPr lang="en-US" altLang="zh-CN" sz="2400" dirty="0">
                <a:cs typeface="+mn-ea"/>
                <a:sym typeface="+mn-lt"/>
              </a:rPr>
              <a:t>out</a:t>
            </a:r>
            <a:r>
              <a:rPr lang="zh-CN" altLang="en-US" sz="2400" dirty="0">
                <a:cs typeface="+mn-ea"/>
                <a:sym typeface="+mn-lt"/>
              </a:rPr>
              <a:t>与字符串“</a:t>
            </a:r>
            <a:r>
              <a:rPr lang="en-US" altLang="zh-CN" sz="2400" dirty="0">
                <a:highlight>
                  <a:srgbClr val="FFFF00"/>
                </a:highlight>
                <a:cs typeface="+mn-ea"/>
                <a:sym typeface="+mn-lt"/>
              </a:rPr>
              <a:t>45c6c64ffd31a750bcb2e150519f1963e5424bafd380637cff33075c25d35334</a:t>
            </a:r>
            <a:r>
              <a:rPr lang="zh-CN" altLang="en-US" sz="2400" dirty="0">
                <a:cs typeface="+mn-ea"/>
                <a:sym typeface="+mn-lt"/>
              </a:rPr>
              <a:t>”的前</a:t>
            </a:r>
            <a:r>
              <a:rPr lang="en-US" altLang="zh-CN" sz="2400" dirty="0">
                <a:solidFill>
                  <a:srgbClr val="FF0000"/>
                </a:solidFill>
                <a:cs typeface="+mn-ea"/>
                <a:sym typeface="+mn-lt"/>
              </a:rPr>
              <a:t>64</a:t>
            </a:r>
            <a:r>
              <a:rPr lang="zh-CN" altLang="en-US" sz="2400" dirty="0">
                <a:solidFill>
                  <a:srgbClr val="FF0000"/>
                </a:solidFill>
                <a:cs typeface="+mn-ea"/>
                <a:sym typeface="+mn-lt"/>
              </a:rPr>
              <a:t>位</a:t>
            </a:r>
            <a:r>
              <a:rPr lang="zh-CN" altLang="en-US" sz="2400" dirty="0">
                <a:cs typeface="+mn-ea"/>
                <a:sym typeface="+mn-lt"/>
              </a:rPr>
              <a:t>进行比较，并根据 </a:t>
            </a:r>
            <a:r>
              <a:rPr lang="en-US" altLang="zh-CN" sz="2400" dirty="0" err="1">
                <a:cs typeface="+mn-ea"/>
                <a:sym typeface="+mn-lt"/>
              </a:rPr>
              <a:t>strncmp</a:t>
            </a:r>
            <a:r>
              <a:rPr lang="en-US" altLang="zh-CN" sz="2400" dirty="0">
                <a:cs typeface="+mn-ea"/>
                <a:sym typeface="+mn-lt"/>
              </a:rPr>
              <a:t>()</a:t>
            </a:r>
            <a:r>
              <a:rPr lang="zh-CN" altLang="en-US" sz="2400" dirty="0">
                <a:cs typeface="+mn-ea"/>
                <a:sym typeface="+mn-lt"/>
              </a:rPr>
              <a:t>的比较结果，执行跳转</a:t>
            </a: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SHA</a:t>
            </a:r>
            <a:r>
              <a:rPr lang="zh-CN" altLang="en-US" sz="2800" b="1" dirty="0">
                <a:solidFill>
                  <a:srgbClr val="C00000"/>
                </a:solidFill>
                <a:cs typeface="+mn-ea"/>
                <a:sym typeface="+mn-lt"/>
              </a:rPr>
              <a:t>算法</a:t>
            </a:r>
          </a:p>
        </p:txBody>
      </p:sp>
      <p:grpSp>
        <p:nvGrpSpPr>
          <p:cNvPr id="43" name="组合 42">
            <a:extLst>
              <a:ext uri="{FF2B5EF4-FFF2-40B4-BE49-F238E27FC236}">
                <a16:creationId xmlns:a16="http://schemas.microsoft.com/office/drawing/2014/main" id="{192321AE-C059-4E4C-AEE8-98658E2C1548}"/>
              </a:ext>
            </a:extLst>
          </p:cNvPr>
          <p:cNvGrpSpPr/>
          <p:nvPr/>
        </p:nvGrpSpPr>
        <p:grpSpPr>
          <a:xfrm>
            <a:off x="344488" y="1988840"/>
            <a:ext cx="2520280" cy="4680520"/>
            <a:chOff x="344488" y="1988840"/>
            <a:chExt cx="2520280" cy="4680520"/>
          </a:xfrm>
        </p:grpSpPr>
        <p:cxnSp>
          <p:nvCxnSpPr>
            <p:cNvPr id="31" name="直接箭头连接符 30">
              <a:extLst>
                <a:ext uri="{FF2B5EF4-FFF2-40B4-BE49-F238E27FC236}">
                  <a16:creationId xmlns:a16="http://schemas.microsoft.com/office/drawing/2014/main" id="{04E217E9-7F8C-4594-8776-67ECE46D85C9}"/>
                </a:ext>
              </a:extLst>
            </p:cNvPr>
            <p:cNvCxnSpPr>
              <a:cxnSpLocks/>
            </p:cNvCxnSpPr>
            <p:nvPr/>
          </p:nvCxnSpPr>
          <p:spPr>
            <a:xfrm>
              <a:off x="344488" y="1988840"/>
              <a:ext cx="4320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7591D78-79CE-477B-AA03-40206CC8D535}"/>
                </a:ext>
              </a:extLst>
            </p:cNvPr>
            <p:cNvCxnSpPr>
              <a:cxnSpLocks/>
            </p:cNvCxnSpPr>
            <p:nvPr/>
          </p:nvCxnSpPr>
          <p:spPr>
            <a:xfrm flipV="1">
              <a:off x="344488" y="1988840"/>
              <a:ext cx="0" cy="241226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6E5F42E6-90CD-49A6-A00F-096A53917373}"/>
                </a:ext>
              </a:extLst>
            </p:cNvPr>
            <p:cNvCxnSpPr/>
            <p:nvPr/>
          </p:nvCxnSpPr>
          <p:spPr>
            <a:xfrm>
              <a:off x="2864768" y="6381328"/>
              <a:ext cx="0" cy="2880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08D4D99C-4948-4B79-81D9-E716A8B090DA}"/>
                </a:ext>
              </a:extLst>
            </p:cNvPr>
            <p:cNvCxnSpPr/>
            <p:nvPr/>
          </p:nvCxnSpPr>
          <p:spPr>
            <a:xfrm flipH="1">
              <a:off x="344488" y="6669360"/>
              <a:ext cx="2520280"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F2D1CD2E-CEC3-4305-BD38-5EB9D17EE509}"/>
                </a:ext>
              </a:extLst>
            </p:cNvPr>
            <p:cNvCxnSpPr>
              <a:cxnSpLocks/>
            </p:cNvCxnSpPr>
            <p:nvPr/>
          </p:nvCxnSpPr>
          <p:spPr>
            <a:xfrm flipV="1">
              <a:off x="344488" y="4401108"/>
              <a:ext cx="0" cy="226825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pic>
        <p:nvPicPr>
          <p:cNvPr id="6" name="图片 5">
            <a:extLst>
              <a:ext uri="{FF2B5EF4-FFF2-40B4-BE49-F238E27FC236}">
                <a16:creationId xmlns:a16="http://schemas.microsoft.com/office/drawing/2014/main" id="{7354D4B4-4F0A-451F-BD73-799242AB6BC5}"/>
              </a:ext>
            </a:extLst>
          </p:cNvPr>
          <p:cNvPicPr>
            <a:picLocks noChangeAspect="1"/>
          </p:cNvPicPr>
          <p:nvPr/>
        </p:nvPicPr>
        <p:blipFill>
          <a:blip r:embed="rId2"/>
          <a:stretch>
            <a:fillRect/>
          </a:stretch>
        </p:blipFill>
        <p:spPr>
          <a:xfrm>
            <a:off x="4531775" y="1437626"/>
            <a:ext cx="5344462" cy="5382789"/>
          </a:xfrm>
          <a:prstGeom prst="rect">
            <a:avLst/>
          </a:prstGeom>
        </p:spPr>
      </p:pic>
    </p:spTree>
    <p:extLst>
      <p:ext uri="{BB962C8B-B14F-4D97-AF65-F5344CB8AC3E}">
        <p14:creationId xmlns:p14="http://schemas.microsoft.com/office/powerpoint/2010/main" val="32612138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303584" y="1916832"/>
            <a:ext cx="2880320" cy="4752528"/>
          </a:xfrm>
        </p:spPr>
        <p:txBody>
          <a:bodyPr/>
          <a:lstStyle/>
          <a:p>
            <a:pPr lvl="1"/>
            <a:r>
              <a:rPr lang="zh-CN" altLang="en-US" sz="2400" dirty="0">
                <a:cs typeface="+mn-ea"/>
                <a:sym typeface="+mn-lt"/>
              </a:rPr>
              <a:t>余下部分主题是一个</a:t>
            </a:r>
            <a:r>
              <a:rPr lang="en-US" altLang="zh-CN" sz="2400" dirty="0">
                <a:cs typeface="+mn-ea"/>
                <a:sym typeface="+mn-lt"/>
              </a:rPr>
              <a:t>for</a:t>
            </a:r>
            <a:r>
              <a:rPr lang="zh-CN" altLang="en-US" sz="2400" dirty="0">
                <a:cs typeface="+mn-ea"/>
                <a:sym typeface="+mn-lt"/>
              </a:rPr>
              <a:t>循环</a:t>
            </a:r>
            <a:endParaRPr lang="en-US" altLang="zh-CN" sz="2400" dirty="0">
              <a:cs typeface="+mn-ea"/>
              <a:sym typeface="+mn-lt"/>
            </a:endParaRPr>
          </a:p>
          <a:p>
            <a:pPr lvl="1"/>
            <a:endParaRPr lang="en-US" altLang="zh-CN" sz="2400" dirty="0">
              <a:cs typeface="+mn-ea"/>
              <a:sym typeface="+mn-lt"/>
            </a:endParaRPr>
          </a:p>
          <a:p>
            <a:pPr lvl="1"/>
            <a:r>
              <a:rPr lang="zh-CN" altLang="en-US" sz="2400" dirty="0">
                <a:cs typeface="+mn-ea"/>
                <a:sym typeface="+mn-lt"/>
              </a:rPr>
              <a:t>分析后发现执行的是对输入字符串的字符检查功能</a:t>
            </a:r>
            <a:endParaRPr lang="en-US" altLang="zh-CN" sz="2400" dirty="0">
              <a:cs typeface="+mn-ea"/>
              <a:sym typeface="+mn-lt"/>
            </a:endParaRPr>
          </a:p>
          <a:p>
            <a:pPr lvl="2"/>
            <a:r>
              <a:rPr lang="zh-CN" altLang="en-US" sz="2000" dirty="0">
                <a:cs typeface="+mn-ea"/>
                <a:sym typeface="+mn-lt"/>
              </a:rPr>
              <a:t>是否均为大小写的英文字母</a:t>
            </a:r>
            <a:endParaRPr lang="en-US" altLang="zh-CN" sz="2000"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SHA</a:t>
            </a:r>
            <a:r>
              <a:rPr lang="zh-CN" altLang="en-US" sz="2800" b="1" dirty="0">
                <a:solidFill>
                  <a:srgbClr val="C00000"/>
                </a:solidFill>
                <a:cs typeface="+mn-ea"/>
                <a:sym typeface="+mn-lt"/>
              </a:rPr>
              <a:t>算法</a:t>
            </a:r>
          </a:p>
        </p:txBody>
      </p:sp>
      <p:pic>
        <p:nvPicPr>
          <p:cNvPr id="6" name="图片 5">
            <a:extLst>
              <a:ext uri="{FF2B5EF4-FFF2-40B4-BE49-F238E27FC236}">
                <a16:creationId xmlns:a16="http://schemas.microsoft.com/office/drawing/2014/main" id="{22D7739A-F1C4-4DBD-87D7-83CC77424AD3}"/>
              </a:ext>
            </a:extLst>
          </p:cNvPr>
          <p:cNvPicPr>
            <a:picLocks noChangeAspect="1"/>
          </p:cNvPicPr>
          <p:nvPr/>
        </p:nvPicPr>
        <p:blipFill>
          <a:blip r:embed="rId2"/>
          <a:stretch>
            <a:fillRect/>
          </a:stretch>
        </p:blipFill>
        <p:spPr>
          <a:xfrm>
            <a:off x="2516502" y="1700808"/>
            <a:ext cx="7388046" cy="4608512"/>
          </a:xfrm>
          <a:prstGeom prst="rect">
            <a:avLst/>
          </a:prstGeom>
        </p:spPr>
      </p:pic>
    </p:spTree>
    <p:extLst>
      <p:ext uri="{BB962C8B-B14F-4D97-AF65-F5344CB8AC3E}">
        <p14:creationId xmlns:p14="http://schemas.microsoft.com/office/powerpoint/2010/main" val="163253085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110343" y="1520788"/>
            <a:ext cx="4850470" cy="5400600"/>
          </a:xfrm>
        </p:spPr>
        <p:txBody>
          <a:bodyPr>
            <a:normAutofit fontScale="92500" lnSpcReduction="10000"/>
          </a:bodyPr>
          <a:lstStyle/>
          <a:p>
            <a:pPr lvl="1"/>
            <a:r>
              <a:rPr lang="zh-CN" altLang="en-US" sz="2400" dirty="0">
                <a:cs typeface="+mn-ea"/>
                <a:sym typeface="+mn-lt"/>
              </a:rPr>
              <a:t>跟进</a:t>
            </a:r>
            <a:r>
              <a:rPr lang="en-US" altLang="zh-CN" sz="2400" dirty="0">
                <a:cs typeface="+mn-ea"/>
                <a:sym typeface="+mn-lt"/>
              </a:rPr>
              <a:t>_sha256()</a:t>
            </a:r>
            <a:r>
              <a:rPr lang="zh-CN" altLang="en-US" sz="2400" dirty="0">
                <a:cs typeface="+mn-ea"/>
                <a:sym typeface="+mn-lt"/>
              </a:rPr>
              <a:t>进行详细分析</a:t>
            </a:r>
            <a:endParaRPr lang="en-US" altLang="zh-CN" sz="2400" dirty="0">
              <a:cs typeface="+mn-ea"/>
              <a:sym typeface="+mn-lt"/>
            </a:endParaRPr>
          </a:p>
          <a:p>
            <a:pPr lvl="2"/>
            <a:r>
              <a:rPr lang="zh-CN" altLang="en-US" sz="2000" dirty="0">
                <a:cs typeface="+mn-ea"/>
                <a:sym typeface="+mn-lt"/>
              </a:rPr>
              <a:t>使用快捷键</a:t>
            </a:r>
            <a:r>
              <a:rPr lang="en-US" altLang="zh-CN" sz="2000" dirty="0">
                <a:cs typeface="+mn-ea"/>
                <a:sym typeface="+mn-lt"/>
              </a:rPr>
              <a:t>F5</a:t>
            </a:r>
            <a:r>
              <a:rPr lang="zh-CN" altLang="en-US" sz="2000" dirty="0">
                <a:cs typeface="+mn-ea"/>
                <a:sym typeface="+mn-lt"/>
              </a:rPr>
              <a:t>对其进行反编译</a:t>
            </a:r>
            <a:endParaRPr lang="en-US" altLang="zh-CN" sz="2000" dirty="0">
              <a:cs typeface="+mn-ea"/>
              <a:sym typeface="+mn-lt"/>
            </a:endParaRPr>
          </a:p>
          <a:p>
            <a:pPr lvl="2"/>
            <a:endParaRPr lang="en-US" altLang="zh-CN" sz="1050" dirty="0">
              <a:cs typeface="+mn-ea"/>
              <a:sym typeface="+mn-lt"/>
            </a:endParaRPr>
          </a:p>
          <a:p>
            <a:pPr lvl="1"/>
            <a:r>
              <a:rPr lang="zh-CN" altLang="en-US" sz="2400" dirty="0">
                <a:cs typeface="+mn-ea"/>
                <a:sym typeface="+mn-lt"/>
              </a:rPr>
              <a:t>此函数顺序执行，共涉及到如下 </a:t>
            </a:r>
            <a:r>
              <a:rPr lang="en-US" altLang="zh-CN" sz="2400" dirty="0">
                <a:cs typeface="+mn-ea"/>
                <a:sym typeface="+mn-lt"/>
              </a:rPr>
              <a:t>4</a:t>
            </a:r>
            <a:r>
              <a:rPr lang="zh-CN" altLang="en-US" sz="2400" dirty="0">
                <a:cs typeface="+mn-ea"/>
                <a:sym typeface="+mn-lt"/>
              </a:rPr>
              <a:t>个函数：</a:t>
            </a:r>
            <a:endParaRPr lang="en-US" altLang="zh-CN" sz="2400" dirty="0">
              <a:cs typeface="+mn-ea"/>
              <a:sym typeface="+mn-lt"/>
            </a:endParaRPr>
          </a:p>
          <a:p>
            <a:pPr lvl="2"/>
            <a:r>
              <a:rPr lang="en-US" altLang="zh-CN" sz="2000" dirty="0">
                <a:cs typeface="+mn-ea"/>
                <a:sym typeface="+mn-lt"/>
              </a:rPr>
              <a:t>sha256 _init()</a:t>
            </a:r>
          </a:p>
          <a:p>
            <a:pPr lvl="2"/>
            <a:r>
              <a:rPr lang="en-US" altLang="zh-CN" sz="2000" dirty="0">
                <a:cs typeface="+mn-ea"/>
                <a:sym typeface="+mn-lt"/>
              </a:rPr>
              <a:t>sha256 _update()</a:t>
            </a:r>
          </a:p>
          <a:p>
            <a:pPr lvl="2"/>
            <a:r>
              <a:rPr lang="en-US" altLang="zh-CN" sz="2000" dirty="0">
                <a:cs typeface="+mn-ea"/>
                <a:sym typeface="+mn-lt"/>
              </a:rPr>
              <a:t>sha256 _final()</a:t>
            </a:r>
          </a:p>
          <a:p>
            <a:pPr lvl="2"/>
            <a:r>
              <a:rPr lang="en-US" altLang="zh-CN" sz="2000" dirty="0">
                <a:solidFill>
                  <a:srgbClr val="FF0000"/>
                </a:solidFill>
                <a:cs typeface="+mn-ea"/>
                <a:sym typeface="+mn-lt"/>
              </a:rPr>
              <a:t>byte2str()</a:t>
            </a:r>
          </a:p>
          <a:p>
            <a:pPr lvl="2"/>
            <a:endParaRPr lang="en-US" altLang="zh-CN" sz="2000" dirty="0">
              <a:cs typeface="+mn-ea"/>
              <a:sym typeface="+mn-lt"/>
            </a:endParaRPr>
          </a:p>
          <a:p>
            <a:pPr lvl="1"/>
            <a:r>
              <a:rPr lang="zh-CN" altLang="en-US" sz="2400" dirty="0">
                <a:cs typeface="+mn-ea"/>
                <a:sym typeface="+mn-lt"/>
              </a:rPr>
              <a:t>可以看到 </a:t>
            </a:r>
            <a:r>
              <a:rPr lang="en-US" altLang="zh-CN" sz="2400" dirty="0">
                <a:cs typeface="+mn-ea"/>
                <a:sym typeface="+mn-lt"/>
              </a:rPr>
              <a:t>byte2str() </a:t>
            </a:r>
            <a:r>
              <a:rPr lang="zh-CN" altLang="en-US" sz="2400" dirty="0">
                <a:cs typeface="+mn-ea"/>
                <a:sym typeface="+mn-lt"/>
              </a:rPr>
              <a:t>函数主要是逐字节按照其</a:t>
            </a:r>
            <a:r>
              <a:rPr lang="en-US" altLang="zh-CN" sz="2400" dirty="0">
                <a:cs typeface="+mn-ea"/>
                <a:sym typeface="+mn-lt"/>
              </a:rPr>
              <a:t>16</a:t>
            </a:r>
            <a:r>
              <a:rPr lang="zh-CN" altLang="en-US" sz="2400" dirty="0">
                <a:cs typeface="+mn-ea"/>
                <a:sym typeface="+mn-lt"/>
              </a:rPr>
              <a:t>进制表示转化为对应的字符串</a:t>
            </a:r>
            <a:endParaRPr lang="en-US" altLang="zh-CN" sz="2400" dirty="0">
              <a:cs typeface="+mn-ea"/>
              <a:sym typeface="+mn-lt"/>
            </a:endParaRPr>
          </a:p>
          <a:p>
            <a:pPr lvl="2"/>
            <a:r>
              <a:rPr lang="en-US" altLang="zh-CN" sz="2000" dirty="0">
                <a:cs typeface="+mn-ea"/>
                <a:sym typeface="+mn-lt"/>
              </a:rPr>
              <a:t>1</a:t>
            </a:r>
            <a:r>
              <a:rPr lang="zh-CN" altLang="en-US" sz="2000" dirty="0">
                <a:cs typeface="+mn-ea"/>
                <a:sym typeface="+mn-lt"/>
              </a:rPr>
              <a:t>个字节，需要</a:t>
            </a:r>
            <a:r>
              <a:rPr lang="en-US" altLang="zh-CN" sz="2000" dirty="0">
                <a:cs typeface="+mn-ea"/>
                <a:sym typeface="+mn-lt"/>
              </a:rPr>
              <a:t>2</a:t>
            </a:r>
            <a:r>
              <a:rPr lang="zh-CN" altLang="en-US" sz="2000" dirty="0">
                <a:cs typeface="+mn-ea"/>
                <a:sym typeface="+mn-lt"/>
              </a:rPr>
              <a:t>个字符来表示</a:t>
            </a:r>
            <a:endParaRPr lang="en-US" altLang="zh-CN" sz="2000" dirty="0">
              <a:cs typeface="+mn-ea"/>
              <a:sym typeface="+mn-lt"/>
            </a:endParaRPr>
          </a:p>
          <a:p>
            <a:pPr lvl="3"/>
            <a:r>
              <a:rPr lang="zh-CN" altLang="en-US" sz="1600" dirty="0">
                <a:cs typeface="+mn-ea"/>
                <a:sym typeface="+mn-lt"/>
              </a:rPr>
              <a:t>如 </a:t>
            </a:r>
            <a:r>
              <a:rPr lang="en-US" altLang="zh-CN" sz="1600" dirty="0">
                <a:cs typeface="+mn-ea"/>
                <a:sym typeface="+mn-lt"/>
              </a:rPr>
              <a:t>0x0F  “0F”</a:t>
            </a:r>
            <a:r>
              <a:rPr lang="zh-CN" altLang="en-US" sz="1600" dirty="0">
                <a:cs typeface="+mn-ea"/>
                <a:sym typeface="+mn-lt"/>
              </a:rPr>
              <a:t>，前者占</a:t>
            </a:r>
            <a:r>
              <a:rPr lang="en-US" altLang="zh-CN" sz="1600" dirty="0">
                <a:cs typeface="+mn-ea"/>
                <a:sym typeface="+mn-lt"/>
              </a:rPr>
              <a:t>1</a:t>
            </a:r>
            <a:r>
              <a:rPr lang="zh-CN" altLang="en-US" sz="1600" dirty="0">
                <a:cs typeface="+mn-ea"/>
                <a:sym typeface="+mn-lt"/>
              </a:rPr>
              <a:t>字节，后者存储则需要</a:t>
            </a:r>
            <a:r>
              <a:rPr lang="en-US" altLang="zh-CN" sz="1600" dirty="0">
                <a:cs typeface="+mn-ea"/>
                <a:sym typeface="+mn-lt"/>
              </a:rPr>
              <a:t>2</a:t>
            </a:r>
            <a:r>
              <a:rPr lang="zh-CN" altLang="en-US" sz="1600" dirty="0">
                <a:cs typeface="+mn-ea"/>
                <a:sym typeface="+mn-lt"/>
              </a:rPr>
              <a:t>字节</a:t>
            </a:r>
            <a:endParaRPr lang="en-US" altLang="zh-CN" sz="1600" dirty="0">
              <a:cs typeface="+mn-ea"/>
              <a:sym typeface="+mn-lt"/>
            </a:endParaRPr>
          </a:p>
          <a:p>
            <a:pPr lvl="2"/>
            <a:r>
              <a:rPr lang="en-US" altLang="zh-CN" sz="2000" dirty="0">
                <a:cs typeface="+mn-ea"/>
                <a:sym typeface="+mn-lt"/>
              </a:rPr>
              <a:t>32</a:t>
            </a:r>
            <a:r>
              <a:rPr lang="zh-CN" altLang="en-US" sz="2000" dirty="0">
                <a:cs typeface="+mn-ea"/>
                <a:sym typeface="+mn-lt"/>
              </a:rPr>
              <a:t>个字节，需要</a:t>
            </a:r>
            <a:r>
              <a:rPr lang="en-US" altLang="zh-CN" sz="2000" dirty="0">
                <a:highlight>
                  <a:srgbClr val="FFFF00"/>
                </a:highlight>
                <a:cs typeface="+mn-ea"/>
                <a:sym typeface="+mn-lt"/>
              </a:rPr>
              <a:t>64</a:t>
            </a:r>
            <a:r>
              <a:rPr lang="zh-CN" altLang="en-US" sz="2000" dirty="0">
                <a:cs typeface="+mn-ea"/>
                <a:sym typeface="+mn-lt"/>
              </a:rPr>
              <a:t>个字节来存储</a:t>
            </a:r>
            <a:endParaRPr lang="en-US" altLang="zh-CN" sz="2000"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SHA</a:t>
            </a:r>
            <a:r>
              <a:rPr lang="zh-CN" altLang="en-US" sz="2800" b="1" dirty="0">
                <a:solidFill>
                  <a:srgbClr val="C00000"/>
                </a:solidFill>
                <a:cs typeface="+mn-ea"/>
                <a:sym typeface="+mn-lt"/>
              </a:rPr>
              <a:t>算法</a:t>
            </a:r>
          </a:p>
        </p:txBody>
      </p:sp>
      <p:pic>
        <p:nvPicPr>
          <p:cNvPr id="9" name="图片 8">
            <a:extLst>
              <a:ext uri="{FF2B5EF4-FFF2-40B4-BE49-F238E27FC236}">
                <a16:creationId xmlns:a16="http://schemas.microsoft.com/office/drawing/2014/main" id="{8739AE51-5951-404D-8F66-285A918CDCA6}"/>
              </a:ext>
            </a:extLst>
          </p:cNvPr>
          <p:cNvPicPr>
            <a:picLocks noChangeAspect="1"/>
          </p:cNvPicPr>
          <p:nvPr/>
        </p:nvPicPr>
        <p:blipFill>
          <a:blip r:embed="rId3"/>
          <a:stretch>
            <a:fillRect/>
          </a:stretch>
        </p:blipFill>
        <p:spPr>
          <a:xfrm>
            <a:off x="5673080" y="2068534"/>
            <a:ext cx="4091017" cy="1404948"/>
          </a:xfrm>
          <a:prstGeom prst="rect">
            <a:avLst/>
          </a:prstGeom>
        </p:spPr>
      </p:pic>
      <p:pic>
        <p:nvPicPr>
          <p:cNvPr id="12" name="图片 11">
            <a:extLst>
              <a:ext uri="{FF2B5EF4-FFF2-40B4-BE49-F238E27FC236}">
                <a16:creationId xmlns:a16="http://schemas.microsoft.com/office/drawing/2014/main" id="{D8980A1F-C866-4AFF-A89B-70BAAB34D9B6}"/>
              </a:ext>
            </a:extLst>
          </p:cNvPr>
          <p:cNvPicPr>
            <a:picLocks noChangeAspect="1"/>
          </p:cNvPicPr>
          <p:nvPr/>
        </p:nvPicPr>
        <p:blipFill>
          <a:blip r:embed="rId4"/>
          <a:stretch>
            <a:fillRect/>
          </a:stretch>
        </p:blipFill>
        <p:spPr>
          <a:xfrm>
            <a:off x="5673080" y="4127962"/>
            <a:ext cx="2976584" cy="1662125"/>
          </a:xfrm>
          <a:prstGeom prst="rect">
            <a:avLst/>
          </a:prstGeom>
        </p:spPr>
      </p:pic>
      <p:cxnSp>
        <p:nvCxnSpPr>
          <p:cNvPr id="15" name="直接箭头连接符 14">
            <a:extLst>
              <a:ext uri="{FF2B5EF4-FFF2-40B4-BE49-F238E27FC236}">
                <a16:creationId xmlns:a16="http://schemas.microsoft.com/office/drawing/2014/main" id="{03764586-5027-4DBB-9567-D30A42B98AF3}"/>
              </a:ext>
            </a:extLst>
          </p:cNvPr>
          <p:cNvCxnSpPr/>
          <p:nvPr/>
        </p:nvCxnSpPr>
        <p:spPr>
          <a:xfrm>
            <a:off x="2216696" y="4221088"/>
            <a:ext cx="3456384"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42279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0" y="1472984"/>
            <a:ext cx="9561512" cy="4752528"/>
          </a:xfrm>
        </p:spPr>
        <p:txBody>
          <a:bodyPr/>
          <a:lstStyle/>
          <a:p>
            <a:pPr lvl="1"/>
            <a:r>
              <a:rPr lang="zh-CN" altLang="en-US" dirty="0">
                <a:cs typeface="+mn-ea"/>
                <a:sym typeface="+mn-lt"/>
              </a:rPr>
              <a:t>跟进</a:t>
            </a:r>
            <a:r>
              <a:rPr lang="en-US" altLang="zh-CN" dirty="0">
                <a:cs typeface="+mn-ea"/>
                <a:sym typeface="+mn-lt"/>
              </a:rPr>
              <a:t>sha256_init()</a:t>
            </a:r>
            <a:r>
              <a:rPr lang="zh-CN" altLang="en-US" dirty="0">
                <a:cs typeface="+mn-ea"/>
                <a:sym typeface="+mn-lt"/>
              </a:rPr>
              <a:t>，发现其主要执行初始化赋值操作</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SHA</a:t>
            </a:r>
            <a:r>
              <a:rPr lang="zh-CN" altLang="en-US" sz="2800" b="1" dirty="0">
                <a:solidFill>
                  <a:srgbClr val="C00000"/>
                </a:solidFill>
                <a:cs typeface="+mn-ea"/>
                <a:sym typeface="+mn-lt"/>
              </a:rPr>
              <a:t>算法</a:t>
            </a:r>
          </a:p>
        </p:txBody>
      </p:sp>
      <p:pic>
        <p:nvPicPr>
          <p:cNvPr id="6" name="图片 5">
            <a:extLst>
              <a:ext uri="{FF2B5EF4-FFF2-40B4-BE49-F238E27FC236}">
                <a16:creationId xmlns:a16="http://schemas.microsoft.com/office/drawing/2014/main" id="{46462739-900C-4B7C-A3CA-707D7441DD27}"/>
              </a:ext>
            </a:extLst>
          </p:cNvPr>
          <p:cNvPicPr>
            <a:picLocks noChangeAspect="1"/>
          </p:cNvPicPr>
          <p:nvPr/>
        </p:nvPicPr>
        <p:blipFill>
          <a:blip r:embed="rId2"/>
          <a:stretch>
            <a:fillRect/>
          </a:stretch>
        </p:blipFill>
        <p:spPr>
          <a:xfrm>
            <a:off x="500464" y="2478353"/>
            <a:ext cx="3389281" cy="2761095"/>
          </a:xfrm>
          <a:prstGeom prst="rect">
            <a:avLst/>
          </a:prstGeom>
        </p:spPr>
      </p:pic>
      <p:pic>
        <p:nvPicPr>
          <p:cNvPr id="8" name="图片 7">
            <a:extLst>
              <a:ext uri="{FF2B5EF4-FFF2-40B4-BE49-F238E27FC236}">
                <a16:creationId xmlns:a16="http://schemas.microsoft.com/office/drawing/2014/main" id="{922036F1-7B8A-4831-A824-2EA07B76CEBA}"/>
              </a:ext>
            </a:extLst>
          </p:cNvPr>
          <p:cNvPicPr>
            <a:picLocks noChangeAspect="1"/>
          </p:cNvPicPr>
          <p:nvPr/>
        </p:nvPicPr>
        <p:blipFill>
          <a:blip r:embed="rId3"/>
          <a:stretch>
            <a:fillRect/>
          </a:stretch>
        </p:blipFill>
        <p:spPr>
          <a:xfrm>
            <a:off x="4316875" y="3212976"/>
            <a:ext cx="1586807" cy="1291847"/>
          </a:xfrm>
          <a:prstGeom prst="rect">
            <a:avLst/>
          </a:prstGeom>
        </p:spPr>
      </p:pic>
      <p:pic>
        <p:nvPicPr>
          <p:cNvPr id="10" name="图片 9">
            <a:extLst>
              <a:ext uri="{FF2B5EF4-FFF2-40B4-BE49-F238E27FC236}">
                <a16:creationId xmlns:a16="http://schemas.microsoft.com/office/drawing/2014/main" id="{9824A8AF-1814-4D5E-86DE-F55DDEE26E51}"/>
              </a:ext>
            </a:extLst>
          </p:cNvPr>
          <p:cNvPicPr>
            <a:picLocks noChangeAspect="1"/>
          </p:cNvPicPr>
          <p:nvPr/>
        </p:nvPicPr>
        <p:blipFill>
          <a:blip r:embed="rId4"/>
          <a:stretch>
            <a:fillRect/>
          </a:stretch>
        </p:blipFill>
        <p:spPr>
          <a:xfrm>
            <a:off x="6345444" y="2808760"/>
            <a:ext cx="2843233" cy="2100278"/>
          </a:xfrm>
          <a:prstGeom prst="rect">
            <a:avLst/>
          </a:prstGeom>
        </p:spPr>
      </p:pic>
      <p:sp>
        <p:nvSpPr>
          <p:cNvPr id="12" name="箭头: 上弧形 11">
            <a:extLst>
              <a:ext uri="{FF2B5EF4-FFF2-40B4-BE49-F238E27FC236}">
                <a16:creationId xmlns:a16="http://schemas.microsoft.com/office/drawing/2014/main" id="{C04D09D9-E09D-484D-9D50-788FFA16C617}"/>
              </a:ext>
            </a:extLst>
          </p:cNvPr>
          <p:cNvSpPr/>
          <p:nvPr/>
        </p:nvSpPr>
        <p:spPr>
          <a:xfrm rot="985369">
            <a:off x="4073896" y="2549422"/>
            <a:ext cx="733353" cy="360040"/>
          </a:xfrm>
          <a:prstGeom prst="curvedDownArrow">
            <a:avLst/>
          </a:prstGeom>
          <a:solidFill>
            <a:schemeClr val="bg1">
              <a:lumMod val="6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4" name="箭头: 上弧形 13">
            <a:extLst>
              <a:ext uri="{FF2B5EF4-FFF2-40B4-BE49-F238E27FC236}">
                <a16:creationId xmlns:a16="http://schemas.microsoft.com/office/drawing/2014/main" id="{E3FD8673-C9F9-4AC9-84B6-11EBB0B37175}"/>
              </a:ext>
            </a:extLst>
          </p:cNvPr>
          <p:cNvSpPr/>
          <p:nvPr/>
        </p:nvSpPr>
        <p:spPr>
          <a:xfrm rot="723433" flipV="1">
            <a:off x="5486571" y="4669976"/>
            <a:ext cx="733353" cy="360040"/>
          </a:xfrm>
          <a:prstGeom prst="curvedDownArrow">
            <a:avLst/>
          </a:prstGeom>
          <a:solidFill>
            <a:schemeClr val="accent6">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15" name="直接箭头连接符 14">
            <a:extLst>
              <a:ext uri="{FF2B5EF4-FFF2-40B4-BE49-F238E27FC236}">
                <a16:creationId xmlns:a16="http://schemas.microsoft.com/office/drawing/2014/main" id="{9CC7E45B-D2B3-4B32-8EF7-30B252F6BC3F}"/>
              </a:ext>
            </a:extLst>
          </p:cNvPr>
          <p:cNvCxnSpPr>
            <a:cxnSpLocks/>
          </p:cNvCxnSpPr>
          <p:nvPr/>
        </p:nvCxnSpPr>
        <p:spPr>
          <a:xfrm flipV="1">
            <a:off x="3080792" y="3858899"/>
            <a:ext cx="4824536" cy="433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785C054B-8961-4BBD-B97E-2A19A0F55FB7}"/>
              </a:ext>
            </a:extLst>
          </p:cNvPr>
          <p:cNvSpPr txBox="1"/>
          <p:nvPr/>
        </p:nvSpPr>
        <p:spPr>
          <a:xfrm>
            <a:off x="75406" y="5395105"/>
            <a:ext cx="9410700" cy="1323439"/>
          </a:xfrm>
          <a:prstGeom prst="rect">
            <a:avLst/>
          </a:prstGeom>
          <a:noFill/>
        </p:spPr>
        <p:txBody>
          <a:bodyPr wrap="square">
            <a:spAutoFit/>
          </a:bodyPr>
          <a:lstStyle/>
          <a:p>
            <a:pPr marL="742950" lvl="1" indent="-285750">
              <a:spcBef>
                <a:spcPct val="20000"/>
              </a:spcBef>
              <a:buFont typeface="Arial" pitchFamily="34" charset="0"/>
              <a:buChar char="–"/>
            </a:pPr>
            <a:r>
              <a:rPr lang="zh-CN" altLang="en-US" sz="2800" b="1" dirty="0">
                <a:cs typeface="+mn-ea"/>
                <a:sym typeface="+mn-lt"/>
              </a:rPr>
              <a:t>可以发现这是 </a:t>
            </a:r>
            <a:r>
              <a:rPr lang="en-US" altLang="zh-CN" sz="2800" b="1" dirty="0">
                <a:cs typeface="+mn-ea"/>
                <a:sym typeface="+mn-lt"/>
              </a:rPr>
              <a:t>sha256 </a:t>
            </a:r>
            <a:r>
              <a:rPr lang="zh-CN" altLang="en-US" sz="2800" b="1" dirty="0">
                <a:cs typeface="+mn-ea"/>
                <a:sym typeface="+mn-lt"/>
              </a:rPr>
              <a:t>初始化链接变量时，用到的</a:t>
            </a:r>
            <a:r>
              <a:rPr lang="en-US" altLang="zh-CN" sz="2800" b="1" dirty="0">
                <a:cs typeface="+mn-ea"/>
                <a:sym typeface="+mn-lt"/>
              </a:rPr>
              <a:t>8</a:t>
            </a:r>
            <a:r>
              <a:rPr lang="zh-CN" altLang="en-US" sz="2800" b="1" dirty="0">
                <a:cs typeface="+mn-ea"/>
                <a:sym typeface="+mn-lt"/>
              </a:rPr>
              <a:t>个素数：</a:t>
            </a:r>
            <a:r>
              <a:rPr lang="en-US" altLang="zh-CN" sz="2800" b="1" dirty="0">
                <a:cs typeface="+mn-ea"/>
                <a:sym typeface="+mn-lt"/>
              </a:rPr>
              <a:t>2</a:t>
            </a:r>
            <a:r>
              <a:rPr lang="zh-CN" altLang="en-US" sz="2800" b="1" dirty="0">
                <a:cs typeface="+mn-ea"/>
                <a:sym typeface="+mn-lt"/>
              </a:rPr>
              <a:t>，</a:t>
            </a:r>
            <a:r>
              <a:rPr lang="en-US" altLang="zh-CN" sz="2800" b="1" dirty="0">
                <a:cs typeface="+mn-ea"/>
                <a:sym typeface="+mn-lt"/>
              </a:rPr>
              <a:t>3</a:t>
            </a:r>
            <a:r>
              <a:rPr lang="zh-CN" altLang="en-US" sz="2800" b="1" dirty="0">
                <a:cs typeface="+mn-ea"/>
                <a:sym typeface="+mn-lt"/>
              </a:rPr>
              <a:t>，</a:t>
            </a:r>
            <a:r>
              <a:rPr lang="en-US" altLang="zh-CN" sz="2800" b="1" dirty="0">
                <a:cs typeface="+mn-ea"/>
                <a:sym typeface="+mn-lt"/>
              </a:rPr>
              <a:t>5</a:t>
            </a:r>
            <a:r>
              <a:rPr lang="zh-CN" altLang="en-US" sz="2800" b="1" dirty="0">
                <a:cs typeface="+mn-ea"/>
                <a:sym typeface="+mn-lt"/>
              </a:rPr>
              <a:t>，</a:t>
            </a:r>
            <a:r>
              <a:rPr lang="en-US" altLang="zh-CN" sz="2800" b="1" dirty="0">
                <a:cs typeface="+mn-ea"/>
                <a:sym typeface="+mn-lt"/>
              </a:rPr>
              <a:t>7</a:t>
            </a:r>
            <a:r>
              <a:rPr lang="zh-CN" altLang="en-US" sz="2800" b="1" dirty="0">
                <a:cs typeface="+mn-ea"/>
                <a:sym typeface="+mn-lt"/>
              </a:rPr>
              <a:t>，</a:t>
            </a:r>
            <a:r>
              <a:rPr lang="en-US" altLang="zh-CN" sz="2800" b="1" dirty="0">
                <a:cs typeface="+mn-ea"/>
                <a:sym typeface="+mn-lt"/>
              </a:rPr>
              <a:t>11</a:t>
            </a:r>
            <a:r>
              <a:rPr lang="zh-CN" altLang="en-US" sz="2800" b="1" dirty="0">
                <a:cs typeface="+mn-ea"/>
                <a:sym typeface="+mn-lt"/>
              </a:rPr>
              <a:t>，</a:t>
            </a:r>
            <a:r>
              <a:rPr lang="en-US" altLang="zh-CN" sz="2800" b="1" dirty="0">
                <a:cs typeface="+mn-ea"/>
                <a:sym typeface="+mn-lt"/>
              </a:rPr>
              <a:t>13</a:t>
            </a:r>
            <a:r>
              <a:rPr lang="zh-CN" altLang="en-US" sz="2800" b="1" dirty="0">
                <a:cs typeface="+mn-ea"/>
                <a:sym typeface="+mn-lt"/>
              </a:rPr>
              <a:t>，</a:t>
            </a:r>
            <a:r>
              <a:rPr lang="en-US" altLang="zh-CN" sz="2800" b="1" dirty="0">
                <a:cs typeface="+mn-ea"/>
                <a:sym typeface="+mn-lt"/>
              </a:rPr>
              <a:t>17</a:t>
            </a:r>
            <a:r>
              <a:rPr lang="zh-CN" altLang="en-US" sz="2800" b="1" dirty="0">
                <a:cs typeface="+mn-ea"/>
                <a:sym typeface="+mn-lt"/>
              </a:rPr>
              <a:t>，</a:t>
            </a:r>
            <a:r>
              <a:rPr lang="en-US" altLang="zh-CN" sz="2800" b="1" dirty="0">
                <a:cs typeface="+mn-ea"/>
                <a:sym typeface="+mn-lt"/>
              </a:rPr>
              <a:t>19</a:t>
            </a:r>
            <a:r>
              <a:rPr lang="zh-CN" altLang="en-US" sz="2800" b="1" dirty="0">
                <a:cs typeface="+mn-ea"/>
                <a:sym typeface="+mn-lt"/>
              </a:rPr>
              <a:t>，平方根小数</a:t>
            </a:r>
            <a:endParaRPr lang="en-US" altLang="zh-CN" sz="2800" b="1" dirty="0">
              <a:cs typeface="+mn-ea"/>
              <a:sym typeface="+mn-lt"/>
            </a:endParaRPr>
          </a:p>
          <a:p>
            <a:pPr marL="1371600" lvl="2" indent="-457200">
              <a:spcBef>
                <a:spcPct val="20000"/>
              </a:spcBef>
              <a:buFont typeface="Wingdings" panose="05000000000000000000" pitchFamily="2" charset="2"/>
              <a:buChar char="Ø"/>
            </a:pPr>
            <a:r>
              <a:rPr lang="zh-CN" altLang="en-US" sz="2000" b="1" dirty="0">
                <a:cs typeface="+mn-ea"/>
                <a:sym typeface="+mn-lt"/>
              </a:rPr>
              <a:t>具体为，平方根小数部分的前</a:t>
            </a:r>
            <a:r>
              <a:rPr lang="en-US" altLang="zh-CN" sz="2000" b="1" dirty="0">
                <a:cs typeface="+mn-ea"/>
                <a:sym typeface="+mn-lt"/>
              </a:rPr>
              <a:t>32</a:t>
            </a:r>
            <a:r>
              <a:rPr lang="zh-CN" altLang="en-US" sz="2000" b="1" dirty="0">
                <a:cs typeface="+mn-ea"/>
                <a:sym typeface="+mn-lt"/>
              </a:rPr>
              <a:t>位二进制数</a:t>
            </a:r>
          </a:p>
        </p:txBody>
      </p:sp>
    </p:spTree>
    <p:extLst>
      <p:ext uri="{BB962C8B-B14F-4D97-AF65-F5344CB8AC3E}">
        <p14:creationId xmlns:p14="http://schemas.microsoft.com/office/powerpoint/2010/main" val="2465006627"/>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第五章 常见加密算法逆向分析</a:t>
            </a:r>
          </a:p>
        </p:txBody>
      </p:sp>
      <p:sp>
        <p:nvSpPr>
          <p:cNvPr id="4" name="内容占位符 3"/>
          <p:cNvSpPr>
            <a:spLocks noGrp="1"/>
          </p:cNvSpPr>
          <p:nvPr>
            <p:ph idx="1"/>
          </p:nvPr>
        </p:nvSpPr>
        <p:spPr>
          <a:xfrm>
            <a:off x="0" y="1472984"/>
            <a:ext cx="8915400" cy="4752528"/>
          </a:xfrm>
        </p:spPr>
        <p:txBody>
          <a:bodyPr/>
          <a:lstStyle/>
          <a:p>
            <a:pPr lvl="1"/>
            <a:r>
              <a:rPr lang="zh-CN" altLang="en-US" dirty="0">
                <a:cs typeface="+mn-ea"/>
                <a:sym typeface="+mn-lt"/>
              </a:rPr>
              <a:t>再跟进到</a:t>
            </a:r>
            <a:r>
              <a:rPr lang="en-US" altLang="zh-CN" dirty="0">
                <a:cs typeface="+mn-ea"/>
                <a:sym typeface="+mn-lt"/>
              </a:rPr>
              <a:t>sha256_update()</a:t>
            </a:r>
            <a:r>
              <a:rPr lang="zh-CN" altLang="en-US" dirty="0">
                <a:cs typeface="+mn-ea"/>
                <a:sym typeface="+mn-lt"/>
              </a:rPr>
              <a:t>函数里</a:t>
            </a:r>
            <a:endParaRPr lang="en-US" altLang="zh-CN" dirty="0">
              <a:cs typeface="+mn-ea"/>
              <a:sym typeface="+mn-lt"/>
            </a:endParaRPr>
          </a:p>
        </p:txBody>
      </p:sp>
      <p:sp>
        <p:nvSpPr>
          <p:cNvPr id="5" name="矩形 4">
            <a:extLst>
              <a:ext uri="{FF2B5EF4-FFF2-40B4-BE49-F238E27FC236}">
                <a16:creationId xmlns:a16="http://schemas.microsoft.com/office/drawing/2014/main" id="{680059DA-FCF4-4D63-BF38-B7C4D3A65AAD}"/>
              </a:ext>
            </a:extLst>
          </p:cNvPr>
          <p:cNvSpPr/>
          <p:nvPr/>
        </p:nvSpPr>
        <p:spPr>
          <a:xfrm>
            <a:off x="0" y="857234"/>
            <a:ext cx="9906000" cy="523220"/>
          </a:xfrm>
          <a:prstGeom prst="rect">
            <a:avLst/>
          </a:prstGeom>
          <a:gradFill flip="none" rotWithShape="1">
            <a:gsLst>
              <a:gs pos="0">
                <a:schemeClr val="lt2">
                  <a:tint val="80000"/>
                  <a:satMod val="300000"/>
                </a:schemeClr>
              </a:gs>
              <a:gs pos="100000">
                <a:schemeClr val="lt2">
                  <a:shade val="30000"/>
                  <a:satMod val="200000"/>
                </a:schemeClr>
              </a:gs>
            </a:gsLst>
            <a:path path="circle">
              <a:fillToRect r="100000" b="100000"/>
            </a:path>
            <a:tileRect l="-100000" t="-100000"/>
          </a:gradFill>
        </p:spPr>
        <p:style>
          <a:lnRef idx="2">
            <a:schemeClr val="accent1"/>
          </a:lnRef>
          <a:fillRef idx="1003">
            <a:schemeClr val="lt2"/>
          </a:fillRef>
          <a:effectRef idx="0">
            <a:schemeClr val="accent1"/>
          </a:effectRef>
          <a:fontRef idx="minor">
            <a:schemeClr val="dk1"/>
          </a:fontRef>
        </p:style>
        <p:txBody>
          <a:bodyPr>
            <a:spAutoFit/>
          </a:bodyPr>
          <a:lstStyle/>
          <a:p>
            <a:r>
              <a:rPr lang="zh-CN" altLang="en-US" sz="2800" b="1" dirty="0">
                <a:solidFill>
                  <a:srgbClr val="C00000"/>
                </a:solidFill>
                <a:cs typeface="+mn-ea"/>
                <a:sym typeface="+mn-lt"/>
              </a:rPr>
              <a:t>（</a:t>
            </a:r>
            <a:r>
              <a:rPr lang="en-US" altLang="zh-CN" sz="2800" b="1" dirty="0">
                <a:solidFill>
                  <a:srgbClr val="C00000"/>
                </a:solidFill>
                <a:cs typeface="+mn-ea"/>
                <a:sym typeface="+mn-lt"/>
              </a:rPr>
              <a:t>3</a:t>
            </a:r>
            <a:r>
              <a:rPr lang="zh-CN" altLang="en-US" sz="2800" b="1" dirty="0">
                <a:solidFill>
                  <a:srgbClr val="C00000"/>
                </a:solidFill>
                <a:cs typeface="+mn-ea"/>
                <a:sym typeface="+mn-lt"/>
              </a:rPr>
              <a:t>）单向散列算法逆向分析 </a:t>
            </a:r>
            <a:r>
              <a:rPr lang="en-US" altLang="zh-CN" sz="2800" b="1" dirty="0">
                <a:solidFill>
                  <a:srgbClr val="C00000"/>
                </a:solidFill>
                <a:cs typeface="+mn-ea"/>
                <a:sym typeface="+mn-lt"/>
              </a:rPr>
              <a:t>— SHA</a:t>
            </a:r>
            <a:r>
              <a:rPr lang="zh-CN" altLang="en-US" sz="2800" b="1" dirty="0">
                <a:solidFill>
                  <a:srgbClr val="C00000"/>
                </a:solidFill>
                <a:cs typeface="+mn-ea"/>
                <a:sym typeface="+mn-lt"/>
              </a:rPr>
              <a:t>算法</a:t>
            </a:r>
          </a:p>
        </p:txBody>
      </p:sp>
      <p:sp>
        <p:nvSpPr>
          <p:cNvPr id="14" name="文本框 13">
            <a:extLst>
              <a:ext uri="{FF2B5EF4-FFF2-40B4-BE49-F238E27FC236}">
                <a16:creationId xmlns:a16="http://schemas.microsoft.com/office/drawing/2014/main" id="{90787F64-57E7-49A9-A71A-3F272AAD553C}"/>
              </a:ext>
            </a:extLst>
          </p:cNvPr>
          <p:cNvSpPr txBox="1"/>
          <p:nvPr/>
        </p:nvSpPr>
        <p:spPr>
          <a:xfrm>
            <a:off x="18267" y="5552835"/>
            <a:ext cx="9887733" cy="1274195"/>
          </a:xfrm>
          <a:prstGeom prst="rect">
            <a:avLst/>
          </a:prstGeom>
          <a:noFill/>
        </p:spPr>
        <p:txBody>
          <a:bodyPr wrap="square">
            <a:spAutoFit/>
          </a:bodyPr>
          <a:lstStyle/>
          <a:p>
            <a:pPr marL="742950" lvl="1" indent="-285750">
              <a:spcBef>
                <a:spcPct val="20000"/>
              </a:spcBef>
              <a:buFont typeface="Arial" pitchFamily="34" charset="0"/>
              <a:buChar char="–"/>
            </a:pPr>
            <a:r>
              <a:rPr lang="zh-CN" altLang="en-US" sz="2400" b="1" dirty="0">
                <a:cs typeface="+mn-ea"/>
                <a:sym typeface="+mn-lt"/>
              </a:rPr>
              <a:t>发现了</a:t>
            </a:r>
            <a:r>
              <a:rPr lang="en-US" altLang="zh-CN" sz="2400" b="1" dirty="0">
                <a:cs typeface="+mn-ea"/>
                <a:sym typeface="+mn-lt"/>
              </a:rPr>
              <a:t>sha256 </a:t>
            </a:r>
            <a:r>
              <a:rPr lang="zh-CN" altLang="en-US" sz="2400" b="1" dirty="0">
                <a:cs typeface="+mn-ea"/>
                <a:sym typeface="+mn-lt"/>
              </a:rPr>
              <a:t>步函数里用到的 常数 </a:t>
            </a:r>
            <a:r>
              <a:rPr lang="en-US" altLang="zh-CN" sz="2400" b="1" dirty="0">
                <a:cs typeface="+mn-ea"/>
                <a:sym typeface="+mn-lt"/>
              </a:rPr>
              <a:t>Kt </a:t>
            </a:r>
            <a:r>
              <a:rPr lang="zh-CN" altLang="en-US" sz="2400" b="1" dirty="0">
                <a:cs typeface="+mn-ea"/>
                <a:sym typeface="+mn-lt"/>
              </a:rPr>
              <a:t>（见</a:t>
            </a:r>
            <a:r>
              <a:rPr lang="en-US" altLang="zh-CN" sz="2400" b="1" dirty="0">
                <a:cs typeface="+mn-ea"/>
                <a:sym typeface="+mn-lt"/>
              </a:rPr>
              <a:t>ppt-89</a:t>
            </a:r>
            <a:r>
              <a:rPr lang="zh-CN" altLang="en-US" sz="2400" b="1" dirty="0">
                <a:cs typeface="+mn-ea"/>
                <a:sym typeface="+mn-lt"/>
              </a:rPr>
              <a:t>）</a:t>
            </a:r>
            <a:endParaRPr lang="en-US" altLang="zh-CN" sz="2400" b="1" dirty="0">
              <a:cs typeface="+mn-ea"/>
              <a:sym typeface="+mn-lt"/>
            </a:endParaRPr>
          </a:p>
          <a:p>
            <a:pPr marL="742950" lvl="1" indent="-285750">
              <a:spcBef>
                <a:spcPct val="20000"/>
              </a:spcBef>
              <a:buFont typeface="Arial" pitchFamily="34" charset="0"/>
              <a:buChar char="–"/>
            </a:pPr>
            <a:r>
              <a:rPr lang="zh-CN" altLang="en-US" sz="2400" b="1" dirty="0">
                <a:cs typeface="+mn-ea"/>
                <a:sym typeface="+mn-lt"/>
              </a:rPr>
              <a:t>结合之前发现的</a:t>
            </a:r>
            <a:r>
              <a:rPr lang="en-US" altLang="zh-CN" sz="2400" b="1" dirty="0">
                <a:cs typeface="+mn-ea"/>
                <a:sym typeface="+mn-lt"/>
              </a:rPr>
              <a:t>8</a:t>
            </a:r>
            <a:r>
              <a:rPr lang="zh-CN" altLang="en-US" sz="2400" b="1" dirty="0">
                <a:cs typeface="+mn-ea"/>
                <a:sym typeface="+mn-lt"/>
              </a:rPr>
              <a:t>个素数初始化，以及输出的字符串长度，基本推断出</a:t>
            </a:r>
            <a:r>
              <a:rPr lang="en-US" altLang="zh-CN" sz="2400" b="1" dirty="0">
                <a:cs typeface="+mn-ea"/>
                <a:sym typeface="+mn-lt"/>
              </a:rPr>
              <a:t>_sha256()</a:t>
            </a:r>
            <a:r>
              <a:rPr lang="zh-CN" altLang="en-US" sz="2400" b="1" dirty="0">
                <a:cs typeface="+mn-ea"/>
                <a:sym typeface="+mn-lt"/>
              </a:rPr>
              <a:t>的核心功能是实现 </a:t>
            </a:r>
            <a:r>
              <a:rPr lang="en-US" altLang="zh-CN" sz="2400" b="1" dirty="0">
                <a:cs typeface="+mn-ea"/>
                <a:sym typeface="+mn-lt"/>
              </a:rPr>
              <a:t>sha256 </a:t>
            </a:r>
            <a:r>
              <a:rPr lang="zh-CN" altLang="en-US" sz="2400" b="1" dirty="0">
                <a:cs typeface="+mn-ea"/>
                <a:sym typeface="+mn-lt"/>
              </a:rPr>
              <a:t>加密</a:t>
            </a:r>
          </a:p>
        </p:txBody>
      </p:sp>
      <p:pic>
        <p:nvPicPr>
          <p:cNvPr id="6" name="图片 5">
            <a:extLst>
              <a:ext uri="{FF2B5EF4-FFF2-40B4-BE49-F238E27FC236}">
                <a16:creationId xmlns:a16="http://schemas.microsoft.com/office/drawing/2014/main" id="{6D6DD0C9-B870-4EEA-990A-A736FCB94ACC}"/>
              </a:ext>
            </a:extLst>
          </p:cNvPr>
          <p:cNvPicPr>
            <a:picLocks noChangeAspect="1"/>
          </p:cNvPicPr>
          <p:nvPr/>
        </p:nvPicPr>
        <p:blipFill rotWithShape="1">
          <a:blip r:embed="rId2"/>
          <a:srcRect t="16832"/>
          <a:stretch/>
        </p:blipFill>
        <p:spPr>
          <a:xfrm>
            <a:off x="5046680" y="2214862"/>
            <a:ext cx="4303476" cy="1824712"/>
          </a:xfrm>
          <a:prstGeom prst="rect">
            <a:avLst/>
          </a:prstGeom>
        </p:spPr>
      </p:pic>
      <p:pic>
        <p:nvPicPr>
          <p:cNvPr id="9" name="图片 8">
            <a:extLst>
              <a:ext uri="{FF2B5EF4-FFF2-40B4-BE49-F238E27FC236}">
                <a16:creationId xmlns:a16="http://schemas.microsoft.com/office/drawing/2014/main" id="{504789AA-1673-45B1-A6D0-0EAF8B86E4E3}"/>
              </a:ext>
            </a:extLst>
          </p:cNvPr>
          <p:cNvPicPr>
            <a:picLocks noChangeAspect="1"/>
          </p:cNvPicPr>
          <p:nvPr/>
        </p:nvPicPr>
        <p:blipFill>
          <a:blip r:embed="rId3"/>
          <a:stretch>
            <a:fillRect/>
          </a:stretch>
        </p:blipFill>
        <p:spPr>
          <a:xfrm>
            <a:off x="5082387" y="3919488"/>
            <a:ext cx="3888430" cy="1570243"/>
          </a:xfrm>
          <a:prstGeom prst="rect">
            <a:avLst/>
          </a:prstGeom>
        </p:spPr>
      </p:pic>
      <p:cxnSp>
        <p:nvCxnSpPr>
          <p:cNvPr id="13" name="直接箭头连接符 12">
            <a:extLst>
              <a:ext uri="{FF2B5EF4-FFF2-40B4-BE49-F238E27FC236}">
                <a16:creationId xmlns:a16="http://schemas.microsoft.com/office/drawing/2014/main" id="{C92A3C1B-D446-4F97-A087-DF829317D476}"/>
              </a:ext>
            </a:extLst>
          </p:cNvPr>
          <p:cNvCxnSpPr>
            <a:cxnSpLocks/>
          </p:cNvCxnSpPr>
          <p:nvPr/>
        </p:nvCxnSpPr>
        <p:spPr>
          <a:xfrm>
            <a:off x="5601072" y="3015010"/>
            <a:ext cx="576064" cy="1024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A9D5C4C0-72F8-435A-89D3-F633FAE7BE5B}"/>
              </a:ext>
            </a:extLst>
          </p:cNvPr>
          <p:cNvSpPr txBox="1"/>
          <p:nvPr/>
        </p:nvSpPr>
        <p:spPr>
          <a:xfrm>
            <a:off x="6008006" y="3363868"/>
            <a:ext cx="2262158" cy="369332"/>
          </a:xfrm>
          <a:prstGeom prst="rect">
            <a:avLst/>
          </a:prstGeom>
          <a:noFill/>
        </p:spPr>
        <p:txBody>
          <a:bodyPr wrap="none" rtlCol="0">
            <a:spAutoFit/>
          </a:bodyPr>
          <a:lstStyle/>
          <a:p>
            <a:r>
              <a:rPr lang="zh-CN" altLang="en-US" dirty="0">
                <a:cs typeface="+mn-ea"/>
                <a:sym typeface="+mn-lt"/>
              </a:rPr>
              <a:t>发现了全局常数数组</a:t>
            </a:r>
          </a:p>
        </p:txBody>
      </p:sp>
      <p:pic>
        <p:nvPicPr>
          <p:cNvPr id="17" name="图片 16">
            <a:extLst>
              <a:ext uri="{FF2B5EF4-FFF2-40B4-BE49-F238E27FC236}">
                <a16:creationId xmlns:a16="http://schemas.microsoft.com/office/drawing/2014/main" id="{25F984BA-FFE2-4546-99EA-755E584FD6E5}"/>
              </a:ext>
            </a:extLst>
          </p:cNvPr>
          <p:cNvPicPr>
            <a:picLocks noChangeAspect="1"/>
          </p:cNvPicPr>
          <p:nvPr/>
        </p:nvPicPr>
        <p:blipFill>
          <a:blip r:embed="rId4"/>
          <a:stretch>
            <a:fillRect/>
          </a:stretch>
        </p:blipFill>
        <p:spPr>
          <a:xfrm>
            <a:off x="200472" y="2734619"/>
            <a:ext cx="3824315" cy="1757375"/>
          </a:xfrm>
          <a:prstGeom prst="rect">
            <a:avLst/>
          </a:prstGeom>
        </p:spPr>
      </p:pic>
      <p:cxnSp>
        <p:nvCxnSpPr>
          <p:cNvPr id="20" name="直接箭头连接符 19">
            <a:extLst>
              <a:ext uri="{FF2B5EF4-FFF2-40B4-BE49-F238E27FC236}">
                <a16:creationId xmlns:a16="http://schemas.microsoft.com/office/drawing/2014/main" id="{0F221F39-3CEE-4932-8748-AF9BE590153D}"/>
              </a:ext>
            </a:extLst>
          </p:cNvPr>
          <p:cNvCxnSpPr>
            <a:cxnSpLocks/>
          </p:cNvCxnSpPr>
          <p:nvPr/>
        </p:nvCxnSpPr>
        <p:spPr>
          <a:xfrm flipV="1">
            <a:off x="1352600" y="2492896"/>
            <a:ext cx="3525865" cy="1293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243720"/>
      </p:ext>
    </p:extLst>
  </p:cSld>
  <p:clrMapOvr>
    <a:masterClrMapping/>
  </p:clrMapOv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v4wt2ow">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10826</TotalTime>
  <Words>9255</Words>
  <Application>Microsoft Office PowerPoint</Application>
  <PresentationFormat>A4 纸张(210x297 毫米)</PresentationFormat>
  <Paragraphs>1130</Paragraphs>
  <Slides>104</Slides>
  <Notes>26</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104</vt:i4>
      </vt:variant>
    </vt:vector>
  </HeadingPairs>
  <TitlesOfParts>
    <vt:vector size="116" baseType="lpstr">
      <vt:lpstr>-apple-system</vt:lpstr>
      <vt:lpstr>等线</vt:lpstr>
      <vt:lpstr>黑体</vt:lpstr>
      <vt:lpstr>微软雅黑</vt:lpstr>
      <vt:lpstr>Arial</vt:lpstr>
      <vt:lpstr>Arial</vt:lpstr>
      <vt:lpstr>Calibri</vt:lpstr>
      <vt:lpstr>Cambria Math</vt:lpstr>
      <vt:lpstr>Symbol</vt:lpstr>
      <vt:lpstr>Wingdings</vt:lpstr>
      <vt:lpstr>Office 主题</vt:lpstr>
      <vt:lpstr>Visio</vt:lpstr>
      <vt:lpstr>PowerPoint 演示文稿</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第五章 常见加密算法逆向分析</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Pan Shengli</cp:lastModifiedBy>
  <cp:revision>954</cp:revision>
  <dcterms:created xsi:type="dcterms:W3CDTF">2018-08-29T03:17:37Z</dcterms:created>
  <dcterms:modified xsi:type="dcterms:W3CDTF">2023-04-07T07:24:31Z</dcterms:modified>
</cp:coreProperties>
</file>